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4" r:id="rId8"/>
    <p:sldId id="262" r:id="rId9"/>
    <p:sldId id="265" r:id="rId10"/>
    <p:sldId id="266" r:id="rId11"/>
    <p:sldId id="267" r:id="rId12"/>
    <p:sldId id="268" r:id="rId13"/>
    <p:sldId id="270" r:id="rId14"/>
    <p:sldId id="271" r:id="rId15"/>
    <p:sldId id="26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4905-5474-401E-808A-7B130D5573FB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3CB0-077A-4E88-BF02-E8E25DD2A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a PhD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Bob Givan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or Refining a Topic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Learn to bootstrap from a literature scan</a:t>
            </a:r>
          </a:p>
          <a:p>
            <a:pPr lvl="1"/>
            <a:r>
              <a:rPr lang="en-US" dirty="0" smtClean="0"/>
              <a:t>Select a question or a couple pieces of related work</a:t>
            </a:r>
          </a:p>
          <a:p>
            <a:pPr lvl="1"/>
            <a:r>
              <a:rPr lang="en-US" dirty="0" smtClean="0"/>
              <a:t>Spend </a:t>
            </a:r>
            <a:r>
              <a:rPr lang="en-US" u="sng" dirty="0" smtClean="0"/>
              <a:t>2-3 fulltime weeks</a:t>
            </a:r>
            <a:r>
              <a:rPr lang="en-US" dirty="0" smtClean="0"/>
              <a:t> reading/scanning a large body of cited work </a:t>
            </a:r>
            <a:r>
              <a:rPr lang="en-US" dirty="0" smtClean="0">
                <a:solidFill>
                  <a:schemeClr val="accent3"/>
                </a:solidFill>
              </a:rPr>
              <a:t>(more weeks for bigger leaps)</a:t>
            </a:r>
          </a:p>
          <a:p>
            <a:pPr lvl="1"/>
            <a:r>
              <a:rPr lang="en-US" u="sng" dirty="0" smtClean="0"/>
              <a:t>Goal</a:t>
            </a:r>
            <a:r>
              <a:rPr lang="en-US" dirty="0" smtClean="0"/>
              <a:t>: develop comfort with the concept space</a:t>
            </a:r>
          </a:p>
          <a:p>
            <a:pPr lvl="1"/>
            <a:r>
              <a:rPr lang="en-US" u="sng" dirty="0" smtClean="0"/>
              <a:t>Goal</a:t>
            </a:r>
            <a:r>
              <a:rPr lang="en-US" dirty="0" smtClean="0"/>
              <a:t>: identify the (few) well written key papers</a:t>
            </a:r>
          </a:p>
          <a:p>
            <a:pPr lvl="1"/>
            <a:r>
              <a:rPr lang="en-US" dirty="0" smtClean="0"/>
              <a:t>Limit consideration to quality venues (ask advisor)</a:t>
            </a:r>
          </a:p>
          <a:p>
            <a:pPr lvl="1"/>
            <a:endParaRPr lang="en-US" dirty="0"/>
          </a:p>
          <a:p>
            <a:pPr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Don’t try to read every word!</a:t>
            </a:r>
            <a:br>
              <a:rPr lang="en-US" i="1" dirty="0" smtClean="0">
                <a:solidFill>
                  <a:schemeClr val="accent2"/>
                </a:solidFill>
              </a:rPr>
            </a:br>
            <a:r>
              <a:rPr lang="en-US" i="1" dirty="0" smtClean="0">
                <a:solidFill>
                  <a:schemeClr val="accent2"/>
                </a:solidFill>
              </a:rPr>
              <a:t>(focus where you are learning)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multiple such literature scans until you find a concept space you are comfortable with </a:t>
            </a:r>
            <a:r>
              <a:rPr lang="en-US" dirty="0" smtClean="0"/>
              <a:t>and </a:t>
            </a:r>
            <a:r>
              <a:rPr lang="en-US" dirty="0" smtClean="0"/>
              <a:t>interested in.</a:t>
            </a:r>
          </a:p>
          <a:p>
            <a:pPr>
              <a:buNone/>
            </a:pPr>
            <a:r>
              <a:rPr lang="en-US" dirty="0" smtClean="0"/>
              <a:t>…then…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or Refining a Topic Yourself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(worded for research on computer software)</a:t>
            </a:r>
          </a:p>
          <a:p>
            <a:r>
              <a:rPr lang="en-US" dirty="0" smtClean="0"/>
              <a:t>Re-attack </a:t>
            </a:r>
            <a:r>
              <a:rPr lang="en-US" dirty="0" smtClean="0"/>
              <a:t>a “solved” problem from that space.</a:t>
            </a:r>
          </a:p>
          <a:p>
            <a:pPr lvl="1"/>
            <a:r>
              <a:rPr lang="en-US" dirty="0" smtClean="0"/>
              <a:t>“solved” does not mean “no need unmet”</a:t>
            </a:r>
          </a:p>
          <a:p>
            <a:pPr lvl="1"/>
            <a:r>
              <a:rPr lang="en-US" dirty="0" smtClean="0"/>
              <a:t>Use new ideas if you have them</a:t>
            </a:r>
          </a:p>
          <a:p>
            <a:pPr lvl="1"/>
            <a:r>
              <a:rPr lang="en-US" dirty="0" smtClean="0"/>
              <a:t>Don’t worry too much about initial </a:t>
            </a:r>
            <a:r>
              <a:rPr lang="en-US" dirty="0" smtClean="0"/>
              <a:t>quality</a:t>
            </a:r>
            <a:endParaRPr lang="en-US" dirty="0" smtClean="0"/>
          </a:p>
          <a:p>
            <a:pPr lvl="1"/>
            <a:r>
              <a:rPr lang="en-US" dirty="0" smtClean="0"/>
              <a:t>Perhaps re-implement </a:t>
            </a:r>
            <a:r>
              <a:rPr lang="en-US" dirty="0" smtClean="0"/>
              <a:t>previous </a:t>
            </a:r>
            <a:r>
              <a:rPr lang="en-US" dirty="0" smtClean="0"/>
              <a:t>solution</a:t>
            </a:r>
            <a:endParaRPr lang="en-US" dirty="0" smtClean="0"/>
          </a:p>
          <a:p>
            <a:pPr lvl="1"/>
            <a:r>
              <a:rPr lang="en-US" dirty="0" smtClean="0"/>
              <a:t>Consider starting with a “straw-man solution”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Choosing or Refining a Topic Yourself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great novel research</a:t>
            </a:r>
          </a:p>
          <a:p>
            <a:pPr lvl="1"/>
            <a:r>
              <a:rPr lang="en-US" dirty="0" smtClean="0"/>
              <a:t>There is no recipe, here are some fragmentary ideas	</a:t>
            </a:r>
          </a:p>
          <a:p>
            <a:r>
              <a:rPr lang="en-US" dirty="0" smtClean="0"/>
              <a:t>Identify the big picture of the topic area</a:t>
            </a:r>
          </a:p>
          <a:p>
            <a:pPr lvl="1"/>
            <a:r>
              <a:rPr lang="en-US" dirty="0" smtClean="0"/>
              <a:t>What are the big </a:t>
            </a:r>
            <a:r>
              <a:rPr lang="en-US" dirty="0" err="1" smtClean="0"/>
              <a:t>big</a:t>
            </a:r>
            <a:r>
              <a:rPr lang="en-US" dirty="0" smtClean="0"/>
              <a:t> goals and challenges</a:t>
            </a:r>
          </a:p>
          <a:p>
            <a:pPr lvl="1"/>
            <a:r>
              <a:rPr lang="en-US" dirty="0" smtClean="0"/>
              <a:t>Are these the right goals?  What are the alternative goals that could be considered?</a:t>
            </a:r>
          </a:p>
          <a:p>
            <a:pPr lvl="1"/>
            <a:r>
              <a:rPr lang="en-US" dirty="0" smtClean="0"/>
              <a:t>Are there very different approaches to avoid or address the major challenges</a:t>
            </a:r>
          </a:p>
          <a:p>
            <a:r>
              <a:rPr lang="en-US" dirty="0" smtClean="0"/>
              <a:t>Think BIG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talented and passionate about your research</a:t>
            </a:r>
          </a:p>
          <a:p>
            <a:r>
              <a:rPr lang="en-US" dirty="0" smtClean="0"/>
              <a:t>Your competition: many others who are talented and passionate, </a:t>
            </a:r>
            <a:r>
              <a:rPr lang="en-US" u="sng" dirty="0" smtClean="0"/>
              <a:t>working very hard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Conclusion: hard work required</a:t>
            </a:r>
          </a:p>
          <a:p>
            <a:pPr lvl="1"/>
            <a:r>
              <a:rPr lang="en-US" u="sng" dirty="0" smtClean="0"/>
              <a:t>This is a major challenge of graduate work.</a:t>
            </a:r>
          </a:p>
          <a:p>
            <a:pPr lvl="1"/>
            <a:r>
              <a:rPr lang="en-US" dirty="0" smtClean="0"/>
              <a:t>The lack of deadlines requires tough discipline.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Mentorship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career stage, deliberately seek </a:t>
            </a:r>
            <a:r>
              <a:rPr lang="en-US" dirty="0" smtClean="0"/>
              <a:t>mentors </a:t>
            </a:r>
            <a:r>
              <a:rPr lang="en-US" dirty="0" smtClean="0"/>
              <a:t>in the next stage</a:t>
            </a:r>
          </a:p>
          <a:p>
            <a:pPr lvl="1"/>
            <a:r>
              <a:rPr lang="en-US" dirty="0" smtClean="0"/>
              <a:t>Junior grad student seeks senior grad student</a:t>
            </a:r>
          </a:p>
          <a:p>
            <a:pPr lvl="1"/>
            <a:r>
              <a:rPr lang="en-US" dirty="0" smtClean="0"/>
              <a:t>Senior grad student seeks young faculty</a:t>
            </a:r>
          </a:p>
          <a:p>
            <a:pPr lvl="1"/>
            <a:r>
              <a:rPr lang="en-US" dirty="0" smtClean="0"/>
              <a:t>New faculty seek those near tenure or just tenured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Search – Early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Visibility</a:t>
            </a:r>
          </a:p>
          <a:p>
            <a:r>
              <a:rPr lang="en-US" dirty="0" smtClean="0"/>
              <a:t>Make and watch presentations</a:t>
            </a:r>
          </a:p>
          <a:p>
            <a:pPr lvl="1"/>
            <a:r>
              <a:rPr lang="en-US" dirty="0" smtClean="0"/>
              <a:t>Start local, then workshops, then conferences</a:t>
            </a:r>
          </a:p>
          <a:p>
            <a:pPr lvl="1"/>
            <a:r>
              <a:rPr lang="en-US" dirty="0" smtClean="0"/>
              <a:t>Particularly watch job talks by others</a:t>
            </a:r>
          </a:p>
          <a:p>
            <a:r>
              <a:rPr lang="en-US" dirty="0" smtClean="0"/>
              <a:t>Of course, publish your work</a:t>
            </a:r>
          </a:p>
          <a:p>
            <a:r>
              <a:rPr lang="en-US" dirty="0" smtClean="0"/>
              <a:t>Cultivate reference writers, inside and outside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Did you notice the value of English fluency?</a:t>
            </a:r>
            <a:endParaRPr lang="en-US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paths and styles to a successful </a:t>
            </a:r>
            <a:r>
              <a:rPr lang="en-US" dirty="0" err="1" smtClean="0"/>
              <a:t>Phd</a:t>
            </a:r>
            <a:endParaRPr lang="en-US" dirty="0" smtClean="0"/>
          </a:p>
          <a:p>
            <a:r>
              <a:rPr lang="en-US" dirty="0" smtClean="0"/>
              <a:t>There are many motives for getting a PhD</a:t>
            </a:r>
          </a:p>
          <a:p>
            <a:r>
              <a:rPr lang="en-US" dirty="0" smtClean="0"/>
              <a:t>My comments represent one slice at this</a:t>
            </a:r>
          </a:p>
          <a:p>
            <a:r>
              <a:rPr lang="en-US" dirty="0" smtClean="0"/>
              <a:t>In particular, I will focus on those aiming at </a:t>
            </a:r>
            <a:r>
              <a:rPr lang="en-US" dirty="0" smtClean="0"/>
              <a:t>fundamental research </a:t>
            </a:r>
            <a:r>
              <a:rPr lang="en-US" dirty="0" smtClean="0"/>
              <a:t>jobs.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Caveat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get a PhD?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PhD like grades 19 to 24?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delights you:</a:t>
            </a:r>
          </a:p>
          <a:p>
            <a:pPr lvl="1"/>
            <a:r>
              <a:rPr lang="en-US" dirty="0" smtClean="0"/>
              <a:t>Knowing how to kill a problem</a:t>
            </a:r>
          </a:p>
          <a:p>
            <a:pPr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or</a:t>
            </a:r>
          </a:p>
          <a:p>
            <a:pPr lvl="1"/>
            <a:r>
              <a:rPr lang="en-US" dirty="0" smtClean="0"/>
              <a:t>Not knowing how to kill a problem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get a PhD?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Get a PhD if</a:t>
            </a:r>
            <a:endParaRPr lang="en-US" dirty="0"/>
          </a:p>
          <a:p>
            <a:r>
              <a:rPr lang="en-US" dirty="0" smtClean="0"/>
              <a:t>You like to work on open-ended problems and break new ground</a:t>
            </a:r>
          </a:p>
          <a:p>
            <a:pPr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or</a:t>
            </a:r>
          </a:p>
          <a:p>
            <a:r>
              <a:rPr lang="en-US" dirty="0" smtClean="0"/>
              <a:t>You need the credential for your career path (e.g. </a:t>
            </a:r>
            <a:r>
              <a:rPr lang="en-US" dirty="0" smtClean="0"/>
              <a:t>teaching at a teaching-oriented college)</a:t>
            </a:r>
            <a:endParaRPr lang="en-US" dirty="0" smtClean="0"/>
          </a:p>
          <a:p>
            <a:pPr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or</a:t>
            </a:r>
          </a:p>
          <a:p>
            <a:pPr algn="ctr">
              <a:buNone/>
            </a:pPr>
            <a:r>
              <a:rPr lang="en-US" dirty="0" smtClean="0"/>
              <a:t>???</a:t>
            </a:r>
          </a:p>
          <a:p>
            <a:pPr algn="ctr">
              <a:buNone/>
            </a:pPr>
            <a:endParaRPr lang="en-US" u="sng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get a PhD?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fluent in English?</a:t>
            </a:r>
          </a:p>
          <a:p>
            <a:pPr lvl="1"/>
            <a:r>
              <a:rPr lang="en-US" dirty="0" smtClean="0"/>
              <a:t>If not, spend 10 hours/week on this until you are.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topic area first…</a:t>
            </a:r>
          </a:p>
          <a:p>
            <a:r>
              <a:rPr lang="en-US" dirty="0" smtClean="0"/>
              <a:t>For the broad area of your PhD, choose something for which you </a:t>
            </a:r>
            <a:r>
              <a:rPr lang="en-US" dirty="0" smtClean="0"/>
              <a:t>have both passion and talent.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Side note: if you later lose </a:t>
            </a:r>
            <a:r>
              <a:rPr lang="en-US" dirty="0" smtClean="0"/>
              <a:t>your passion</a:t>
            </a:r>
            <a:r>
              <a:rPr lang="en-US" dirty="0" smtClean="0"/>
              <a:t>, it is very possible, while not easy, to switch topics.  Don’t let yourself feel trapped.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school and advisor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school and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research-university rankings</a:t>
            </a:r>
          </a:p>
          <a:p>
            <a:pPr lvl="1"/>
            <a:r>
              <a:rPr lang="en-US" dirty="0" smtClean="0"/>
              <a:t>These matter if you want a research job</a:t>
            </a:r>
          </a:p>
          <a:p>
            <a:pPr lvl="1"/>
            <a:r>
              <a:rPr lang="en-US" dirty="0" smtClean="0"/>
              <a:t>These are </a:t>
            </a:r>
            <a:r>
              <a:rPr lang="en-US" u="sng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the only thing to consider!</a:t>
            </a:r>
          </a:p>
          <a:p>
            <a:r>
              <a:rPr lang="en-US" dirty="0" smtClean="0"/>
              <a:t>The role of the advisor</a:t>
            </a:r>
          </a:p>
          <a:p>
            <a:pPr lvl="1"/>
            <a:r>
              <a:rPr lang="en-US" dirty="0" smtClean="0"/>
              <a:t>Seniority</a:t>
            </a:r>
          </a:p>
          <a:p>
            <a:pPr lvl="1"/>
            <a:r>
              <a:rPr lang="en-US" dirty="0" smtClean="0"/>
              <a:t>Activity level</a:t>
            </a:r>
          </a:p>
          <a:p>
            <a:pPr lvl="1"/>
            <a:r>
              <a:rPr lang="en-US" u="sng" dirty="0" smtClean="0"/>
              <a:t>Most important</a:t>
            </a:r>
            <a:r>
              <a:rPr lang="en-US" dirty="0" smtClean="0"/>
              <a:t>:  comfortable professional connection.  Someone you get along with.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you ask your advisor?</a:t>
            </a:r>
          </a:p>
          <a:p>
            <a:pPr lvl="1"/>
            <a:r>
              <a:rPr lang="en-US" dirty="0" smtClean="0"/>
              <a:t>Of course, but….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578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Planning a PhD</vt:lpstr>
      <vt:lpstr>Caveat</vt:lpstr>
      <vt:lpstr>Why get a PhD?</vt:lpstr>
      <vt:lpstr>Why get a PhD?</vt:lpstr>
      <vt:lpstr>Why get a PhD?</vt:lpstr>
      <vt:lpstr>Step One</vt:lpstr>
      <vt:lpstr>Choosing a school and advisor</vt:lpstr>
      <vt:lpstr>Choosing a school and advisor</vt:lpstr>
      <vt:lpstr>Choosing a Topic</vt:lpstr>
      <vt:lpstr>Choosing or Refining a Topic Yourself</vt:lpstr>
      <vt:lpstr>Choosing or Refining a Topic Yourself</vt:lpstr>
      <vt:lpstr>Choosing or Refining a Topic Yourself</vt:lpstr>
      <vt:lpstr>Next</vt:lpstr>
      <vt:lpstr>Self Discipline</vt:lpstr>
      <vt:lpstr>General Mentorship Rule</vt:lpstr>
      <vt:lpstr>Job Search – Early efforts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PhD</dc:title>
  <dc:creator>Bob Givan</dc:creator>
  <cp:lastModifiedBy>Bob Givan</cp:lastModifiedBy>
  <cp:revision>32</cp:revision>
  <dcterms:created xsi:type="dcterms:W3CDTF">2009-02-05T16:22:15Z</dcterms:created>
  <dcterms:modified xsi:type="dcterms:W3CDTF">2009-04-21T21:13:33Z</dcterms:modified>
</cp:coreProperties>
</file>