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notesSlides/notesSlide3.xml" ContentType="application/vnd.openxmlformats-officedocument.presentationml.notesSlide+xml"/>
  <Override PartName="/ppt/notesSlides/notesSlide4.xml" ContentType="application/vnd.openxmlformats-officedocument.presentationml.notesSlide+xml"/>
  <Override PartName="/ppt/embeddings/oleObject7.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6"/>
  </p:notesMasterIdLst>
  <p:handoutMasterIdLst>
    <p:handoutMasterId r:id="rId17"/>
  </p:handoutMasterIdLst>
  <p:sldIdLst>
    <p:sldId id="256" r:id="rId2"/>
    <p:sldId id="306" r:id="rId3"/>
    <p:sldId id="296" r:id="rId4"/>
    <p:sldId id="338" r:id="rId5"/>
    <p:sldId id="351" r:id="rId6"/>
    <p:sldId id="359" r:id="rId7"/>
    <p:sldId id="361" r:id="rId8"/>
    <p:sldId id="360" r:id="rId9"/>
    <p:sldId id="357" r:id="rId10"/>
    <p:sldId id="364" r:id="rId11"/>
    <p:sldId id="353" r:id="rId12"/>
    <p:sldId id="346" r:id="rId13"/>
    <p:sldId id="365" r:id="rId14"/>
    <p:sldId id="362" r:id="rId15"/>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eaLnBrk="0" fontAlgn="base" hangingPunct="0">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eaLnBrk="0" fontAlgn="base" hangingPunct="0">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scaleToFitPaper="1" frameSlides="1"/>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90" d="100"/>
          <a:sy n="190" d="100"/>
        </p:scale>
        <p:origin x="-2664"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 Id="rId2"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5.emf"/><Relationship Id="rId4" Type="http://schemas.openxmlformats.org/officeDocument/2006/relationships/image" Target="../media/image6.emf"/><Relationship Id="rId1" Type="http://schemas.openxmlformats.org/officeDocument/2006/relationships/image" Target="../media/image3.emf"/><Relationship Id="rId2"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4994" name="Rectangle 1026"/>
          <p:cNvSpPr>
            <a:spLocks noGrp="1" noChangeArrowheads="1"/>
          </p:cNvSpPr>
          <p:nvPr>
            <p:ph type="hdr" sz="quarter"/>
          </p:nvPr>
        </p:nvSpPr>
        <p:spPr bwMode="auto">
          <a:xfrm>
            <a:off x="0" y="0"/>
            <a:ext cx="2971800" cy="457200"/>
          </a:xfrm>
          <a:prstGeom prst="rect">
            <a:avLst/>
          </a:prstGeom>
          <a:noFill/>
          <a:ln>
            <a:noFill/>
          </a:ln>
          <a:extLst/>
        </p:spPr>
        <p:txBody>
          <a:bodyPr vert="horz" wrap="square" lIns="91440" tIns="45720" rIns="91440" bIns="45720" numCol="1" anchor="t" anchorCtr="0" compatLnSpc="1">
            <a:prstTxWarp prst="textNoShape">
              <a:avLst/>
            </a:prstTxWarp>
          </a:bodyPr>
          <a:lstStyle>
            <a:lvl1pPr>
              <a:defRPr sz="1200">
                <a:ea typeface="ＭＳ Ｐゴシック" charset="0"/>
                <a:cs typeface="ＭＳ Ｐゴシック" charset="0"/>
              </a:defRPr>
            </a:lvl1pPr>
          </a:lstStyle>
          <a:p>
            <a:pPr>
              <a:defRPr/>
            </a:pPr>
            <a:endParaRPr lang="en-US"/>
          </a:p>
        </p:txBody>
      </p:sp>
      <p:sp>
        <p:nvSpPr>
          <p:cNvPr id="84995" name="Rectangle 1027"/>
          <p:cNvSpPr>
            <a:spLocks noGrp="1" noChangeArrowheads="1"/>
          </p:cNvSpPr>
          <p:nvPr>
            <p:ph type="dt" sz="quarter" idx="1"/>
          </p:nvPr>
        </p:nvSpPr>
        <p:spPr bwMode="auto">
          <a:xfrm>
            <a:off x="3886200" y="0"/>
            <a:ext cx="2971800" cy="457200"/>
          </a:xfrm>
          <a:prstGeom prst="rect">
            <a:avLst/>
          </a:prstGeom>
          <a:noFill/>
          <a:ln>
            <a:noFill/>
          </a:ln>
          <a:extLst/>
        </p:spPr>
        <p:txBody>
          <a:bodyPr vert="horz" wrap="square" lIns="91440" tIns="45720" rIns="91440" bIns="45720" numCol="1" anchor="t" anchorCtr="0" compatLnSpc="1">
            <a:prstTxWarp prst="textNoShape">
              <a:avLst/>
            </a:prstTxWarp>
          </a:bodyPr>
          <a:lstStyle>
            <a:lvl1pPr algn="r">
              <a:defRPr sz="1200">
                <a:ea typeface="ＭＳ Ｐゴシック" charset="0"/>
                <a:cs typeface="ＭＳ Ｐゴシック" charset="0"/>
              </a:defRPr>
            </a:lvl1pPr>
          </a:lstStyle>
          <a:p>
            <a:pPr>
              <a:defRPr/>
            </a:pPr>
            <a:endParaRPr lang="en-US"/>
          </a:p>
        </p:txBody>
      </p:sp>
      <p:sp>
        <p:nvSpPr>
          <p:cNvPr id="84996" name="Rectangle 1028"/>
          <p:cNvSpPr>
            <a:spLocks noGrp="1" noChangeArrowheads="1"/>
          </p:cNvSpPr>
          <p:nvPr>
            <p:ph type="ftr" sz="quarter" idx="2"/>
          </p:nvPr>
        </p:nvSpPr>
        <p:spPr bwMode="auto">
          <a:xfrm>
            <a:off x="0" y="8686800"/>
            <a:ext cx="2971800" cy="457200"/>
          </a:xfrm>
          <a:prstGeom prst="rect">
            <a:avLst/>
          </a:prstGeom>
          <a:noFill/>
          <a:ln>
            <a:noFill/>
          </a:ln>
          <a:extLst/>
        </p:spPr>
        <p:txBody>
          <a:bodyPr vert="horz" wrap="square" lIns="91440" tIns="45720" rIns="91440" bIns="45720" numCol="1" anchor="b" anchorCtr="0" compatLnSpc="1">
            <a:prstTxWarp prst="textNoShape">
              <a:avLst/>
            </a:prstTxWarp>
          </a:bodyPr>
          <a:lstStyle>
            <a:lvl1pPr>
              <a:defRPr sz="1200">
                <a:ea typeface="ＭＳ Ｐゴシック" charset="0"/>
                <a:cs typeface="ＭＳ Ｐゴシック" charset="0"/>
              </a:defRPr>
            </a:lvl1pPr>
          </a:lstStyle>
          <a:p>
            <a:pPr>
              <a:defRPr/>
            </a:pPr>
            <a:endParaRPr lang="en-US"/>
          </a:p>
        </p:txBody>
      </p:sp>
      <p:sp>
        <p:nvSpPr>
          <p:cNvPr id="84997" name="Rectangle 1029"/>
          <p:cNvSpPr>
            <a:spLocks noGrp="1" noChangeArrowheads="1"/>
          </p:cNvSpPr>
          <p:nvPr>
            <p:ph type="sldNum" sz="quarter" idx="3"/>
          </p:nvPr>
        </p:nvSpPr>
        <p:spPr bwMode="auto">
          <a:xfrm>
            <a:off x="3886200" y="8686800"/>
            <a:ext cx="2971800" cy="457200"/>
          </a:xfrm>
          <a:prstGeom prst="rect">
            <a:avLst/>
          </a:prstGeom>
          <a:noFill/>
          <a:ln>
            <a:noFill/>
          </a:ln>
          <a:extLst/>
        </p:spPr>
        <p:txBody>
          <a:bodyPr vert="horz" wrap="square" lIns="91440" tIns="45720" rIns="91440" bIns="45720" numCol="1" anchor="b" anchorCtr="0" compatLnSpc="1">
            <a:prstTxWarp prst="textNoShape">
              <a:avLst/>
            </a:prstTxWarp>
          </a:bodyPr>
          <a:lstStyle>
            <a:lvl1pPr algn="r">
              <a:defRPr sz="1200"/>
            </a:lvl1pPr>
          </a:lstStyle>
          <a:p>
            <a:pPr>
              <a:defRPr/>
            </a:pPr>
            <a:fld id="{F77F93D9-E84B-E44E-BA9F-BB23D36F8E9E}" type="slidenum">
              <a:rPr lang="en-US"/>
              <a:pPr>
                <a:defRPr/>
              </a:pPr>
              <a:t>‹#›</a:t>
            </a:fld>
            <a:endParaRPr lang="en-US"/>
          </a:p>
        </p:txBody>
      </p:sp>
    </p:spTree>
    <p:extLst>
      <p:ext uri="{BB962C8B-B14F-4D97-AF65-F5344CB8AC3E}">
        <p14:creationId xmlns:p14="http://schemas.microsoft.com/office/powerpoint/2010/main" val="38057823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2971800" cy="457200"/>
          </a:xfrm>
          <a:prstGeom prst="rect">
            <a:avLst/>
          </a:prstGeom>
          <a:noFill/>
          <a:ln>
            <a:noFill/>
          </a:ln>
          <a:extLst/>
        </p:spPr>
        <p:txBody>
          <a:bodyPr vert="horz" wrap="square" lIns="91440" tIns="45720" rIns="91440" bIns="45720" numCol="1" anchor="t" anchorCtr="0" compatLnSpc="1">
            <a:prstTxWarp prst="textNoShape">
              <a:avLst/>
            </a:prstTxWarp>
          </a:bodyPr>
          <a:lstStyle>
            <a:lvl1pPr>
              <a:defRPr sz="1200">
                <a:ea typeface="ＭＳ Ｐゴシック" charset="0"/>
                <a:cs typeface="ＭＳ Ｐゴシック" charset="0"/>
              </a:defRPr>
            </a:lvl1pPr>
          </a:lstStyle>
          <a:p>
            <a:pPr>
              <a:defRPr/>
            </a:pPr>
            <a:endParaRPr lang="en-US"/>
          </a:p>
        </p:txBody>
      </p:sp>
      <p:sp>
        <p:nvSpPr>
          <p:cNvPr id="41987" name="Rectangle 3"/>
          <p:cNvSpPr>
            <a:spLocks noGrp="1" noChangeArrowheads="1"/>
          </p:cNvSpPr>
          <p:nvPr>
            <p:ph type="dt" idx="1"/>
          </p:nvPr>
        </p:nvSpPr>
        <p:spPr bwMode="auto">
          <a:xfrm>
            <a:off x="3886200" y="0"/>
            <a:ext cx="2971800" cy="457200"/>
          </a:xfrm>
          <a:prstGeom prst="rect">
            <a:avLst/>
          </a:prstGeom>
          <a:noFill/>
          <a:ln>
            <a:noFill/>
          </a:ln>
          <a:extLst/>
        </p:spPr>
        <p:txBody>
          <a:bodyPr vert="horz" wrap="square" lIns="91440" tIns="45720" rIns="91440" bIns="45720" numCol="1" anchor="t" anchorCtr="0" compatLnSpc="1">
            <a:prstTxWarp prst="textNoShape">
              <a:avLst/>
            </a:prstTxWarp>
          </a:bodyPr>
          <a:lstStyle>
            <a:lvl1pPr algn="r">
              <a:defRPr sz="1200">
                <a:ea typeface="ＭＳ Ｐゴシック" charset="0"/>
                <a:cs typeface="ＭＳ Ｐゴシック" charset="0"/>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1989" name="Rectangle 5"/>
          <p:cNvSpPr>
            <a:spLocks noGrp="1" noChangeArrowheads="1"/>
          </p:cNvSpPr>
          <p:nvPr>
            <p:ph type="body" sz="quarter" idx="3"/>
          </p:nvPr>
        </p:nvSpPr>
        <p:spPr bwMode="auto">
          <a:xfrm>
            <a:off x="914400" y="4343400"/>
            <a:ext cx="5029200" cy="4114800"/>
          </a:xfrm>
          <a:prstGeom prst="rect">
            <a:avLst/>
          </a:prstGeom>
          <a:noFill/>
          <a:ln>
            <a:noFill/>
          </a:ln>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990" name="Rectangle 6"/>
          <p:cNvSpPr>
            <a:spLocks noGrp="1" noChangeArrowheads="1"/>
          </p:cNvSpPr>
          <p:nvPr>
            <p:ph type="ftr" sz="quarter" idx="4"/>
          </p:nvPr>
        </p:nvSpPr>
        <p:spPr bwMode="auto">
          <a:xfrm>
            <a:off x="0" y="8686800"/>
            <a:ext cx="2971800" cy="457200"/>
          </a:xfrm>
          <a:prstGeom prst="rect">
            <a:avLst/>
          </a:prstGeom>
          <a:noFill/>
          <a:ln>
            <a:noFill/>
          </a:ln>
          <a:extLst/>
        </p:spPr>
        <p:txBody>
          <a:bodyPr vert="horz" wrap="square" lIns="91440" tIns="45720" rIns="91440" bIns="45720" numCol="1" anchor="b" anchorCtr="0" compatLnSpc="1">
            <a:prstTxWarp prst="textNoShape">
              <a:avLst/>
            </a:prstTxWarp>
          </a:bodyPr>
          <a:lstStyle>
            <a:lvl1pPr>
              <a:defRPr sz="1200">
                <a:ea typeface="ＭＳ Ｐゴシック" charset="0"/>
                <a:cs typeface="ＭＳ Ｐゴシック" charset="0"/>
              </a:defRPr>
            </a:lvl1pPr>
          </a:lstStyle>
          <a:p>
            <a:pPr>
              <a:defRPr/>
            </a:pPr>
            <a:endParaRPr lang="en-US"/>
          </a:p>
        </p:txBody>
      </p:sp>
      <p:sp>
        <p:nvSpPr>
          <p:cNvPr id="41991" name="Rectangle 7"/>
          <p:cNvSpPr>
            <a:spLocks noGrp="1" noChangeArrowheads="1"/>
          </p:cNvSpPr>
          <p:nvPr>
            <p:ph type="sldNum" sz="quarter" idx="5"/>
          </p:nvPr>
        </p:nvSpPr>
        <p:spPr bwMode="auto">
          <a:xfrm>
            <a:off x="3886200" y="8686800"/>
            <a:ext cx="2971800" cy="457200"/>
          </a:xfrm>
          <a:prstGeom prst="rect">
            <a:avLst/>
          </a:prstGeom>
          <a:noFill/>
          <a:ln>
            <a:noFill/>
          </a:ln>
          <a:extLst/>
        </p:spPr>
        <p:txBody>
          <a:bodyPr vert="horz" wrap="square" lIns="91440" tIns="45720" rIns="91440" bIns="45720" numCol="1" anchor="b" anchorCtr="0" compatLnSpc="1">
            <a:prstTxWarp prst="textNoShape">
              <a:avLst/>
            </a:prstTxWarp>
          </a:bodyPr>
          <a:lstStyle>
            <a:lvl1pPr algn="r">
              <a:defRPr sz="1200"/>
            </a:lvl1pPr>
          </a:lstStyle>
          <a:p>
            <a:pPr>
              <a:defRPr/>
            </a:pPr>
            <a:fld id="{4A25EED5-5DA4-DA48-B359-23A28D63AF5A}" type="slidenum">
              <a:rPr lang="en-US"/>
              <a:pPr>
                <a:defRPr/>
              </a:pPr>
              <a:t>‹#›</a:t>
            </a:fld>
            <a:endParaRPr lang="en-US"/>
          </a:p>
        </p:txBody>
      </p:sp>
    </p:spTree>
    <p:extLst>
      <p:ext uri="{BB962C8B-B14F-4D97-AF65-F5344CB8AC3E}">
        <p14:creationId xmlns:p14="http://schemas.microsoft.com/office/powerpoint/2010/main" val="3401438838"/>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miter lim="800000"/>
            <a:headEnd/>
            <a:tailEnd/>
          </a:ln>
        </p:spPr>
        <p:txBody>
          <a:bodyPr/>
          <a:lstStyle/>
          <a:p>
            <a:fld id="{ED048F05-289C-F849-BDB7-73568AD0A3A2}" type="slidenum">
              <a:rPr lang="en-US"/>
              <a:pPr/>
              <a:t>1</a:t>
            </a:fld>
            <a:endParaRPr lang="en-US"/>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US">
              <a:ea typeface="ＭＳ Ｐゴシック" charset="-128"/>
              <a:cs typeface="ＭＳ Ｐゴシック"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miter lim="800000"/>
            <a:headEnd/>
            <a:tailEnd/>
          </a:ln>
        </p:spPr>
        <p:txBody>
          <a:bodyPr/>
          <a:lstStyle/>
          <a:p>
            <a:fld id="{56451733-62C4-214F-AD38-03D8880F109C}" type="slidenum">
              <a:rPr lang="en-US"/>
              <a:pPr/>
              <a:t>3</a:t>
            </a:fld>
            <a:endParaRPr lang="en-US"/>
          </a:p>
        </p:txBody>
      </p:sp>
      <p:sp>
        <p:nvSpPr>
          <p:cNvPr id="19459" name="Rectangle 2"/>
          <p:cNvSpPr>
            <a:spLocks noGrp="1" noRot="1" noChangeAspect="1" noChangeArrowheads="1"/>
          </p:cNvSpPr>
          <p:nvPr>
            <p:ph type="sldImg"/>
          </p:nvPr>
        </p:nvSpPr>
        <p:spPr>
          <a:solidFill>
            <a:srgbClr val="FFFFFF"/>
          </a:solidFill>
          <a:ln/>
        </p:spPr>
      </p:sp>
      <p:sp>
        <p:nvSpPr>
          <p:cNvPr id="19460"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ea typeface="ＭＳ Ｐゴシック" charset="-128"/>
              <a:cs typeface="ＭＳ Ｐゴシック"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p:cNvSpPr>
          <p:nvPr>
            <p:ph type="sldImg"/>
          </p:nvPr>
        </p:nvSpPr>
        <p:spPr>
          <a:ln/>
        </p:spPr>
      </p:sp>
      <p:sp>
        <p:nvSpPr>
          <p:cNvPr id="27651" name="Notes Placeholder 2"/>
          <p:cNvSpPr>
            <a:spLocks noGrp="1"/>
          </p:cNvSpPr>
          <p:nvPr>
            <p:ph type="body" idx="1"/>
          </p:nvPr>
        </p:nvSpPr>
        <p:spPr>
          <a:noFill/>
        </p:spPr>
        <p:txBody>
          <a:bodyPr/>
          <a:lstStyle/>
          <a:p>
            <a:r>
              <a:rPr lang="en-US">
                <a:ea typeface="ＭＳ Ｐゴシック" charset="-128"/>
                <a:cs typeface="ＭＳ Ｐゴシック" charset="-128"/>
              </a:rPr>
              <a:t>??</a:t>
            </a:r>
          </a:p>
        </p:txBody>
      </p:sp>
      <p:sp>
        <p:nvSpPr>
          <p:cNvPr id="27652" name="Slide Number Placeholder 3"/>
          <p:cNvSpPr>
            <a:spLocks noGrp="1"/>
          </p:cNvSpPr>
          <p:nvPr>
            <p:ph type="sldNum" sz="quarter" idx="5"/>
          </p:nvPr>
        </p:nvSpPr>
        <p:spPr>
          <a:noFill/>
          <a:ln>
            <a:miter lim="800000"/>
            <a:headEnd/>
            <a:tailEnd/>
          </a:ln>
        </p:spPr>
        <p:txBody>
          <a:bodyPr/>
          <a:lstStyle/>
          <a:p>
            <a:fld id="{6410437A-086D-2D4A-9F15-50D11B8E9B2C}" type="slidenum">
              <a:rPr lang="en-US"/>
              <a:pPr/>
              <a:t>10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miter lim="800000"/>
            <a:headEnd/>
            <a:tailEnd/>
          </a:ln>
        </p:spPr>
        <p:txBody>
          <a:bodyPr/>
          <a:lstStyle/>
          <a:p>
            <a:pPr defTabSz="968375"/>
            <a:fld id="{DB6B5042-7462-824A-9930-728FD0BB14A2}" type="slidenum">
              <a:rPr lang="en-US">
                <a:latin typeface="Times New Roman" charset="0"/>
              </a:rPr>
              <a:pPr defTabSz="968375"/>
              <a:t>12</a:t>
            </a:fld>
            <a:endParaRPr lang="en-US">
              <a:latin typeface="Times New Roman" charset="0"/>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xfrm>
            <a:off x="915591" y="4343400"/>
            <a:ext cx="5026819" cy="4114800"/>
          </a:xfrm>
          <a:noFill/>
        </p:spPr>
        <p:txBody>
          <a:bodyPr/>
          <a:lstStyle/>
          <a:p>
            <a:endParaRPr lang="sv-SE">
              <a:latin typeface="Times New Roman" charset="0"/>
              <a:ea typeface="ＭＳ Ｐゴシック" charset="-128"/>
              <a:cs typeface="ＭＳ Ｐゴシック"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t>Summer School for Integrated Computational Materials Education Ann Arbor, MI  June 15-26, 2015</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DC68D132-0EC1-D747-8388-8FEAEEB81E1C}" type="slidenum">
              <a:rPr lang="en-US"/>
              <a:pPr>
                <a:defRPr/>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Summer School for Integrated Computational Materials Education Santa Barbara, CA, July 14-25, 2014</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C68AB168-EABD-2A45-AA47-56C84F2BB60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152400"/>
            <a:ext cx="2190750" cy="5943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152400"/>
            <a:ext cx="641985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Summer School for Integrated Computational Materials Education Santa Barbara, CA, July 14-25, 2014</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3686C3F3-A0E7-3242-93DE-FCA911F8A97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Summer School for Integrated Computational Materials Education Santa Barbara, CA, July 14-25, 2014</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5EEFF16F-3D33-4348-B1B1-7EBEB39C550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Summer School for Integrated Computational Materials Education Santa Barbara, CA, July 14-25, 2014</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1187524F-FF98-9A4E-8BED-2A05F878F9C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371600"/>
            <a:ext cx="3810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3810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Summer School for Integrated Computational Materials Education Santa Barbara, CA, July 14-25, 2014</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C2B2562B-3AC7-6546-B412-7BFDD4F45AC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smtClean="0"/>
              <a:t>Summer School for Integrated Computational Materials Education Santa Barbara, CA, July 14-25, 2014</a:t>
            </a:r>
            <a:endParaRPr lang="en-US" dirty="0"/>
          </a:p>
        </p:txBody>
      </p:sp>
      <p:sp>
        <p:nvSpPr>
          <p:cNvPr id="8" name="Rectangle 6"/>
          <p:cNvSpPr>
            <a:spLocks noGrp="1" noChangeArrowheads="1"/>
          </p:cNvSpPr>
          <p:nvPr>
            <p:ph type="sldNum" sz="quarter" idx="11"/>
          </p:nvPr>
        </p:nvSpPr>
        <p:spPr>
          <a:ln/>
        </p:spPr>
        <p:txBody>
          <a:bodyPr/>
          <a:lstStyle>
            <a:lvl1pPr>
              <a:defRPr/>
            </a:lvl1pPr>
          </a:lstStyle>
          <a:p>
            <a:pPr>
              <a:defRPr/>
            </a:pPr>
            <a:fld id="{B2C7C150-1133-AF4D-8B08-0E883534C43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smtClean="0"/>
              <a:t>Summer School for Integrated Computational Materials Education Santa Barbara, CA, July 14-25, 2014</a:t>
            </a:r>
            <a:endParaRPr lang="en-US" dirty="0"/>
          </a:p>
        </p:txBody>
      </p:sp>
      <p:sp>
        <p:nvSpPr>
          <p:cNvPr id="4" name="Rectangle 6"/>
          <p:cNvSpPr>
            <a:spLocks noGrp="1" noChangeArrowheads="1"/>
          </p:cNvSpPr>
          <p:nvPr>
            <p:ph type="sldNum" sz="quarter" idx="11"/>
          </p:nvPr>
        </p:nvSpPr>
        <p:spPr>
          <a:ln/>
        </p:spPr>
        <p:txBody>
          <a:bodyPr/>
          <a:lstStyle>
            <a:lvl1pPr>
              <a:defRPr/>
            </a:lvl1pPr>
          </a:lstStyle>
          <a:p>
            <a:pPr>
              <a:defRPr/>
            </a:pPr>
            <a:fld id="{CD76895D-1BE0-C840-97DA-622372EF93C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smtClean="0"/>
              <a:t>Summer School for Integrated Computational Materials Education Santa Barbara, CA, July 14-25, 2014</a:t>
            </a:r>
            <a:endParaRPr lang="en-US" dirty="0"/>
          </a:p>
        </p:txBody>
      </p:sp>
      <p:sp>
        <p:nvSpPr>
          <p:cNvPr id="3" name="Rectangle 6"/>
          <p:cNvSpPr>
            <a:spLocks noGrp="1" noChangeArrowheads="1"/>
          </p:cNvSpPr>
          <p:nvPr>
            <p:ph type="sldNum" sz="quarter" idx="11"/>
          </p:nvPr>
        </p:nvSpPr>
        <p:spPr>
          <a:ln/>
        </p:spPr>
        <p:txBody>
          <a:bodyPr/>
          <a:lstStyle>
            <a:lvl1pPr>
              <a:defRPr/>
            </a:lvl1pPr>
          </a:lstStyle>
          <a:p>
            <a:pPr>
              <a:defRPr/>
            </a:pPr>
            <a:fld id="{2FEE2D69-AE62-0A46-898C-EE512CD79D6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Summer School for Integrated Computational Materials Education Santa Barbara, CA, July 14-25, 2014</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497A6EB3-5820-FD45-BAFE-FC500EA5CBD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Summer School for Integrated Computational Materials Education Santa Barbara, CA, July 14-25, 2014</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A842AD48-396E-9843-AA25-7278D90D850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2400" y="152400"/>
            <a:ext cx="8763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371600"/>
            <a:ext cx="77724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9" name="Rectangle 5"/>
          <p:cNvSpPr>
            <a:spLocks noGrp="1" noChangeArrowheads="1"/>
          </p:cNvSpPr>
          <p:nvPr>
            <p:ph type="ftr" sz="quarter" idx="3"/>
          </p:nvPr>
        </p:nvSpPr>
        <p:spPr bwMode="auto">
          <a:xfrm>
            <a:off x="1905000" y="6248400"/>
            <a:ext cx="5486400" cy="457200"/>
          </a:xfrm>
          <a:prstGeom prst="rect">
            <a:avLst/>
          </a:prstGeom>
          <a:noFill/>
          <a:ln>
            <a:noFill/>
          </a:ln>
          <a:extLst/>
        </p:spPr>
        <p:txBody>
          <a:bodyPr vert="horz" wrap="square" lIns="91440" tIns="45720" rIns="91440" bIns="45720" numCol="1" anchor="t" anchorCtr="0" compatLnSpc="1">
            <a:prstTxWarp prst="textNoShape">
              <a:avLst/>
            </a:prstTxWarp>
          </a:bodyPr>
          <a:lstStyle>
            <a:lvl1pPr algn="ctr">
              <a:defRPr sz="1400">
                <a:ea typeface="ＭＳ Ｐゴシック" charset="0"/>
                <a:cs typeface="ＭＳ Ｐゴシック" charset="0"/>
              </a:defRPr>
            </a:lvl1pPr>
          </a:lstStyle>
          <a:p>
            <a:pPr>
              <a:defRPr/>
            </a:pPr>
            <a:r>
              <a:rPr lang="en-US" dirty="0" smtClean="0"/>
              <a:t>Summer School for Integrated Computational Materials Education Ann Arbor, MI  June 15-26, 2015</a:t>
            </a:r>
            <a:endParaRPr lang="en-US" dirty="0"/>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xtLst/>
        </p:spPr>
        <p:txBody>
          <a:bodyPr vert="horz" wrap="square" lIns="91440" tIns="45720" rIns="91440" bIns="45720" numCol="1" anchor="t" anchorCtr="0" compatLnSpc="1">
            <a:prstTxWarp prst="textNoShape">
              <a:avLst/>
            </a:prstTxWarp>
          </a:bodyPr>
          <a:lstStyle>
            <a:lvl1pPr algn="r">
              <a:defRPr sz="1400"/>
            </a:lvl1pPr>
          </a:lstStyle>
          <a:p>
            <a:pPr>
              <a:defRPr/>
            </a:pPr>
            <a:fld id="{C2763AA0-FB5F-F14E-AFA4-5161E026881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xmlns:p14="http://schemas.microsoft.com/office/powerpoint/2010/main" id="1" dur="indefinite" restart="never" nodeType="tmRoot"/>
      </p:par>
    </p:tnLst>
  </p:timing>
  <p:hf hdr="0" dt="0"/>
  <p:txStyles>
    <p:titleStyle>
      <a:lvl1pPr algn="ctr" rtl="0" eaLnBrk="0" fontAlgn="base" hangingPunct="0">
        <a:spcBef>
          <a:spcPct val="0"/>
        </a:spcBef>
        <a:spcAft>
          <a:spcPct val="0"/>
        </a:spcAft>
        <a:defRPr sz="4000">
          <a:solidFill>
            <a:schemeClr val="tx2"/>
          </a:solidFill>
          <a:latin typeface="+mj-lt"/>
          <a:ea typeface="+mj-ea"/>
          <a:cs typeface="+mj-cs"/>
        </a:defRPr>
      </a:lvl1pPr>
      <a:lvl2pPr algn="ctr" rtl="0" eaLnBrk="0" fontAlgn="base" hangingPunct="0">
        <a:spcBef>
          <a:spcPct val="0"/>
        </a:spcBef>
        <a:spcAft>
          <a:spcPct val="0"/>
        </a:spcAft>
        <a:defRPr sz="4000">
          <a:solidFill>
            <a:schemeClr val="tx2"/>
          </a:solidFill>
          <a:latin typeface="Arial" charset="0"/>
          <a:ea typeface="ＭＳ Ｐゴシック" charset="0"/>
          <a:cs typeface="ＭＳ Ｐゴシック" charset="0"/>
        </a:defRPr>
      </a:lvl2pPr>
      <a:lvl3pPr algn="ctr" rtl="0" eaLnBrk="0" fontAlgn="base" hangingPunct="0">
        <a:spcBef>
          <a:spcPct val="0"/>
        </a:spcBef>
        <a:spcAft>
          <a:spcPct val="0"/>
        </a:spcAft>
        <a:defRPr sz="4000">
          <a:solidFill>
            <a:schemeClr val="tx2"/>
          </a:solidFill>
          <a:latin typeface="Arial" charset="0"/>
          <a:ea typeface="ＭＳ Ｐゴシック" charset="0"/>
          <a:cs typeface="ＭＳ Ｐゴシック" charset="0"/>
        </a:defRPr>
      </a:lvl3pPr>
      <a:lvl4pPr algn="ctr" rtl="0" eaLnBrk="0" fontAlgn="base" hangingPunct="0">
        <a:spcBef>
          <a:spcPct val="0"/>
        </a:spcBef>
        <a:spcAft>
          <a:spcPct val="0"/>
        </a:spcAft>
        <a:defRPr sz="4000">
          <a:solidFill>
            <a:schemeClr val="tx2"/>
          </a:solidFill>
          <a:latin typeface="Arial" charset="0"/>
          <a:ea typeface="ＭＳ Ｐゴシック" charset="0"/>
          <a:cs typeface="ＭＳ Ｐゴシック" charset="0"/>
        </a:defRPr>
      </a:lvl4pPr>
      <a:lvl5pPr algn="ctr" rtl="0" eaLnBrk="0" fontAlgn="base" hangingPunct="0">
        <a:spcBef>
          <a:spcPct val="0"/>
        </a:spcBef>
        <a:spcAft>
          <a:spcPct val="0"/>
        </a:spcAft>
        <a:defRPr sz="4000">
          <a:solidFill>
            <a:schemeClr val="tx2"/>
          </a:solidFill>
          <a:latin typeface="Arial" charset="0"/>
          <a:ea typeface="ＭＳ Ｐゴシック" charset="0"/>
          <a:cs typeface="ＭＳ Ｐゴシック" charset="0"/>
        </a:defRPr>
      </a:lvl5pPr>
      <a:lvl6pPr marL="457200" algn="ctr" rtl="0" fontAlgn="base">
        <a:spcBef>
          <a:spcPct val="0"/>
        </a:spcBef>
        <a:spcAft>
          <a:spcPct val="0"/>
        </a:spcAft>
        <a:defRPr sz="4000">
          <a:solidFill>
            <a:schemeClr val="tx2"/>
          </a:solidFill>
          <a:latin typeface="Arial" charset="0"/>
          <a:ea typeface="ＭＳ Ｐゴシック" charset="0"/>
          <a:cs typeface="ＭＳ Ｐゴシック" charset="0"/>
        </a:defRPr>
      </a:lvl6pPr>
      <a:lvl7pPr marL="914400" algn="ctr" rtl="0" fontAlgn="base">
        <a:spcBef>
          <a:spcPct val="0"/>
        </a:spcBef>
        <a:spcAft>
          <a:spcPct val="0"/>
        </a:spcAft>
        <a:defRPr sz="4000">
          <a:solidFill>
            <a:schemeClr val="tx2"/>
          </a:solidFill>
          <a:latin typeface="Arial" charset="0"/>
          <a:ea typeface="ＭＳ Ｐゴシック" charset="0"/>
          <a:cs typeface="ＭＳ Ｐゴシック" charset="0"/>
        </a:defRPr>
      </a:lvl7pPr>
      <a:lvl8pPr marL="1371600" algn="ctr" rtl="0" fontAlgn="base">
        <a:spcBef>
          <a:spcPct val="0"/>
        </a:spcBef>
        <a:spcAft>
          <a:spcPct val="0"/>
        </a:spcAft>
        <a:defRPr sz="4000">
          <a:solidFill>
            <a:schemeClr val="tx2"/>
          </a:solidFill>
          <a:latin typeface="Arial" charset="0"/>
          <a:ea typeface="ＭＳ Ｐゴシック" charset="0"/>
          <a:cs typeface="ＭＳ Ｐゴシック" charset="0"/>
        </a:defRPr>
      </a:lvl8pPr>
      <a:lvl9pPr marL="1828800" algn="ctr" rtl="0" fontAlgn="base">
        <a:spcBef>
          <a:spcPct val="0"/>
        </a:spcBef>
        <a:spcAft>
          <a:spcPct val="0"/>
        </a:spcAft>
        <a:defRPr sz="4000">
          <a:solidFill>
            <a:schemeClr val="tx2"/>
          </a:solidFill>
          <a:latin typeface="Arial" charset="0"/>
          <a:ea typeface="ＭＳ Ｐゴシック" charset="0"/>
          <a:cs typeface="ＭＳ Ｐゴシック"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4.xml"/><Relationship Id="rId4" Type="http://schemas.openxmlformats.org/officeDocument/2006/relationships/oleObject" Target="../embeddings/oleObject7.bin"/><Relationship Id="rId5" Type="http://schemas.openxmlformats.org/officeDocument/2006/relationships/image" Target="../media/image12.w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1.emf"/><Relationship Id="rId5" Type="http://schemas.openxmlformats.org/officeDocument/2006/relationships/oleObject" Target="../embeddings/oleObject2.bin"/><Relationship Id="rId6" Type="http://schemas.openxmlformats.org/officeDocument/2006/relationships/image" Target="../media/image2.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3.bin"/><Relationship Id="rId4" Type="http://schemas.openxmlformats.org/officeDocument/2006/relationships/image" Target="../media/image3.emf"/><Relationship Id="rId5" Type="http://schemas.openxmlformats.org/officeDocument/2006/relationships/oleObject" Target="../embeddings/oleObject4.bin"/><Relationship Id="rId6" Type="http://schemas.openxmlformats.org/officeDocument/2006/relationships/image" Target="../media/image4.emf"/><Relationship Id="rId7" Type="http://schemas.openxmlformats.org/officeDocument/2006/relationships/oleObject" Target="../embeddings/oleObject5.bin"/><Relationship Id="rId8" Type="http://schemas.openxmlformats.org/officeDocument/2006/relationships/image" Target="../media/image5.emf"/><Relationship Id="rId9" Type="http://schemas.openxmlformats.org/officeDocument/2006/relationships/oleObject" Target="../embeddings/oleObject6.bin"/><Relationship Id="rId10" Type="http://schemas.openxmlformats.org/officeDocument/2006/relationships/image" Target="../media/image6.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8.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 Id="rId3" Type="http://schemas.openxmlformats.org/officeDocument/2006/relationships/image" Target="../media/image9.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 Id="rId3"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ctrTitle"/>
          </p:nvPr>
        </p:nvSpPr>
        <p:spPr>
          <a:xfrm>
            <a:off x="685800" y="1828800"/>
            <a:ext cx="7772400" cy="1143000"/>
          </a:xfrm>
        </p:spPr>
        <p:txBody>
          <a:bodyPr/>
          <a:lstStyle/>
          <a:p>
            <a:pPr defTabSz="915988" eaLnBrk="1" hangingPunct="1"/>
            <a:r>
              <a:rPr lang="en-US" sz="2400" b="1" dirty="0">
                <a:latin typeface="Verdana" charset="0"/>
              </a:rPr>
              <a:t>Summer School for Integrated Computational Materials Education </a:t>
            </a:r>
            <a:r>
              <a:rPr lang="en-US" sz="2400" b="1" dirty="0" smtClean="0">
                <a:latin typeface="Verdana" charset="0"/>
              </a:rPr>
              <a:t>2016</a:t>
            </a:r>
            <a:r>
              <a:rPr lang="en-US" sz="2400" b="1" dirty="0">
                <a:latin typeface="Verdana" charset="0"/>
              </a:rPr>
              <a:t/>
            </a:r>
            <a:br>
              <a:rPr lang="en-US" sz="2400" b="1" dirty="0">
                <a:latin typeface="Verdana" charset="0"/>
              </a:rPr>
            </a:br>
            <a:r>
              <a:rPr lang="en-US" sz="2400" b="1" dirty="0">
                <a:latin typeface="Verdana" charset="0"/>
              </a:rPr>
              <a:t/>
            </a:r>
            <a:br>
              <a:rPr lang="en-US" sz="2400" b="1" dirty="0">
                <a:latin typeface="Verdana" charset="0"/>
              </a:rPr>
            </a:br>
            <a:r>
              <a:rPr lang="en-US" sz="3200" b="1" dirty="0">
                <a:latin typeface="Verdana" charset="0"/>
              </a:rPr>
              <a:t>C</a:t>
            </a:r>
            <a:r>
              <a:rPr lang="en-US" sz="3200" b="1" dirty="0" smtClean="0">
                <a:latin typeface="Verdana" charset="0"/>
              </a:rPr>
              <a:t>omputational Thermodynamics Module </a:t>
            </a:r>
            <a:r>
              <a:rPr lang="en-US" sz="3200" b="1" dirty="0">
                <a:latin typeface="Verdana" charset="0"/>
              </a:rPr>
              <a:t>Review</a:t>
            </a:r>
            <a:endParaRPr lang="en-US" b="1" dirty="0">
              <a:latin typeface="Verdana" charset="0"/>
            </a:endParaRPr>
          </a:p>
        </p:txBody>
      </p:sp>
      <p:sp>
        <p:nvSpPr>
          <p:cNvPr id="15363" name="Rectangle 5"/>
          <p:cNvSpPr>
            <a:spLocks noGrp="1" noChangeArrowheads="1"/>
          </p:cNvSpPr>
          <p:nvPr>
            <p:ph type="subTitle" idx="1"/>
          </p:nvPr>
        </p:nvSpPr>
        <p:spPr>
          <a:xfrm>
            <a:off x="1143000" y="4191000"/>
            <a:ext cx="7162800" cy="1752600"/>
          </a:xfrm>
          <a:noFill/>
        </p:spPr>
        <p:txBody>
          <a:bodyPr/>
          <a:lstStyle/>
          <a:p>
            <a:pPr eaLnBrk="1" hangingPunct="1"/>
            <a:r>
              <a:rPr lang="en-US" sz="2500" dirty="0"/>
              <a:t>Katsuyo Thornton,</a:t>
            </a:r>
            <a:r>
              <a:rPr lang="en-US" sz="2500" baseline="30000" dirty="0"/>
              <a:t>1</a:t>
            </a:r>
            <a:r>
              <a:rPr lang="en-US" sz="2500" dirty="0"/>
              <a:t> Paul Mason,</a:t>
            </a:r>
            <a:r>
              <a:rPr lang="en-US" sz="2500" baseline="30000" dirty="0"/>
              <a:t>2</a:t>
            </a:r>
            <a:r>
              <a:rPr lang="en-US" sz="2500" dirty="0"/>
              <a:t> Larry </a:t>
            </a:r>
            <a:r>
              <a:rPr lang="en-US" sz="2500" dirty="0" smtClean="0"/>
              <a:t>Aagesen</a:t>
            </a:r>
            <a:r>
              <a:rPr lang="en-US" sz="2500" baseline="30000" dirty="0"/>
              <a:t>3</a:t>
            </a:r>
            <a:endParaRPr lang="en-US" sz="2500" dirty="0"/>
          </a:p>
          <a:p>
            <a:pPr marL="914400" lvl="1" indent="-457200" algn="l" eaLnBrk="1" hangingPunct="1">
              <a:buFontTx/>
              <a:buAutoNum type="arabicPeriod"/>
            </a:pPr>
            <a:r>
              <a:rPr lang="en-US" sz="2000" dirty="0">
                <a:cs typeface="ＭＳ Ｐゴシック" charset="-128"/>
              </a:rPr>
              <a:t>Department of Materials Science &amp; Engineering, University of Michigan</a:t>
            </a:r>
          </a:p>
          <a:p>
            <a:pPr marL="914400" lvl="1" indent="-457200" algn="l" eaLnBrk="1" hangingPunct="1">
              <a:buFontTx/>
              <a:buAutoNum type="arabicPeriod"/>
            </a:pPr>
            <a:r>
              <a:rPr lang="en-US" sz="2000" dirty="0">
                <a:cs typeface="ＭＳ Ｐゴシック" charset="-128"/>
              </a:rPr>
              <a:t>Thermo-</a:t>
            </a:r>
            <a:r>
              <a:rPr lang="en-US" sz="2000" dirty="0" err="1">
                <a:cs typeface="ＭＳ Ｐゴシック" charset="-128"/>
              </a:rPr>
              <a:t>Calc</a:t>
            </a:r>
            <a:r>
              <a:rPr lang="en-US" sz="2000" dirty="0">
                <a:cs typeface="ＭＳ Ｐゴシック" charset="-128"/>
              </a:rPr>
              <a:t> Inc</a:t>
            </a:r>
            <a:r>
              <a:rPr lang="en-US" sz="2000" dirty="0" smtClean="0">
                <a:cs typeface="ＭＳ Ｐゴシック" charset="-128"/>
              </a:rPr>
              <a:t>.</a:t>
            </a:r>
          </a:p>
          <a:p>
            <a:pPr marL="914400" lvl="1" indent="-457200" algn="l" eaLnBrk="1" hangingPunct="1">
              <a:buFontTx/>
              <a:buAutoNum type="arabicPeriod"/>
            </a:pPr>
            <a:r>
              <a:rPr lang="en-US" sz="2000" dirty="0" smtClean="0">
                <a:cs typeface="ＭＳ Ｐゴシック" charset="-128"/>
              </a:rPr>
              <a:t>Idaho National Laboratory</a:t>
            </a:r>
            <a:endParaRPr lang="en-US" sz="2000" dirty="0">
              <a:cs typeface="ＭＳ Ｐゴシック" charset="-128"/>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p:cNvPicPr>
            <a:picLocks noChangeAspect="1"/>
          </p:cNvPicPr>
          <p:nvPr/>
        </p:nvPicPr>
        <p:blipFill>
          <a:blip r:embed="rId3"/>
          <a:srcRect l="2054" t="7883" r="13870" b="40265"/>
          <a:stretch>
            <a:fillRect/>
          </a:stretch>
        </p:blipFill>
        <p:spPr bwMode="auto">
          <a:xfrm>
            <a:off x="4000500" y="2133600"/>
            <a:ext cx="4457700" cy="3556000"/>
          </a:xfrm>
          <a:prstGeom prst="rect">
            <a:avLst/>
          </a:prstGeom>
          <a:noFill/>
          <a:ln w="9525">
            <a:noFill/>
            <a:miter lim="800000"/>
            <a:headEnd/>
            <a:tailEnd/>
          </a:ln>
        </p:spPr>
      </p:pic>
      <p:sp>
        <p:nvSpPr>
          <p:cNvPr id="26627" name="Title 1"/>
          <p:cNvSpPr>
            <a:spLocks noGrp="1"/>
          </p:cNvSpPr>
          <p:nvPr>
            <p:ph type="title"/>
          </p:nvPr>
        </p:nvSpPr>
        <p:spPr/>
        <p:txBody>
          <a:bodyPr/>
          <a:lstStyle/>
          <a:p>
            <a:r>
              <a:rPr lang="en-US" sz="3600"/>
              <a:t>Chemical Equilibrium in</a:t>
            </a:r>
            <a:br>
              <a:rPr lang="en-US" sz="3600"/>
            </a:br>
            <a:r>
              <a:rPr lang="en-US" sz="3600"/>
              <a:t>Multiphase Systems: Many Components</a:t>
            </a:r>
          </a:p>
        </p:txBody>
      </p:sp>
      <p:sp>
        <p:nvSpPr>
          <p:cNvPr id="26628" name="Content Placeholder 2"/>
          <p:cNvSpPr>
            <a:spLocks noGrp="1"/>
          </p:cNvSpPr>
          <p:nvPr>
            <p:ph idx="1"/>
          </p:nvPr>
        </p:nvSpPr>
        <p:spPr>
          <a:xfrm>
            <a:off x="685800" y="1371600"/>
            <a:ext cx="8001000" cy="4724400"/>
          </a:xfrm>
        </p:spPr>
        <p:txBody>
          <a:bodyPr/>
          <a:lstStyle/>
          <a:p>
            <a:r>
              <a:rPr lang="en-US" sz="2800"/>
              <a:t>The concept is the same, but it gets complicated very quickly!</a:t>
            </a:r>
          </a:p>
          <a:p>
            <a:r>
              <a:rPr lang="en-US" sz="2800"/>
              <a:t>Computation is required!</a:t>
            </a:r>
          </a:p>
          <a:p>
            <a:endParaRPr lang="en-US" sz="2800"/>
          </a:p>
        </p:txBody>
      </p:sp>
      <p:sp>
        <p:nvSpPr>
          <p:cNvPr id="26630" name="Slide Number Placeholder 4"/>
          <p:cNvSpPr>
            <a:spLocks noGrp="1"/>
          </p:cNvSpPr>
          <p:nvPr>
            <p:ph type="sldNum" sz="quarter" idx="11"/>
          </p:nvPr>
        </p:nvSpPr>
        <p:spPr>
          <a:noFill/>
          <a:ln>
            <a:miter lim="800000"/>
            <a:headEnd/>
            <a:tailEnd/>
          </a:ln>
        </p:spPr>
        <p:txBody>
          <a:bodyPr/>
          <a:lstStyle/>
          <a:p>
            <a:fld id="{F3E6138A-5BB4-8642-8ECC-B233C883FF15}" type="slidenum">
              <a:rPr lang="en-US"/>
              <a:pPr/>
              <a:t>10</a:t>
            </a:fld>
            <a:endParaRPr lang="en-US"/>
          </a:p>
        </p:txBody>
      </p:sp>
      <p:sp>
        <p:nvSpPr>
          <p:cNvPr id="26631" name="TextBox 3"/>
          <p:cNvSpPr txBox="1">
            <a:spLocks noChangeArrowheads="1"/>
          </p:cNvSpPr>
          <p:nvPr/>
        </p:nvSpPr>
        <p:spPr bwMode="auto">
          <a:xfrm>
            <a:off x="1447800" y="4191000"/>
            <a:ext cx="2682875" cy="1200150"/>
          </a:xfrm>
          <a:prstGeom prst="rect">
            <a:avLst/>
          </a:prstGeom>
          <a:noFill/>
          <a:ln w="9525">
            <a:noFill/>
            <a:miter lim="800000"/>
            <a:headEnd/>
            <a:tailEnd/>
          </a:ln>
        </p:spPr>
        <p:txBody>
          <a:bodyPr wrap="none">
            <a:prstTxWarp prst="textNoShape">
              <a:avLst/>
            </a:prstTxWarp>
            <a:spAutoFit/>
          </a:bodyPr>
          <a:lstStyle/>
          <a:p>
            <a:pPr algn="ctr"/>
            <a:r>
              <a:rPr lang="en-US"/>
              <a:t>Al-Fe-Mn </a:t>
            </a:r>
          </a:p>
          <a:p>
            <a:pPr algn="ctr"/>
            <a:r>
              <a:rPr lang="en-US"/>
              <a:t>Isothermal section</a:t>
            </a:r>
          </a:p>
          <a:p>
            <a:pPr algn="ctr"/>
            <a:r>
              <a:rPr lang="en-US"/>
              <a:t>at T=1273</a:t>
            </a:r>
          </a:p>
        </p:txBody>
      </p:sp>
      <p:sp>
        <p:nvSpPr>
          <p:cNvPr id="26632" name="TextBox 1"/>
          <p:cNvSpPr txBox="1">
            <a:spLocks noChangeArrowheads="1"/>
          </p:cNvSpPr>
          <p:nvPr/>
        </p:nvSpPr>
        <p:spPr bwMode="auto">
          <a:xfrm>
            <a:off x="1717675" y="5638800"/>
            <a:ext cx="6130925" cy="369888"/>
          </a:xfrm>
          <a:prstGeom prst="rect">
            <a:avLst/>
          </a:prstGeom>
          <a:noFill/>
          <a:ln w="9525">
            <a:noFill/>
            <a:miter lim="800000"/>
            <a:headEnd/>
            <a:tailEnd/>
          </a:ln>
        </p:spPr>
        <p:txBody>
          <a:bodyPr wrap="none">
            <a:prstTxWarp prst="textNoShape">
              <a:avLst/>
            </a:prstTxWarp>
            <a:spAutoFit/>
          </a:bodyPr>
          <a:lstStyle/>
          <a:p>
            <a:r>
              <a:rPr lang="en-US" sz="1800"/>
              <a:t>Also see http://www.youtube.com/watch?v=yzhVomAdetM</a:t>
            </a:r>
          </a:p>
        </p:txBody>
      </p:sp>
      <p:sp>
        <p:nvSpPr>
          <p:cNvPr id="9" name="Footer Placeholder 3"/>
          <p:cNvSpPr>
            <a:spLocks noGrp="1"/>
          </p:cNvSpPr>
          <p:nvPr>
            <p:ph type="ftr" sz="quarter" idx="10"/>
          </p:nvPr>
        </p:nvSpPr>
        <p:spPr>
          <a:xfrm>
            <a:off x="1905000" y="6248400"/>
            <a:ext cx="5486400" cy="457200"/>
          </a:xfrm>
          <a:noFill/>
          <a:ln>
            <a:miter lim="800000"/>
            <a:headEnd/>
            <a:tailEnd/>
          </a:ln>
        </p:spPr>
        <p:txBody>
          <a:bodyPr/>
          <a:lstStyle/>
          <a:p>
            <a:r>
              <a:rPr lang="en-US" dirty="0" smtClean="0">
                <a:ea typeface="ＭＳ Ｐゴシック" charset="-128"/>
                <a:cs typeface="ＭＳ Ｐゴシック" charset="-128"/>
              </a:rPr>
              <a:t>Summer School for Integrated Computational Materials Education </a:t>
            </a:r>
            <a:r>
              <a:rPr lang="en-US" dirty="0" smtClean="0"/>
              <a:t>Berkeley, CA, June 6-17, 2016</a:t>
            </a:r>
            <a:endParaRPr lang="en-US" dirty="0" smtClean="0">
              <a:ea typeface="ＭＳ Ｐゴシック" charset="-128"/>
              <a:cs typeface="ＭＳ Ｐゴシック" charset="-128"/>
            </a:endParaRP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t>Computational Thermodynamics</a:t>
            </a:r>
          </a:p>
        </p:txBody>
      </p:sp>
      <p:sp>
        <p:nvSpPr>
          <p:cNvPr id="28675" name="Content Placeholder 2"/>
          <p:cNvSpPr>
            <a:spLocks noGrp="1"/>
          </p:cNvSpPr>
          <p:nvPr>
            <p:ph idx="1"/>
          </p:nvPr>
        </p:nvSpPr>
        <p:spPr>
          <a:xfrm>
            <a:off x="609600" y="1447800"/>
            <a:ext cx="8001000" cy="4724400"/>
          </a:xfrm>
        </p:spPr>
        <p:txBody>
          <a:bodyPr/>
          <a:lstStyle/>
          <a:p>
            <a:pPr eaLnBrk="1" hangingPunct="1"/>
            <a:r>
              <a:rPr lang="en-US" sz="2400"/>
              <a:t>Computational Thermodynamics is an interdisciplinary science as thermodynamics is involved in many applied sciences. </a:t>
            </a:r>
          </a:p>
          <a:p>
            <a:pPr eaLnBrk="1" hangingPunct="1"/>
            <a:r>
              <a:rPr lang="en-US" sz="2400"/>
              <a:t>It makes use of </a:t>
            </a:r>
            <a:r>
              <a:rPr lang="en-US" sz="2400" b="1"/>
              <a:t>computer software </a:t>
            </a:r>
            <a:r>
              <a:rPr lang="en-US" sz="2400"/>
              <a:t>and </a:t>
            </a:r>
            <a:r>
              <a:rPr lang="en-US" sz="2400" b="1"/>
              <a:t>assessed thermodynamic databases </a:t>
            </a:r>
            <a:r>
              <a:rPr lang="en-US" sz="2400"/>
              <a:t>to perform </a:t>
            </a:r>
            <a:r>
              <a:rPr lang="en-US" sz="2400" b="1"/>
              <a:t>realistic calculations </a:t>
            </a:r>
            <a:r>
              <a:rPr lang="en-US" sz="2400"/>
              <a:t>of thermodynamic properties of </a:t>
            </a:r>
            <a:r>
              <a:rPr lang="en-US" sz="2400" b="1"/>
              <a:t>multicomponent</a:t>
            </a:r>
            <a:r>
              <a:rPr lang="en-US" sz="2400"/>
              <a:t> system. </a:t>
            </a:r>
          </a:p>
          <a:p>
            <a:pPr eaLnBrk="1" hangingPunct="1"/>
            <a:r>
              <a:rPr lang="en-US" sz="2400"/>
              <a:t>Key: The development of </a:t>
            </a:r>
            <a:r>
              <a:rPr lang="en-US" sz="2400" b="1"/>
              <a:t>consistent databases</a:t>
            </a:r>
            <a:r>
              <a:rPr lang="en-US" sz="2400"/>
              <a:t> where each phase is described separately using models based on physical principles and parameters assessed from experimental data.</a:t>
            </a:r>
          </a:p>
        </p:txBody>
      </p:sp>
      <p:sp>
        <p:nvSpPr>
          <p:cNvPr id="28677" name="Slide Number Placeholder 4"/>
          <p:cNvSpPr>
            <a:spLocks noGrp="1"/>
          </p:cNvSpPr>
          <p:nvPr>
            <p:ph type="sldNum" sz="quarter" idx="11"/>
          </p:nvPr>
        </p:nvSpPr>
        <p:spPr>
          <a:noFill/>
          <a:ln>
            <a:miter lim="800000"/>
            <a:headEnd/>
            <a:tailEnd/>
          </a:ln>
        </p:spPr>
        <p:txBody>
          <a:bodyPr/>
          <a:lstStyle/>
          <a:p>
            <a:fld id="{032FB6C8-5244-0343-9AEA-A1568AE746CA}" type="slidenum">
              <a:rPr lang="en-US"/>
              <a:pPr/>
              <a:t>11</a:t>
            </a:fld>
            <a:endParaRPr lang="en-US"/>
          </a:p>
        </p:txBody>
      </p:sp>
      <p:sp>
        <p:nvSpPr>
          <p:cNvPr id="6" name="Footer Placeholder 3"/>
          <p:cNvSpPr>
            <a:spLocks noGrp="1"/>
          </p:cNvSpPr>
          <p:nvPr>
            <p:ph type="ftr" sz="quarter" idx="10"/>
          </p:nvPr>
        </p:nvSpPr>
        <p:spPr>
          <a:xfrm>
            <a:off x="1905000" y="6248400"/>
            <a:ext cx="5486400" cy="457200"/>
          </a:xfrm>
          <a:noFill/>
          <a:ln>
            <a:miter lim="800000"/>
            <a:headEnd/>
            <a:tailEnd/>
          </a:ln>
        </p:spPr>
        <p:txBody>
          <a:bodyPr/>
          <a:lstStyle/>
          <a:p>
            <a:r>
              <a:rPr lang="en-US" dirty="0" smtClean="0">
                <a:ea typeface="ＭＳ Ｐゴシック" charset="-128"/>
                <a:cs typeface="ＭＳ Ｐゴシック" charset="-128"/>
              </a:rPr>
              <a:t>Summer School for Integrated Computational Materials Education </a:t>
            </a:r>
            <a:r>
              <a:rPr lang="en-US" dirty="0" smtClean="0"/>
              <a:t>Berkeley, CA, June 6-17, 2016</a:t>
            </a:r>
            <a:endParaRPr lang="en-US" dirty="0" smtClean="0">
              <a:ea typeface="ＭＳ Ｐゴシック" charset="-128"/>
              <a:cs typeface="ＭＳ Ｐゴシック" charset="-128"/>
            </a:endParaRP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title"/>
          </p:nvPr>
        </p:nvSpPr>
        <p:spPr/>
        <p:txBody>
          <a:bodyPr/>
          <a:lstStyle/>
          <a:p>
            <a:pPr eaLnBrk="1" hangingPunct="1"/>
            <a:r>
              <a:rPr lang="en-US">
                <a:latin typeface="Arial Narrow" charset="0"/>
              </a:rPr>
              <a:t>CALPHAD Methodology</a:t>
            </a:r>
          </a:p>
        </p:txBody>
      </p:sp>
      <p:sp>
        <p:nvSpPr>
          <p:cNvPr id="1848323" name="Rectangle 3"/>
          <p:cNvSpPr>
            <a:spLocks noChangeArrowheads="1"/>
          </p:cNvSpPr>
          <p:nvPr/>
        </p:nvSpPr>
        <p:spPr bwMode="auto">
          <a:xfrm>
            <a:off x="827088" y="1104900"/>
            <a:ext cx="2209800" cy="823913"/>
          </a:xfrm>
          <a:prstGeom prst="rect">
            <a:avLst/>
          </a:prstGeom>
          <a:solidFill>
            <a:schemeClr val="folHlink"/>
          </a:solidFill>
          <a:ln w="9525" algn="ctr">
            <a:solidFill>
              <a:schemeClr val="tx1"/>
            </a:solidFill>
            <a:miter lim="800000"/>
            <a:headEnd/>
            <a:tailEnd/>
          </a:ln>
          <a:effectLst>
            <a:outerShdw dist="35921" dir="2700000" algn="ctr" rotWithShape="0">
              <a:schemeClr val="bg2"/>
            </a:outerShdw>
          </a:effectLst>
        </p:spPr>
        <p:txBody>
          <a:bodyPr wrap="none" anchor="ctr"/>
          <a:lstStyle/>
          <a:p>
            <a:pPr algn="ctr">
              <a:defRPr/>
            </a:pPr>
            <a:r>
              <a:rPr lang="en-US" sz="2800" b="1">
                <a:latin typeface="Arial Narrow" pitchFamily="34" charset="0"/>
                <a:ea typeface="+mn-ea"/>
                <a:cs typeface="ＭＳ Ｐゴシック" charset="0"/>
              </a:rPr>
              <a:t>Fundamental</a:t>
            </a:r>
          </a:p>
          <a:p>
            <a:pPr algn="ctr">
              <a:defRPr/>
            </a:pPr>
            <a:r>
              <a:rPr lang="en-US" sz="2800" b="1">
                <a:latin typeface="Arial Narrow" pitchFamily="34" charset="0"/>
                <a:ea typeface="+mn-ea"/>
                <a:cs typeface="ＭＳ Ｐゴシック" charset="0"/>
              </a:rPr>
              <a:t>Theory</a:t>
            </a:r>
          </a:p>
        </p:txBody>
      </p:sp>
      <p:sp>
        <p:nvSpPr>
          <p:cNvPr id="1848324" name="Rectangle 4"/>
          <p:cNvSpPr>
            <a:spLocks noChangeArrowheads="1"/>
          </p:cNvSpPr>
          <p:nvPr/>
        </p:nvSpPr>
        <p:spPr bwMode="auto">
          <a:xfrm>
            <a:off x="3570288" y="1104900"/>
            <a:ext cx="2209800" cy="823913"/>
          </a:xfrm>
          <a:prstGeom prst="rect">
            <a:avLst/>
          </a:prstGeom>
          <a:solidFill>
            <a:schemeClr val="folHlink"/>
          </a:solidFill>
          <a:ln w="9525" algn="ctr">
            <a:solidFill>
              <a:schemeClr val="tx1"/>
            </a:solidFill>
            <a:miter lim="800000"/>
            <a:headEnd/>
            <a:tailEnd/>
          </a:ln>
          <a:effectLst>
            <a:outerShdw dist="35921" dir="2700000" algn="ctr" rotWithShape="0">
              <a:schemeClr val="bg2"/>
            </a:outerShdw>
          </a:effectLst>
        </p:spPr>
        <p:txBody>
          <a:bodyPr wrap="none" anchor="ctr"/>
          <a:lstStyle/>
          <a:p>
            <a:pPr algn="ctr">
              <a:defRPr/>
            </a:pPr>
            <a:r>
              <a:rPr lang="en-US" sz="2800" b="1">
                <a:latin typeface="Arial Narrow" pitchFamily="34" charset="0"/>
                <a:ea typeface="+mn-ea"/>
                <a:cs typeface="ＭＳ Ｐゴシック" charset="0"/>
              </a:rPr>
              <a:t>Empirical</a:t>
            </a:r>
          </a:p>
          <a:p>
            <a:pPr algn="ctr">
              <a:defRPr/>
            </a:pPr>
            <a:r>
              <a:rPr lang="en-US" sz="2800" b="1">
                <a:latin typeface="Arial Narrow" pitchFamily="34" charset="0"/>
                <a:ea typeface="+mn-ea"/>
                <a:cs typeface="ＭＳ Ｐゴシック" charset="0"/>
              </a:rPr>
              <a:t>Rules</a:t>
            </a:r>
          </a:p>
        </p:txBody>
      </p:sp>
      <p:sp>
        <p:nvSpPr>
          <p:cNvPr id="1848325" name="Rectangle 5"/>
          <p:cNvSpPr>
            <a:spLocks noChangeArrowheads="1"/>
          </p:cNvSpPr>
          <p:nvPr/>
        </p:nvSpPr>
        <p:spPr bwMode="auto">
          <a:xfrm>
            <a:off x="6313488" y="1104900"/>
            <a:ext cx="2209800" cy="823913"/>
          </a:xfrm>
          <a:prstGeom prst="rect">
            <a:avLst/>
          </a:prstGeom>
          <a:solidFill>
            <a:schemeClr val="folHlink"/>
          </a:solidFill>
          <a:ln w="9525" algn="ctr">
            <a:solidFill>
              <a:schemeClr val="tx1"/>
            </a:solidFill>
            <a:miter lim="800000"/>
            <a:headEnd/>
            <a:tailEnd/>
          </a:ln>
          <a:effectLst>
            <a:outerShdw dist="35921" dir="2700000" algn="ctr" rotWithShape="0">
              <a:schemeClr val="bg2"/>
            </a:outerShdw>
          </a:effectLst>
        </p:spPr>
        <p:txBody>
          <a:bodyPr wrap="none" anchor="ctr"/>
          <a:lstStyle/>
          <a:p>
            <a:pPr algn="ctr">
              <a:defRPr/>
            </a:pPr>
            <a:r>
              <a:rPr lang="en-US" sz="2800" b="1">
                <a:latin typeface="Arial Narrow" pitchFamily="34" charset="0"/>
                <a:ea typeface="+mn-ea"/>
                <a:cs typeface="ＭＳ Ｐゴシック" charset="0"/>
              </a:rPr>
              <a:t>Experimental</a:t>
            </a:r>
          </a:p>
          <a:p>
            <a:pPr algn="ctr">
              <a:defRPr/>
            </a:pPr>
            <a:r>
              <a:rPr lang="en-US" sz="2800" b="1">
                <a:latin typeface="Arial Narrow" pitchFamily="34" charset="0"/>
                <a:ea typeface="+mn-ea"/>
                <a:cs typeface="ＭＳ Ｐゴシック" charset="0"/>
              </a:rPr>
              <a:t>Data</a:t>
            </a:r>
          </a:p>
        </p:txBody>
      </p:sp>
      <p:sp>
        <p:nvSpPr>
          <p:cNvPr id="1848326" name="Rectangle 6"/>
          <p:cNvSpPr>
            <a:spLocks noChangeArrowheads="1"/>
          </p:cNvSpPr>
          <p:nvPr/>
        </p:nvSpPr>
        <p:spPr bwMode="auto">
          <a:xfrm>
            <a:off x="3570288" y="2135188"/>
            <a:ext cx="2209800" cy="822325"/>
          </a:xfrm>
          <a:prstGeom prst="rect">
            <a:avLst/>
          </a:prstGeom>
          <a:solidFill>
            <a:schemeClr val="folHlink"/>
          </a:solidFill>
          <a:ln w="9525" algn="ctr">
            <a:solidFill>
              <a:schemeClr val="tx1"/>
            </a:solidFill>
            <a:miter lim="800000"/>
            <a:headEnd/>
            <a:tailEnd/>
          </a:ln>
          <a:effectLst>
            <a:outerShdw dist="35921" dir="2700000" algn="ctr" rotWithShape="0">
              <a:schemeClr val="bg2"/>
            </a:outerShdw>
          </a:effectLst>
        </p:spPr>
        <p:txBody>
          <a:bodyPr wrap="none" anchor="ctr">
            <a:prstTxWarp prst="textNoShape">
              <a:avLst/>
            </a:prstTxWarp>
          </a:bodyPr>
          <a:lstStyle/>
          <a:p>
            <a:pPr algn="ctr">
              <a:defRPr/>
            </a:pPr>
            <a:r>
              <a:rPr lang="en-US" sz="2800" b="1">
                <a:latin typeface="Arial Narrow" charset="0"/>
              </a:rPr>
              <a:t>Models</a:t>
            </a:r>
          </a:p>
          <a:p>
            <a:pPr algn="ctr">
              <a:defRPr/>
            </a:pPr>
            <a:endParaRPr lang="en-US" sz="2800" b="1">
              <a:latin typeface="Arial Narrow" charset="0"/>
            </a:endParaRPr>
          </a:p>
        </p:txBody>
      </p:sp>
      <p:sp>
        <p:nvSpPr>
          <p:cNvPr id="1848327" name="Rectangle 7"/>
          <p:cNvSpPr>
            <a:spLocks noChangeArrowheads="1"/>
          </p:cNvSpPr>
          <p:nvPr/>
        </p:nvSpPr>
        <p:spPr bwMode="auto">
          <a:xfrm>
            <a:off x="3570288" y="3163888"/>
            <a:ext cx="2209800" cy="822325"/>
          </a:xfrm>
          <a:prstGeom prst="rect">
            <a:avLst/>
          </a:prstGeom>
          <a:solidFill>
            <a:schemeClr val="folHlink"/>
          </a:solidFill>
          <a:ln w="9525" algn="ctr">
            <a:solidFill>
              <a:schemeClr val="tx1"/>
            </a:solidFill>
            <a:miter lim="800000"/>
            <a:headEnd/>
            <a:tailEnd/>
          </a:ln>
          <a:effectLst>
            <a:outerShdw dist="35921" dir="2700000" algn="ctr" rotWithShape="0">
              <a:schemeClr val="bg2"/>
            </a:outerShdw>
          </a:effectLst>
        </p:spPr>
        <p:txBody>
          <a:bodyPr wrap="none" anchor="ctr"/>
          <a:lstStyle/>
          <a:p>
            <a:pPr algn="ctr">
              <a:defRPr/>
            </a:pPr>
            <a:r>
              <a:rPr lang="en-US" sz="2800" b="1">
                <a:latin typeface="Arial Narrow" pitchFamily="34" charset="0"/>
                <a:ea typeface="+mn-ea"/>
                <a:cs typeface="ＭＳ Ｐゴシック" charset="0"/>
              </a:rPr>
              <a:t>Parameter</a:t>
            </a:r>
          </a:p>
          <a:p>
            <a:pPr algn="ctr">
              <a:defRPr/>
            </a:pPr>
            <a:r>
              <a:rPr lang="en-US" sz="2800" b="1">
                <a:latin typeface="Arial Narrow" pitchFamily="34" charset="0"/>
                <a:ea typeface="+mn-ea"/>
                <a:cs typeface="ＭＳ Ｐゴシック" charset="0"/>
              </a:rPr>
              <a:t>Optimization</a:t>
            </a:r>
          </a:p>
        </p:txBody>
      </p:sp>
      <p:sp>
        <p:nvSpPr>
          <p:cNvPr id="1848328" name="Rectangle 8"/>
          <p:cNvSpPr>
            <a:spLocks noChangeArrowheads="1"/>
          </p:cNvSpPr>
          <p:nvPr/>
        </p:nvSpPr>
        <p:spPr bwMode="auto">
          <a:xfrm>
            <a:off x="3570288" y="4192588"/>
            <a:ext cx="2209800" cy="822325"/>
          </a:xfrm>
          <a:prstGeom prst="rect">
            <a:avLst/>
          </a:prstGeom>
          <a:solidFill>
            <a:schemeClr val="folHlink"/>
          </a:solidFill>
          <a:ln w="9525" algn="ctr">
            <a:solidFill>
              <a:schemeClr val="tx1"/>
            </a:solidFill>
            <a:miter lim="800000"/>
            <a:headEnd/>
            <a:tailEnd/>
          </a:ln>
          <a:effectLst>
            <a:outerShdw dist="35921" dir="2700000" algn="ctr" rotWithShape="0">
              <a:schemeClr val="bg2"/>
            </a:outerShdw>
          </a:effectLst>
        </p:spPr>
        <p:txBody>
          <a:bodyPr wrap="none" anchor="ctr"/>
          <a:lstStyle/>
          <a:p>
            <a:pPr algn="ctr">
              <a:defRPr/>
            </a:pPr>
            <a:r>
              <a:rPr lang="en-US" sz="2800" b="1">
                <a:latin typeface="Arial Narrow" pitchFamily="34" charset="0"/>
                <a:ea typeface="+mn-ea"/>
                <a:cs typeface="ＭＳ Ｐゴシック" charset="0"/>
              </a:rPr>
              <a:t>Database</a:t>
            </a:r>
          </a:p>
        </p:txBody>
      </p:sp>
      <p:sp>
        <p:nvSpPr>
          <p:cNvPr id="1848329" name="Rectangle 9"/>
          <p:cNvSpPr>
            <a:spLocks noChangeArrowheads="1"/>
          </p:cNvSpPr>
          <p:nvPr/>
        </p:nvSpPr>
        <p:spPr bwMode="auto">
          <a:xfrm>
            <a:off x="2382838" y="5221288"/>
            <a:ext cx="4572000" cy="1303337"/>
          </a:xfrm>
          <a:prstGeom prst="rect">
            <a:avLst/>
          </a:prstGeom>
          <a:solidFill>
            <a:schemeClr val="folHlink"/>
          </a:solidFill>
          <a:ln w="9525" algn="ctr">
            <a:solidFill>
              <a:schemeClr val="tx1"/>
            </a:solidFill>
            <a:miter lim="800000"/>
            <a:headEnd/>
            <a:tailEnd/>
          </a:ln>
          <a:effectLst>
            <a:outerShdw dist="35921" dir="2700000" algn="ctr" rotWithShape="0">
              <a:schemeClr val="bg2"/>
            </a:outerShdw>
          </a:effectLst>
        </p:spPr>
        <p:txBody>
          <a:bodyPr wrap="none" anchor="ctr"/>
          <a:lstStyle/>
          <a:p>
            <a:pPr algn="ctr">
              <a:defRPr/>
            </a:pPr>
            <a:r>
              <a:rPr lang="en-US" sz="2800" b="1">
                <a:latin typeface="Arial Narrow" pitchFamily="34" charset="0"/>
                <a:ea typeface="+mn-ea"/>
                <a:cs typeface="ＭＳ Ｐゴシック" charset="0"/>
              </a:rPr>
              <a:t>Thermodynamic Properties</a:t>
            </a:r>
          </a:p>
          <a:p>
            <a:pPr algn="ctr">
              <a:defRPr/>
            </a:pPr>
            <a:r>
              <a:rPr lang="en-US" sz="2800" b="1">
                <a:latin typeface="Arial Narrow" pitchFamily="34" charset="0"/>
                <a:ea typeface="+mn-ea"/>
                <a:cs typeface="ＭＳ Ｐゴシック" charset="0"/>
              </a:rPr>
              <a:t>Equilibrium States</a:t>
            </a:r>
          </a:p>
          <a:p>
            <a:pPr algn="ctr">
              <a:defRPr/>
            </a:pPr>
            <a:r>
              <a:rPr lang="en-US" sz="2800" b="1">
                <a:latin typeface="Arial Narrow" pitchFamily="34" charset="0"/>
                <a:ea typeface="+mn-ea"/>
                <a:cs typeface="ＭＳ Ｐゴシック" charset="0"/>
              </a:rPr>
              <a:t>Phase Diagrams</a:t>
            </a:r>
          </a:p>
        </p:txBody>
      </p:sp>
      <p:cxnSp>
        <p:nvCxnSpPr>
          <p:cNvPr id="29707" name="AutoShape 10"/>
          <p:cNvCxnSpPr>
            <a:cxnSpLocks noChangeShapeType="1"/>
            <a:stCxn id="1848323" idx="3"/>
            <a:endCxn id="1848324" idx="1"/>
          </p:cNvCxnSpPr>
          <p:nvPr/>
        </p:nvCxnSpPr>
        <p:spPr bwMode="auto">
          <a:xfrm>
            <a:off x="3036888" y="1517650"/>
            <a:ext cx="533400" cy="0"/>
          </a:xfrm>
          <a:prstGeom prst="straightConnector1">
            <a:avLst/>
          </a:prstGeom>
          <a:noFill/>
          <a:ln w="12700">
            <a:solidFill>
              <a:schemeClr val="tx1"/>
            </a:solidFill>
            <a:round/>
            <a:headEnd type="triangle" w="med" len="med"/>
            <a:tailEnd type="triangle" w="med" len="med"/>
          </a:ln>
        </p:spPr>
      </p:cxnSp>
      <p:cxnSp>
        <p:nvCxnSpPr>
          <p:cNvPr id="29708" name="AutoShape 11"/>
          <p:cNvCxnSpPr>
            <a:cxnSpLocks noChangeShapeType="1"/>
          </p:cNvCxnSpPr>
          <p:nvPr/>
        </p:nvCxnSpPr>
        <p:spPr bwMode="auto">
          <a:xfrm>
            <a:off x="5780088" y="1517650"/>
            <a:ext cx="533400" cy="0"/>
          </a:xfrm>
          <a:prstGeom prst="straightConnector1">
            <a:avLst/>
          </a:prstGeom>
          <a:noFill/>
          <a:ln w="12700">
            <a:solidFill>
              <a:schemeClr val="tx1"/>
            </a:solidFill>
            <a:round/>
            <a:headEnd type="triangle" w="med" len="med"/>
            <a:tailEnd type="triangle" w="med" len="med"/>
          </a:ln>
        </p:spPr>
      </p:cxnSp>
      <p:cxnSp>
        <p:nvCxnSpPr>
          <p:cNvPr id="29709" name="AutoShape 12"/>
          <p:cNvCxnSpPr>
            <a:cxnSpLocks noChangeShapeType="1"/>
            <a:stCxn id="1848324" idx="2"/>
            <a:endCxn id="1848326" idx="0"/>
          </p:cNvCxnSpPr>
          <p:nvPr/>
        </p:nvCxnSpPr>
        <p:spPr bwMode="auto">
          <a:xfrm>
            <a:off x="4675188" y="1928813"/>
            <a:ext cx="0" cy="206375"/>
          </a:xfrm>
          <a:prstGeom prst="straightConnector1">
            <a:avLst/>
          </a:prstGeom>
          <a:noFill/>
          <a:ln w="12700">
            <a:solidFill>
              <a:schemeClr val="tx1"/>
            </a:solidFill>
            <a:round/>
            <a:headEnd/>
            <a:tailEnd type="triangle" w="med" len="med"/>
          </a:ln>
        </p:spPr>
      </p:cxnSp>
      <p:cxnSp>
        <p:nvCxnSpPr>
          <p:cNvPr id="29710" name="AutoShape 13"/>
          <p:cNvCxnSpPr>
            <a:cxnSpLocks noChangeShapeType="1"/>
            <a:stCxn id="1848326" idx="2"/>
            <a:endCxn id="1848327" idx="0"/>
          </p:cNvCxnSpPr>
          <p:nvPr/>
        </p:nvCxnSpPr>
        <p:spPr bwMode="auto">
          <a:xfrm>
            <a:off x="4675188" y="2957513"/>
            <a:ext cx="0" cy="206375"/>
          </a:xfrm>
          <a:prstGeom prst="straightConnector1">
            <a:avLst/>
          </a:prstGeom>
          <a:noFill/>
          <a:ln w="12700">
            <a:solidFill>
              <a:schemeClr val="tx1"/>
            </a:solidFill>
            <a:round/>
            <a:headEnd/>
            <a:tailEnd type="triangle" w="med" len="med"/>
          </a:ln>
        </p:spPr>
      </p:cxnSp>
      <p:cxnSp>
        <p:nvCxnSpPr>
          <p:cNvPr id="29711" name="AutoShape 14"/>
          <p:cNvCxnSpPr>
            <a:cxnSpLocks noChangeShapeType="1"/>
            <a:stCxn id="1848327" idx="2"/>
            <a:endCxn id="1848328" idx="0"/>
          </p:cNvCxnSpPr>
          <p:nvPr/>
        </p:nvCxnSpPr>
        <p:spPr bwMode="auto">
          <a:xfrm>
            <a:off x="4675188" y="3986213"/>
            <a:ext cx="0" cy="206375"/>
          </a:xfrm>
          <a:prstGeom prst="straightConnector1">
            <a:avLst/>
          </a:prstGeom>
          <a:noFill/>
          <a:ln w="12700">
            <a:solidFill>
              <a:schemeClr val="tx1"/>
            </a:solidFill>
            <a:round/>
            <a:headEnd/>
            <a:tailEnd type="triangle" w="med" len="med"/>
          </a:ln>
        </p:spPr>
      </p:cxnSp>
      <p:cxnSp>
        <p:nvCxnSpPr>
          <p:cNvPr id="29712" name="AutoShape 15"/>
          <p:cNvCxnSpPr>
            <a:cxnSpLocks noChangeShapeType="1"/>
            <a:stCxn id="1848328" idx="2"/>
            <a:endCxn id="1848329" idx="0"/>
          </p:cNvCxnSpPr>
          <p:nvPr/>
        </p:nvCxnSpPr>
        <p:spPr bwMode="auto">
          <a:xfrm flipH="1">
            <a:off x="4668838" y="5014913"/>
            <a:ext cx="6350" cy="206375"/>
          </a:xfrm>
          <a:prstGeom prst="straightConnector1">
            <a:avLst/>
          </a:prstGeom>
          <a:noFill/>
          <a:ln w="12700">
            <a:solidFill>
              <a:schemeClr val="tx1"/>
            </a:solidFill>
            <a:round/>
            <a:headEnd/>
            <a:tailEnd type="triangle" w="med" len="med"/>
          </a:ln>
        </p:spPr>
      </p:cxnSp>
      <p:cxnSp>
        <p:nvCxnSpPr>
          <p:cNvPr id="29713" name="AutoShape 16"/>
          <p:cNvCxnSpPr>
            <a:cxnSpLocks noChangeShapeType="1"/>
          </p:cNvCxnSpPr>
          <p:nvPr/>
        </p:nvCxnSpPr>
        <p:spPr bwMode="auto">
          <a:xfrm>
            <a:off x="5780088" y="2751138"/>
            <a:ext cx="1600200" cy="0"/>
          </a:xfrm>
          <a:prstGeom prst="straightConnector1">
            <a:avLst/>
          </a:prstGeom>
          <a:noFill/>
          <a:ln w="12700">
            <a:solidFill>
              <a:schemeClr val="tx1"/>
            </a:solidFill>
            <a:round/>
            <a:headEnd type="triangle" w="med" len="med"/>
            <a:tailEnd/>
          </a:ln>
        </p:spPr>
      </p:cxnSp>
      <p:sp>
        <p:nvSpPr>
          <p:cNvPr id="29714" name="Line 17"/>
          <p:cNvSpPr>
            <a:spLocks noChangeShapeType="1"/>
          </p:cNvSpPr>
          <p:nvPr/>
        </p:nvSpPr>
        <p:spPr bwMode="auto">
          <a:xfrm>
            <a:off x="2198688" y="1928813"/>
            <a:ext cx="0" cy="61753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29715" name="Line 18"/>
          <p:cNvSpPr>
            <a:spLocks noChangeShapeType="1"/>
          </p:cNvSpPr>
          <p:nvPr/>
        </p:nvSpPr>
        <p:spPr bwMode="auto">
          <a:xfrm>
            <a:off x="2198688" y="2546350"/>
            <a:ext cx="1371600" cy="0"/>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29716" name="Line 19"/>
          <p:cNvSpPr>
            <a:spLocks noChangeShapeType="1"/>
          </p:cNvSpPr>
          <p:nvPr/>
        </p:nvSpPr>
        <p:spPr bwMode="auto">
          <a:xfrm>
            <a:off x="7380288" y="2751138"/>
            <a:ext cx="0" cy="2881312"/>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29717" name="Line 20"/>
          <p:cNvSpPr>
            <a:spLocks noChangeShapeType="1"/>
          </p:cNvSpPr>
          <p:nvPr/>
        </p:nvSpPr>
        <p:spPr bwMode="auto">
          <a:xfrm>
            <a:off x="6953250" y="5632450"/>
            <a:ext cx="420688"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29718" name="Line 21"/>
          <p:cNvSpPr>
            <a:spLocks noChangeShapeType="1"/>
          </p:cNvSpPr>
          <p:nvPr/>
        </p:nvSpPr>
        <p:spPr bwMode="auto">
          <a:xfrm>
            <a:off x="6953250" y="6045200"/>
            <a:ext cx="884238" cy="0"/>
          </a:xfrm>
          <a:prstGeom prst="line">
            <a:avLst/>
          </a:prstGeom>
          <a:noFill/>
          <a:ln w="12700">
            <a:solidFill>
              <a:schemeClr val="tx1"/>
            </a:solidFill>
            <a:round/>
            <a:headEnd type="triangle" w="med" len="med"/>
            <a:tailEnd/>
          </a:ln>
        </p:spPr>
        <p:txBody>
          <a:bodyPr wrap="none" anchor="ctr">
            <a:prstTxWarp prst="textNoShape">
              <a:avLst/>
            </a:prstTxWarp>
          </a:bodyPr>
          <a:lstStyle/>
          <a:p>
            <a:endParaRPr lang="en-US"/>
          </a:p>
        </p:txBody>
      </p:sp>
      <p:sp>
        <p:nvSpPr>
          <p:cNvPr id="29719" name="Line 22"/>
          <p:cNvSpPr>
            <a:spLocks noChangeShapeType="1"/>
          </p:cNvSpPr>
          <p:nvPr/>
        </p:nvSpPr>
        <p:spPr bwMode="auto">
          <a:xfrm flipV="1">
            <a:off x="7837488" y="1928813"/>
            <a:ext cx="0" cy="4116387"/>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29720" name="Line 23"/>
          <p:cNvSpPr>
            <a:spLocks noChangeShapeType="1"/>
          </p:cNvSpPr>
          <p:nvPr/>
        </p:nvSpPr>
        <p:spPr bwMode="auto">
          <a:xfrm>
            <a:off x="5780088" y="2478088"/>
            <a:ext cx="1600200" cy="0"/>
          </a:xfrm>
          <a:prstGeom prst="line">
            <a:avLst/>
          </a:prstGeom>
          <a:noFill/>
          <a:ln w="12700">
            <a:solidFill>
              <a:schemeClr val="tx1"/>
            </a:solidFill>
            <a:round/>
            <a:headEnd type="triangle" w="med" len="med"/>
            <a:tailEnd/>
          </a:ln>
        </p:spPr>
        <p:txBody>
          <a:bodyPr wrap="none" anchor="ctr">
            <a:prstTxWarp prst="textNoShape">
              <a:avLst/>
            </a:prstTxWarp>
          </a:bodyPr>
          <a:lstStyle/>
          <a:p>
            <a:endParaRPr lang="en-US"/>
          </a:p>
        </p:txBody>
      </p:sp>
      <p:sp>
        <p:nvSpPr>
          <p:cNvPr id="29721" name="Line 24"/>
          <p:cNvSpPr>
            <a:spLocks noChangeShapeType="1"/>
          </p:cNvSpPr>
          <p:nvPr/>
        </p:nvSpPr>
        <p:spPr bwMode="auto">
          <a:xfrm>
            <a:off x="7380288" y="1928813"/>
            <a:ext cx="0" cy="5492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29722" name="Line 25"/>
          <p:cNvSpPr>
            <a:spLocks noChangeShapeType="1"/>
          </p:cNvSpPr>
          <p:nvPr/>
        </p:nvSpPr>
        <p:spPr bwMode="auto">
          <a:xfrm flipV="1">
            <a:off x="1589088" y="1928813"/>
            <a:ext cx="0" cy="4116387"/>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29723" name="Line 26"/>
          <p:cNvSpPr>
            <a:spLocks noChangeShapeType="1"/>
          </p:cNvSpPr>
          <p:nvPr/>
        </p:nvSpPr>
        <p:spPr bwMode="auto">
          <a:xfrm>
            <a:off x="1589088" y="6045200"/>
            <a:ext cx="795337" cy="0"/>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29724" name="Text Box 27"/>
          <p:cNvSpPr txBox="1">
            <a:spLocks noChangeArrowheads="1"/>
          </p:cNvSpPr>
          <p:nvPr/>
        </p:nvSpPr>
        <p:spPr bwMode="auto">
          <a:xfrm rot="10800000" flipH="1">
            <a:off x="1023938" y="2978150"/>
            <a:ext cx="488950" cy="1930400"/>
          </a:xfrm>
          <a:prstGeom prst="rect">
            <a:avLst/>
          </a:prstGeom>
          <a:noFill/>
          <a:ln w="9525">
            <a:noFill/>
            <a:miter lim="800000"/>
            <a:headEnd/>
            <a:tailEnd/>
          </a:ln>
        </p:spPr>
        <p:txBody>
          <a:bodyPr vert="eaVert" wrap="none">
            <a:prstTxWarp prst="textNoShape">
              <a:avLst/>
            </a:prstTxWarp>
            <a:spAutoFit/>
          </a:bodyPr>
          <a:lstStyle/>
          <a:p>
            <a:pPr algn="ctr" eaLnBrk="1" hangingPunct="1"/>
            <a:r>
              <a:rPr lang="en-US" sz="2000">
                <a:latin typeface="Arial Narrow" charset="0"/>
              </a:rPr>
              <a:t>Ab Initio Calculation</a:t>
            </a:r>
          </a:p>
        </p:txBody>
      </p:sp>
      <p:sp>
        <p:nvSpPr>
          <p:cNvPr id="29725" name="Text Box 28"/>
          <p:cNvSpPr txBox="1">
            <a:spLocks noChangeArrowheads="1"/>
          </p:cNvSpPr>
          <p:nvPr/>
        </p:nvSpPr>
        <p:spPr bwMode="auto">
          <a:xfrm rot="10800000" flipH="1">
            <a:off x="7885113" y="2611438"/>
            <a:ext cx="488950" cy="2660650"/>
          </a:xfrm>
          <a:prstGeom prst="rect">
            <a:avLst/>
          </a:prstGeom>
          <a:noFill/>
          <a:ln w="9525">
            <a:noFill/>
            <a:miter lim="800000"/>
            <a:headEnd/>
            <a:tailEnd/>
          </a:ln>
        </p:spPr>
        <p:txBody>
          <a:bodyPr vert="eaVert" wrap="none">
            <a:prstTxWarp prst="textNoShape">
              <a:avLst/>
            </a:prstTxWarp>
            <a:spAutoFit/>
          </a:bodyPr>
          <a:lstStyle/>
          <a:p>
            <a:pPr algn="ctr" eaLnBrk="1" hangingPunct="1"/>
            <a:r>
              <a:rPr lang="en-US" sz="2000">
                <a:latin typeface="Arial Narrow" charset="0"/>
              </a:rPr>
              <a:t>Experimental Determination</a:t>
            </a:r>
          </a:p>
        </p:txBody>
      </p:sp>
      <p:graphicFrame>
        <p:nvGraphicFramePr>
          <p:cNvPr id="29698" name="Object 29"/>
          <p:cNvGraphicFramePr>
            <a:graphicFrameLocks noGrp="1" noChangeAspect="1"/>
          </p:cNvGraphicFramePr>
          <p:nvPr>
            <p:ph idx="1"/>
          </p:nvPr>
        </p:nvGraphicFramePr>
        <p:xfrm>
          <a:off x="3933825" y="2492375"/>
          <a:ext cx="1574800" cy="490538"/>
        </p:xfrm>
        <a:graphic>
          <a:graphicData uri="http://schemas.openxmlformats.org/presentationml/2006/ole">
            <mc:AlternateContent xmlns:mc="http://schemas.openxmlformats.org/markup-compatibility/2006">
              <mc:Choice xmlns:v="urn:schemas-microsoft-com:vml" Requires="v">
                <p:oleObj spid="_x0000_s29714" name="Equation" r:id="rId4" imgW="774364" imgH="241195" progId="Equation.3">
                  <p:embed/>
                </p:oleObj>
              </mc:Choice>
              <mc:Fallback>
                <p:oleObj name="Equation" r:id="rId4" imgW="774364" imgH="241195" progId="Equation.3">
                  <p:embed/>
                  <p:pic>
                    <p:nvPicPr>
                      <p:cNvPr id="0" name="Object 2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33825" y="2492375"/>
                        <a:ext cx="1574800" cy="490538"/>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808080">
                                  <a:alpha val="74997"/>
                                </a:srgbClr>
                              </a:outerShdw>
                            </a:effectLst>
                          </a14:hiddenEffects>
                        </a:ext>
                      </a:extLst>
                    </p:spPr>
                  </p:pic>
                </p:oleObj>
              </mc:Fallback>
            </mc:AlternateContent>
          </a:graphicData>
        </a:graphic>
      </p:graphicFrame>
      <p:sp>
        <p:nvSpPr>
          <p:cNvPr id="29726" name="Slide Number Placeholder 29"/>
          <p:cNvSpPr>
            <a:spLocks noGrp="1"/>
          </p:cNvSpPr>
          <p:nvPr>
            <p:ph type="sldNum" sz="quarter" idx="11"/>
          </p:nvPr>
        </p:nvSpPr>
        <p:spPr>
          <a:noFill/>
          <a:ln>
            <a:miter lim="800000"/>
            <a:headEnd/>
            <a:tailEnd/>
          </a:ln>
        </p:spPr>
        <p:txBody>
          <a:bodyPr/>
          <a:lstStyle/>
          <a:p>
            <a:fld id="{B36D0F90-E620-B644-8E99-A9AA2FEF510F}" type="slidenum">
              <a:rPr lang="en-US" smtClean="0"/>
              <a:pPr/>
              <a:t>12</a:t>
            </a:fld>
            <a:endParaRPr lang="en-US" smtClean="0"/>
          </a:p>
        </p:txBody>
      </p:sp>
      <p:sp>
        <p:nvSpPr>
          <p:cNvPr id="32" name="Footer Placeholder 3"/>
          <p:cNvSpPr>
            <a:spLocks noGrp="1"/>
          </p:cNvSpPr>
          <p:nvPr>
            <p:ph type="ftr" sz="quarter" idx="10"/>
          </p:nvPr>
        </p:nvSpPr>
        <p:spPr>
          <a:xfrm>
            <a:off x="1905000" y="6248400"/>
            <a:ext cx="5486400" cy="457200"/>
          </a:xfrm>
          <a:noFill/>
          <a:ln>
            <a:miter lim="800000"/>
            <a:headEnd/>
            <a:tailEnd/>
          </a:ln>
        </p:spPr>
        <p:txBody>
          <a:bodyPr/>
          <a:lstStyle/>
          <a:p>
            <a:r>
              <a:rPr lang="en-US" dirty="0" smtClean="0">
                <a:ea typeface="ＭＳ Ｐゴシック" charset="-128"/>
                <a:cs typeface="ＭＳ Ｐゴシック" charset="-128"/>
              </a:rPr>
              <a:t>Summer School for Integrated Computational Materials Education </a:t>
            </a:r>
            <a:r>
              <a:rPr lang="en-US" dirty="0" smtClean="0"/>
              <a:t>Berkeley, CA, June 6-17, 2016</a:t>
            </a:r>
            <a:endParaRPr lang="en-US" dirty="0" smtClean="0">
              <a:ea typeface="ＭＳ Ｐゴシック" charset="-128"/>
              <a:cs typeface="ＭＳ Ｐゴシック" charset="-128"/>
            </a:endParaRP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sz="3600"/>
              <a:t>Isopleth</a:t>
            </a:r>
          </a:p>
        </p:txBody>
      </p:sp>
      <p:sp>
        <p:nvSpPr>
          <p:cNvPr id="31747" name="Content Placeholder 2"/>
          <p:cNvSpPr>
            <a:spLocks noGrp="1"/>
          </p:cNvSpPr>
          <p:nvPr>
            <p:ph idx="1"/>
          </p:nvPr>
        </p:nvSpPr>
        <p:spPr>
          <a:xfrm>
            <a:off x="685800" y="1371600"/>
            <a:ext cx="8001000" cy="4724400"/>
          </a:xfrm>
        </p:spPr>
        <p:txBody>
          <a:bodyPr/>
          <a:lstStyle/>
          <a:p>
            <a:r>
              <a:rPr lang="en-US" sz="2800"/>
              <a:t>In thermodynamics, isopleth lines refer to lines indicating constant mole fraction. </a:t>
            </a:r>
          </a:p>
          <a:p>
            <a:r>
              <a:rPr lang="en-US" sz="2800"/>
              <a:t>In order to visualize ternary and many component phase diagrams, it is helpful to plot a two-dimensional figures with other variables fixed. They are called mapped diagrams.</a:t>
            </a:r>
          </a:p>
          <a:p>
            <a:r>
              <a:rPr lang="en-US" sz="2800"/>
              <a:t>In a ternary system, an isoplethal map provides a “vertical” cross section of the 3D phase diagram.</a:t>
            </a:r>
          </a:p>
        </p:txBody>
      </p:sp>
      <p:sp>
        <p:nvSpPr>
          <p:cNvPr id="31749" name="Slide Number Placeholder 4"/>
          <p:cNvSpPr>
            <a:spLocks noGrp="1"/>
          </p:cNvSpPr>
          <p:nvPr>
            <p:ph type="sldNum" sz="quarter" idx="11"/>
          </p:nvPr>
        </p:nvSpPr>
        <p:spPr>
          <a:noFill/>
          <a:ln>
            <a:miter lim="800000"/>
            <a:headEnd/>
            <a:tailEnd/>
          </a:ln>
        </p:spPr>
        <p:txBody>
          <a:bodyPr/>
          <a:lstStyle/>
          <a:p>
            <a:fld id="{F027C3EB-CCC3-7641-BA31-DF1D40C51937}" type="slidenum">
              <a:rPr lang="en-US"/>
              <a:pPr/>
              <a:t>13</a:t>
            </a:fld>
            <a:endParaRPr lang="en-US"/>
          </a:p>
        </p:txBody>
      </p:sp>
      <p:sp>
        <p:nvSpPr>
          <p:cNvPr id="6" name="Footer Placeholder 3"/>
          <p:cNvSpPr>
            <a:spLocks noGrp="1"/>
          </p:cNvSpPr>
          <p:nvPr>
            <p:ph type="ftr" sz="quarter" idx="10"/>
          </p:nvPr>
        </p:nvSpPr>
        <p:spPr>
          <a:xfrm>
            <a:off x="1905000" y="6248400"/>
            <a:ext cx="5486400" cy="457200"/>
          </a:xfrm>
          <a:noFill/>
          <a:ln>
            <a:miter lim="800000"/>
            <a:headEnd/>
            <a:tailEnd/>
          </a:ln>
        </p:spPr>
        <p:txBody>
          <a:bodyPr/>
          <a:lstStyle/>
          <a:p>
            <a:r>
              <a:rPr lang="en-US" dirty="0" smtClean="0">
                <a:ea typeface="ＭＳ Ｐゴシック" charset="-128"/>
                <a:cs typeface="ＭＳ Ｐゴシック" charset="-128"/>
              </a:rPr>
              <a:t>Summer School for Integrated Computational Materials Education </a:t>
            </a:r>
            <a:r>
              <a:rPr lang="en-US" dirty="0" smtClean="0"/>
              <a:t>Berkeley, CA, June 6-17, 2016</a:t>
            </a:r>
            <a:endParaRPr lang="en-US" dirty="0" smtClean="0">
              <a:ea typeface="ＭＳ Ｐゴシック" charset="-128"/>
              <a:cs typeface="ＭＳ Ｐゴシック" charset="-128"/>
            </a:endParaRP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9"/>
          <p:cNvPicPr>
            <a:picLocks noChangeAspect="1"/>
          </p:cNvPicPr>
          <p:nvPr/>
        </p:nvPicPr>
        <p:blipFill>
          <a:blip r:embed="rId2"/>
          <a:srcRect/>
          <a:stretch>
            <a:fillRect/>
          </a:stretch>
        </p:blipFill>
        <p:spPr bwMode="auto">
          <a:xfrm>
            <a:off x="1752600" y="1143000"/>
            <a:ext cx="5486400" cy="5224463"/>
          </a:xfrm>
          <a:prstGeom prst="rect">
            <a:avLst/>
          </a:prstGeom>
          <a:noFill/>
          <a:ln w="9525">
            <a:noFill/>
            <a:miter lim="800000"/>
            <a:headEnd/>
            <a:tailEnd/>
          </a:ln>
        </p:spPr>
      </p:pic>
      <p:sp>
        <p:nvSpPr>
          <p:cNvPr id="32771" name="Title 1"/>
          <p:cNvSpPr>
            <a:spLocks noGrp="1"/>
          </p:cNvSpPr>
          <p:nvPr>
            <p:ph type="title"/>
          </p:nvPr>
        </p:nvSpPr>
        <p:spPr/>
        <p:txBody>
          <a:bodyPr/>
          <a:lstStyle/>
          <a:p>
            <a:r>
              <a:rPr lang="en-US" sz="3600"/>
              <a:t>Example:</a:t>
            </a:r>
            <a:br>
              <a:rPr lang="en-US" sz="3600"/>
            </a:br>
            <a:r>
              <a:rPr lang="en-US" sz="3200"/>
              <a:t>Fe-1.5Mn-0.3Si-0.1V-C HSLA Steel</a:t>
            </a:r>
          </a:p>
        </p:txBody>
      </p:sp>
      <p:sp>
        <p:nvSpPr>
          <p:cNvPr id="32772" name="Footer Placeholder 3"/>
          <p:cNvSpPr>
            <a:spLocks noGrp="1"/>
          </p:cNvSpPr>
          <p:nvPr>
            <p:ph type="ftr" sz="quarter" idx="10"/>
          </p:nvPr>
        </p:nvSpPr>
        <p:spPr>
          <a:noFill/>
          <a:ln>
            <a:miter lim="800000"/>
            <a:headEnd/>
            <a:tailEnd/>
          </a:ln>
        </p:spPr>
        <p:txBody>
          <a:bodyPr/>
          <a:lstStyle/>
          <a:p>
            <a:r>
              <a:rPr lang="en-US" dirty="0" smtClean="0">
                <a:ea typeface="ＭＳ Ｐゴシック" charset="-128"/>
                <a:cs typeface="ＭＳ Ｐゴシック" charset="-128"/>
              </a:rPr>
              <a:t>Summer School for Integrated Computational Materials Education </a:t>
            </a:r>
            <a:r>
              <a:rPr lang="en-US" dirty="0" smtClean="0"/>
              <a:t>Berkeley, CA, June 6-17, 2016</a:t>
            </a:r>
            <a:endParaRPr lang="en-US" dirty="0" smtClean="0">
              <a:ea typeface="ＭＳ Ｐゴシック" charset="-128"/>
              <a:cs typeface="ＭＳ Ｐゴシック" charset="-128"/>
            </a:endParaRPr>
          </a:p>
        </p:txBody>
      </p:sp>
      <p:sp>
        <p:nvSpPr>
          <p:cNvPr id="32773" name="Slide Number Placeholder 4"/>
          <p:cNvSpPr>
            <a:spLocks noGrp="1"/>
          </p:cNvSpPr>
          <p:nvPr>
            <p:ph type="sldNum" sz="quarter" idx="11"/>
          </p:nvPr>
        </p:nvSpPr>
        <p:spPr>
          <a:noFill/>
          <a:ln>
            <a:miter lim="800000"/>
            <a:headEnd/>
            <a:tailEnd/>
          </a:ln>
        </p:spPr>
        <p:txBody>
          <a:bodyPr/>
          <a:lstStyle/>
          <a:p>
            <a:fld id="{65134894-C511-0A48-9161-129D6F02454A}" type="slidenum">
              <a:rPr lang="en-US"/>
              <a:pPr/>
              <a:t>14</a:t>
            </a:fld>
            <a:endParaRPr lang="en-US"/>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smtClean="0"/>
              <a:t>Purposes of Module</a:t>
            </a:r>
          </a:p>
        </p:txBody>
      </p:sp>
      <p:sp>
        <p:nvSpPr>
          <p:cNvPr id="17411" name="Content Placeholder 2"/>
          <p:cNvSpPr>
            <a:spLocks noGrp="1"/>
          </p:cNvSpPr>
          <p:nvPr>
            <p:ph idx="1"/>
          </p:nvPr>
        </p:nvSpPr>
        <p:spPr>
          <a:xfrm>
            <a:off x="685800" y="1371600"/>
            <a:ext cx="8001000" cy="4724400"/>
          </a:xfrm>
        </p:spPr>
        <p:txBody>
          <a:bodyPr/>
          <a:lstStyle/>
          <a:p>
            <a:r>
              <a:rPr lang="en-US" sz="2800" smtClean="0"/>
              <a:t>Develop deeper understanding of thermodynamic concepts through hands-on exercises</a:t>
            </a:r>
          </a:p>
          <a:p>
            <a:r>
              <a:rPr lang="en-US" sz="2800" smtClean="0"/>
              <a:t>Learn how computational tools can be used to determine phase equilibrium in multicomponent systems</a:t>
            </a:r>
          </a:p>
          <a:p>
            <a:r>
              <a:rPr lang="en-US" sz="2800" smtClean="0"/>
              <a:t>Demonstrate the importance of thermodynamics through an application of thermodynamic concepts to a real-world engineering problem.</a:t>
            </a:r>
          </a:p>
        </p:txBody>
      </p:sp>
      <p:sp>
        <p:nvSpPr>
          <p:cNvPr id="17413" name="Slide Number Placeholder 4"/>
          <p:cNvSpPr>
            <a:spLocks noGrp="1"/>
          </p:cNvSpPr>
          <p:nvPr>
            <p:ph type="sldNum" sz="quarter" idx="11"/>
          </p:nvPr>
        </p:nvSpPr>
        <p:spPr>
          <a:noFill/>
          <a:ln>
            <a:miter lim="800000"/>
            <a:headEnd/>
            <a:tailEnd/>
          </a:ln>
        </p:spPr>
        <p:txBody>
          <a:bodyPr/>
          <a:lstStyle/>
          <a:p>
            <a:fld id="{2282650C-D953-A340-B2BD-07F7FCDCBFB7}" type="slidenum">
              <a:rPr lang="en-US" smtClean="0"/>
              <a:pPr/>
              <a:t>2</a:t>
            </a:fld>
            <a:endParaRPr lang="en-US" smtClean="0"/>
          </a:p>
        </p:txBody>
      </p:sp>
      <p:sp>
        <p:nvSpPr>
          <p:cNvPr id="6" name="Footer Placeholder 3"/>
          <p:cNvSpPr>
            <a:spLocks noGrp="1"/>
          </p:cNvSpPr>
          <p:nvPr>
            <p:ph type="ftr" sz="quarter" idx="10"/>
          </p:nvPr>
        </p:nvSpPr>
        <p:spPr>
          <a:xfrm>
            <a:off x="1905000" y="6248400"/>
            <a:ext cx="5486400" cy="457200"/>
          </a:xfrm>
          <a:noFill/>
          <a:ln>
            <a:miter lim="800000"/>
            <a:headEnd/>
            <a:tailEnd/>
          </a:ln>
        </p:spPr>
        <p:txBody>
          <a:bodyPr/>
          <a:lstStyle/>
          <a:p>
            <a:r>
              <a:rPr lang="en-US" dirty="0" smtClean="0">
                <a:ea typeface="ＭＳ Ｐゴシック" charset="-128"/>
                <a:cs typeface="ＭＳ Ｐゴシック" charset="-128"/>
              </a:rPr>
              <a:t>Summer School for Integrated Computational Materials Education </a:t>
            </a:r>
            <a:r>
              <a:rPr lang="en-US" dirty="0" smtClean="0"/>
              <a:t>Berkeley, CA, June 6-17, 2016</a:t>
            </a:r>
            <a:endParaRPr lang="en-US" dirty="0" smtClean="0">
              <a:ea typeface="ＭＳ Ｐゴシック" charset="-128"/>
              <a:cs typeface="ＭＳ Ｐゴシック" charset="-128"/>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z="3600" dirty="0"/>
              <a:t>Concepts Illustrated Through </a:t>
            </a:r>
            <a:r>
              <a:rPr lang="en-US" sz="3600" dirty="0" smtClean="0"/>
              <a:t>Module</a:t>
            </a:r>
            <a:endParaRPr lang="en-US" sz="3600" dirty="0"/>
          </a:p>
        </p:txBody>
      </p:sp>
      <p:sp>
        <p:nvSpPr>
          <p:cNvPr id="18435" name="Rectangle 3"/>
          <p:cNvSpPr>
            <a:spLocks noGrp="1" noChangeArrowheads="1"/>
          </p:cNvSpPr>
          <p:nvPr>
            <p:ph type="body" idx="1"/>
          </p:nvPr>
        </p:nvSpPr>
        <p:spPr/>
        <p:txBody>
          <a:bodyPr/>
          <a:lstStyle/>
          <a:p>
            <a:pPr marL="609600" indent="-609600" eaLnBrk="1" hangingPunct="1">
              <a:buFontTx/>
              <a:buAutoNum type="arabicPeriod"/>
            </a:pPr>
            <a:r>
              <a:rPr lang="en-US"/>
              <a:t>Gibbs Free Energy</a:t>
            </a:r>
          </a:p>
          <a:p>
            <a:pPr marL="609600" indent="-609600" eaLnBrk="1" hangingPunct="1">
              <a:buFontTx/>
              <a:buAutoNum type="arabicPeriod"/>
            </a:pPr>
            <a:r>
              <a:rPr lang="en-US"/>
              <a:t>Phase Equilibrium</a:t>
            </a:r>
          </a:p>
          <a:p>
            <a:pPr marL="609600" indent="-609600" eaLnBrk="1" hangingPunct="1">
              <a:buFontTx/>
              <a:buAutoNum type="arabicPeriod"/>
            </a:pPr>
            <a:r>
              <a:rPr lang="en-US"/>
              <a:t>Phase Diagram</a:t>
            </a:r>
          </a:p>
          <a:p>
            <a:pPr marL="609600" indent="-609600" eaLnBrk="1" hangingPunct="1">
              <a:buFontTx/>
              <a:buAutoNum type="arabicPeriod"/>
            </a:pPr>
            <a:r>
              <a:rPr lang="en-US"/>
              <a:t>Isopleths</a:t>
            </a:r>
          </a:p>
          <a:p>
            <a:pPr marL="609600" indent="-609600" eaLnBrk="1" hangingPunct="1">
              <a:buFontTx/>
              <a:buAutoNum type="arabicPeriod"/>
            </a:pPr>
            <a:r>
              <a:rPr lang="en-US"/>
              <a:t>Computational Thermodynamics &amp; CALPHAD Method</a:t>
            </a:r>
          </a:p>
        </p:txBody>
      </p:sp>
      <p:sp>
        <p:nvSpPr>
          <p:cNvPr id="18436" name="Slide Number Placeholder 3"/>
          <p:cNvSpPr>
            <a:spLocks noGrp="1"/>
          </p:cNvSpPr>
          <p:nvPr>
            <p:ph type="sldNum" sz="quarter" idx="11"/>
          </p:nvPr>
        </p:nvSpPr>
        <p:spPr>
          <a:noFill/>
          <a:ln>
            <a:miter lim="800000"/>
            <a:headEnd/>
            <a:tailEnd/>
          </a:ln>
        </p:spPr>
        <p:txBody>
          <a:bodyPr/>
          <a:lstStyle/>
          <a:p>
            <a:fld id="{A9E01874-D1EC-0844-A2E9-80CFCD7C5B5B}" type="slidenum">
              <a:rPr lang="en-US"/>
              <a:pPr/>
              <a:t>3</a:t>
            </a:fld>
            <a:endParaRPr lang="en-US"/>
          </a:p>
        </p:txBody>
      </p:sp>
      <p:sp>
        <p:nvSpPr>
          <p:cNvPr id="6" name="Footer Placeholder 3"/>
          <p:cNvSpPr>
            <a:spLocks noGrp="1"/>
          </p:cNvSpPr>
          <p:nvPr>
            <p:ph type="ftr" sz="quarter" idx="10"/>
          </p:nvPr>
        </p:nvSpPr>
        <p:spPr>
          <a:xfrm>
            <a:off x="1905000" y="6248400"/>
            <a:ext cx="5486400" cy="457200"/>
          </a:xfrm>
          <a:noFill/>
          <a:ln>
            <a:miter lim="800000"/>
            <a:headEnd/>
            <a:tailEnd/>
          </a:ln>
        </p:spPr>
        <p:txBody>
          <a:bodyPr/>
          <a:lstStyle/>
          <a:p>
            <a:r>
              <a:rPr lang="en-US" dirty="0" smtClean="0">
                <a:ea typeface="ＭＳ Ｐゴシック" charset="-128"/>
                <a:cs typeface="ＭＳ Ｐゴシック" charset="-128"/>
              </a:rPr>
              <a:t>Summer School for Integrated Computational Materials Education </a:t>
            </a:r>
            <a:r>
              <a:rPr lang="en-US" dirty="0" smtClean="0"/>
              <a:t>Berkeley, CA, June 6-17, 2016</a:t>
            </a:r>
            <a:endParaRPr lang="en-US" dirty="0" smtClean="0">
              <a:ea typeface="ＭＳ Ｐゴシック" charset="-128"/>
              <a:cs typeface="ＭＳ Ｐゴシック" charset="-128"/>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Title 1"/>
          <p:cNvSpPr>
            <a:spLocks noGrp="1"/>
          </p:cNvSpPr>
          <p:nvPr>
            <p:ph type="title"/>
          </p:nvPr>
        </p:nvSpPr>
        <p:spPr/>
        <p:txBody>
          <a:bodyPr/>
          <a:lstStyle/>
          <a:p>
            <a:r>
              <a:rPr lang="en-US" smtClean="0"/>
              <a:t>Gibbs Free Energy</a:t>
            </a:r>
          </a:p>
        </p:txBody>
      </p:sp>
      <p:sp>
        <p:nvSpPr>
          <p:cNvPr id="20485" name="Content Placeholder 2"/>
          <p:cNvSpPr>
            <a:spLocks noGrp="1"/>
          </p:cNvSpPr>
          <p:nvPr>
            <p:ph idx="1"/>
          </p:nvPr>
        </p:nvSpPr>
        <p:spPr>
          <a:xfrm>
            <a:off x="685800" y="1371600"/>
            <a:ext cx="8001000" cy="4724400"/>
          </a:xfrm>
        </p:spPr>
        <p:txBody>
          <a:bodyPr/>
          <a:lstStyle/>
          <a:p>
            <a:r>
              <a:rPr lang="en-US" sz="2400"/>
              <a:t>Gibbs energy is the state function minimized under constant T and P at the state of equilibrium. </a:t>
            </a:r>
          </a:p>
          <a:p>
            <a:r>
              <a:rPr lang="en-US" sz="2400"/>
              <a:t>Consistent with many experimental systems.</a:t>
            </a:r>
          </a:p>
          <a:p>
            <a:r>
              <a:rPr lang="en-US" sz="2400"/>
              <a:t>For a single component system:</a:t>
            </a:r>
          </a:p>
          <a:p>
            <a:endParaRPr lang="en-US" sz="2400"/>
          </a:p>
          <a:p>
            <a:endParaRPr lang="en-US" sz="2400"/>
          </a:p>
          <a:p>
            <a:r>
              <a:rPr lang="en-US" sz="2400"/>
              <a:t>For a mixture:</a:t>
            </a:r>
          </a:p>
        </p:txBody>
      </p:sp>
      <p:sp>
        <p:nvSpPr>
          <p:cNvPr id="20487" name="Slide Number Placeholder 4"/>
          <p:cNvSpPr>
            <a:spLocks noGrp="1"/>
          </p:cNvSpPr>
          <p:nvPr>
            <p:ph type="sldNum" sz="quarter" idx="11"/>
          </p:nvPr>
        </p:nvSpPr>
        <p:spPr>
          <a:noFill/>
          <a:ln>
            <a:miter lim="800000"/>
            <a:headEnd/>
            <a:tailEnd/>
          </a:ln>
        </p:spPr>
        <p:txBody>
          <a:bodyPr/>
          <a:lstStyle/>
          <a:p>
            <a:fld id="{277E9601-14BC-EE4A-9323-4D7444BCD9FF}" type="slidenum">
              <a:rPr lang="en-US"/>
              <a:pPr/>
              <a:t>4</a:t>
            </a:fld>
            <a:endParaRPr lang="en-US"/>
          </a:p>
        </p:txBody>
      </p:sp>
      <p:graphicFrame>
        <p:nvGraphicFramePr>
          <p:cNvPr id="20482" name="Object 19"/>
          <p:cNvGraphicFramePr>
            <a:graphicFrameLocks noChangeAspect="1"/>
          </p:cNvGraphicFramePr>
          <p:nvPr/>
        </p:nvGraphicFramePr>
        <p:xfrm>
          <a:off x="3124200" y="3325813"/>
          <a:ext cx="2743200" cy="331787"/>
        </p:xfrm>
        <a:graphic>
          <a:graphicData uri="http://schemas.openxmlformats.org/presentationml/2006/ole">
            <mc:AlternateContent xmlns:mc="http://schemas.openxmlformats.org/markup-compatibility/2006">
              <mc:Choice xmlns:v="urn:schemas-microsoft-com:vml" Requires="v">
                <p:oleObj spid="_x0000_s20509" name="Equation" r:id="rId3" imgW="1054100" imgH="127000" progId="Equation.3">
                  <p:embed/>
                </p:oleObj>
              </mc:Choice>
              <mc:Fallback>
                <p:oleObj name="Equation" r:id="rId3" imgW="1054100" imgH="127000" progId="Equation.3">
                  <p:embed/>
                  <p:pic>
                    <p:nvPicPr>
                      <p:cNvPr id="0" name="Object 1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4200" y="3325813"/>
                        <a:ext cx="2743200" cy="3317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483" name="Object 19"/>
          <p:cNvGraphicFramePr>
            <a:graphicFrameLocks noChangeAspect="1"/>
          </p:cNvGraphicFramePr>
          <p:nvPr>
            <p:extLst>
              <p:ext uri="{D42A27DB-BD31-4B8C-83A1-F6EECF244321}">
                <p14:modId xmlns:p14="http://schemas.microsoft.com/office/powerpoint/2010/main" val="2721115175"/>
              </p:ext>
            </p:extLst>
          </p:nvPr>
        </p:nvGraphicFramePr>
        <p:xfrm>
          <a:off x="2589213" y="4784725"/>
          <a:ext cx="3963987" cy="933450"/>
        </p:xfrm>
        <a:graphic>
          <a:graphicData uri="http://schemas.openxmlformats.org/presentationml/2006/ole">
            <mc:AlternateContent xmlns:mc="http://schemas.openxmlformats.org/markup-compatibility/2006">
              <mc:Choice xmlns:v="urn:schemas-microsoft-com:vml" Requires="v">
                <p:oleObj spid="_x0000_s20510" name="Equation" r:id="rId5" imgW="1574800" imgH="368300" progId="Equation.3">
                  <p:embed/>
                </p:oleObj>
              </mc:Choice>
              <mc:Fallback>
                <p:oleObj name="Equation" r:id="rId5" imgW="1574800" imgH="368300" progId="Equation.3">
                  <p:embed/>
                  <p:pic>
                    <p:nvPicPr>
                      <p:cNvPr id="0" name="Picture 3"/>
                      <p:cNvPicPr>
                        <a:picLocks noChangeAspect="1" noChangeArrowheads="1"/>
                      </p:cNvPicPr>
                      <p:nvPr/>
                    </p:nvPicPr>
                    <p:blipFill>
                      <a:blip r:embed="rId6"/>
                      <a:srcRect/>
                      <a:stretch>
                        <a:fillRect/>
                      </a:stretch>
                    </p:blipFill>
                    <p:spPr bwMode="auto">
                      <a:xfrm>
                        <a:off x="2589213" y="4784725"/>
                        <a:ext cx="3963987" cy="933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Footer Placeholder 3"/>
          <p:cNvSpPr>
            <a:spLocks noGrp="1"/>
          </p:cNvSpPr>
          <p:nvPr>
            <p:ph type="ftr" sz="quarter" idx="10"/>
          </p:nvPr>
        </p:nvSpPr>
        <p:spPr>
          <a:xfrm>
            <a:off x="1905000" y="6248400"/>
            <a:ext cx="5486400" cy="457200"/>
          </a:xfrm>
          <a:noFill/>
          <a:ln>
            <a:miter lim="800000"/>
            <a:headEnd/>
            <a:tailEnd/>
          </a:ln>
        </p:spPr>
        <p:txBody>
          <a:bodyPr/>
          <a:lstStyle/>
          <a:p>
            <a:r>
              <a:rPr lang="en-US" dirty="0" smtClean="0">
                <a:ea typeface="ＭＳ Ｐゴシック" charset="-128"/>
                <a:cs typeface="ＭＳ Ｐゴシック" charset="-128"/>
              </a:rPr>
              <a:t>Summer School for Integrated Computational Materials Education </a:t>
            </a:r>
            <a:r>
              <a:rPr lang="en-US" dirty="0" smtClean="0"/>
              <a:t>Berkeley, CA, June 6-17, 2016</a:t>
            </a:r>
            <a:endParaRPr lang="en-US" dirty="0" smtClean="0">
              <a:ea typeface="ＭＳ Ｐゴシック" charset="-128"/>
              <a:cs typeface="ＭＳ Ｐゴシック" charset="-128"/>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0" name="Title 1"/>
          <p:cNvSpPr>
            <a:spLocks noGrp="1"/>
          </p:cNvSpPr>
          <p:nvPr>
            <p:ph type="title"/>
          </p:nvPr>
        </p:nvSpPr>
        <p:spPr/>
        <p:txBody>
          <a:bodyPr/>
          <a:lstStyle/>
          <a:p>
            <a:r>
              <a:rPr lang="en-US"/>
              <a:t>Gibbs Free Energy of Mixture</a:t>
            </a:r>
          </a:p>
        </p:txBody>
      </p:sp>
      <p:sp>
        <p:nvSpPr>
          <p:cNvPr id="21511" name="Content Placeholder 2"/>
          <p:cNvSpPr>
            <a:spLocks noGrp="1"/>
          </p:cNvSpPr>
          <p:nvPr>
            <p:ph idx="1"/>
          </p:nvPr>
        </p:nvSpPr>
        <p:spPr/>
        <p:txBody>
          <a:bodyPr/>
          <a:lstStyle/>
          <a:p>
            <a:endParaRPr lang="en-US"/>
          </a:p>
          <a:p>
            <a:endParaRPr lang="en-US"/>
          </a:p>
          <a:p>
            <a:endParaRPr lang="en-US"/>
          </a:p>
          <a:p>
            <a:endParaRPr lang="en-US"/>
          </a:p>
          <a:p>
            <a:endParaRPr lang="en-US"/>
          </a:p>
          <a:p>
            <a:endParaRPr lang="en-US"/>
          </a:p>
          <a:p>
            <a:endParaRPr lang="en-US"/>
          </a:p>
          <a:p>
            <a:endParaRPr lang="en-US"/>
          </a:p>
        </p:txBody>
      </p:sp>
      <p:sp>
        <p:nvSpPr>
          <p:cNvPr id="21513" name="Slide Number Placeholder 4"/>
          <p:cNvSpPr>
            <a:spLocks noGrp="1"/>
          </p:cNvSpPr>
          <p:nvPr>
            <p:ph type="sldNum" sz="quarter" idx="11"/>
          </p:nvPr>
        </p:nvSpPr>
        <p:spPr>
          <a:noFill/>
          <a:ln>
            <a:miter lim="800000"/>
            <a:headEnd/>
            <a:tailEnd/>
          </a:ln>
        </p:spPr>
        <p:txBody>
          <a:bodyPr/>
          <a:lstStyle/>
          <a:p>
            <a:fld id="{D4052C5E-623A-CE45-A937-F8C8A8AFC4C9}" type="slidenum">
              <a:rPr lang="en-US"/>
              <a:pPr/>
              <a:t>5</a:t>
            </a:fld>
            <a:endParaRPr lang="en-US"/>
          </a:p>
        </p:txBody>
      </p:sp>
      <p:graphicFrame>
        <p:nvGraphicFramePr>
          <p:cNvPr id="21506" name="Object 13"/>
          <p:cNvGraphicFramePr>
            <a:graphicFrameLocks noChangeAspect="1"/>
          </p:cNvGraphicFramePr>
          <p:nvPr/>
        </p:nvGraphicFramePr>
        <p:xfrm>
          <a:off x="885825" y="1524000"/>
          <a:ext cx="7610475" cy="1617663"/>
        </p:xfrm>
        <a:graphic>
          <a:graphicData uri="http://schemas.openxmlformats.org/presentationml/2006/ole">
            <mc:AlternateContent xmlns:mc="http://schemas.openxmlformats.org/markup-compatibility/2006">
              <mc:Choice xmlns:v="urn:schemas-microsoft-com:vml" Requires="v">
                <p:oleObj spid="_x0000_s21555" name="Equation" r:id="rId3" imgW="3314700" imgH="698500" progId="Equation.3">
                  <p:embed/>
                </p:oleObj>
              </mc:Choice>
              <mc:Fallback>
                <p:oleObj name="Equation" r:id="rId3" imgW="3314700" imgH="698500" progId="Equation.3">
                  <p:embed/>
                  <p:pic>
                    <p:nvPicPr>
                      <p:cNvPr id="0" name="Object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5825" y="1524000"/>
                        <a:ext cx="7610475" cy="16176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17"/>
          <p:cNvGraphicFramePr>
            <a:graphicFrameLocks noChangeAspect="1"/>
          </p:cNvGraphicFramePr>
          <p:nvPr/>
        </p:nvGraphicFramePr>
        <p:xfrm>
          <a:off x="942975" y="3189288"/>
          <a:ext cx="3898900" cy="1049337"/>
        </p:xfrm>
        <a:graphic>
          <a:graphicData uri="http://schemas.openxmlformats.org/presentationml/2006/ole">
            <mc:AlternateContent xmlns:mc="http://schemas.openxmlformats.org/markup-compatibility/2006">
              <mc:Choice xmlns:v="urn:schemas-microsoft-com:vml" Requires="v">
                <p:oleObj spid="_x0000_s21556" name="Equation" r:id="rId5" imgW="1714500" imgH="457200" progId="Equation.3">
                  <p:embed/>
                </p:oleObj>
              </mc:Choice>
              <mc:Fallback>
                <p:oleObj name="Equation" r:id="rId5" imgW="1714500" imgH="457200" progId="Equation.3">
                  <p:embed/>
                  <p:pic>
                    <p:nvPicPr>
                      <p:cNvPr id="0" name="Object 1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42975" y="3189288"/>
                        <a:ext cx="3898900" cy="10493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17"/>
          <p:cNvGraphicFramePr>
            <a:graphicFrameLocks noChangeAspect="1"/>
          </p:cNvGraphicFramePr>
          <p:nvPr/>
        </p:nvGraphicFramePr>
        <p:xfrm>
          <a:off x="2489200" y="4284663"/>
          <a:ext cx="3479800" cy="415925"/>
        </p:xfrm>
        <a:graphic>
          <a:graphicData uri="http://schemas.openxmlformats.org/presentationml/2006/ole">
            <mc:AlternateContent xmlns:mc="http://schemas.openxmlformats.org/markup-compatibility/2006">
              <mc:Choice xmlns:v="urn:schemas-microsoft-com:vml" Requires="v">
                <p:oleObj spid="_x0000_s21557" name="Equation" r:id="rId7" imgW="1714500" imgH="203200" progId="Equation.3">
                  <p:embed/>
                </p:oleObj>
              </mc:Choice>
              <mc:Fallback>
                <p:oleObj name="Equation" r:id="rId7" imgW="1714500" imgH="20320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89200" y="4284663"/>
                        <a:ext cx="3479800" cy="415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pic>
                </p:oleObj>
              </mc:Fallback>
            </mc:AlternateContent>
          </a:graphicData>
        </a:graphic>
      </p:graphicFrame>
      <p:graphicFrame>
        <p:nvGraphicFramePr>
          <p:cNvPr id="9" name="Object 17"/>
          <p:cNvGraphicFramePr>
            <a:graphicFrameLocks noChangeAspect="1"/>
          </p:cNvGraphicFramePr>
          <p:nvPr/>
        </p:nvGraphicFramePr>
        <p:xfrm>
          <a:off x="1239838" y="4953000"/>
          <a:ext cx="5980112" cy="1065213"/>
        </p:xfrm>
        <a:graphic>
          <a:graphicData uri="http://schemas.openxmlformats.org/presentationml/2006/ole">
            <mc:AlternateContent xmlns:mc="http://schemas.openxmlformats.org/markup-compatibility/2006">
              <mc:Choice xmlns:v="urn:schemas-microsoft-com:vml" Requires="v">
                <p:oleObj spid="_x0000_s21558" name="Equation" r:id="rId9" imgW="2946400" imgH="520700" progId="Equation.3">
                  <p:embed/>
                </p:oleObj>
              </mc:Choice>
              <mc:Fallback>
                <p:oleObj name="Equation" r:id="rId9" imgW="2946400" imgH="520700" progId="Equation.3">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239838" y="4953000"/>
                        <a:ext cx="5980112" cy="1065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pic>
                </p:oleObj>
              </mc:Fallback>
            </mc:AlternateContent>
          </a:graphicData>
        </a:graphic>
      </p:graphicFrame>
      <p:sp>
        <p:nvSpPr>
          <p:cNvPr id="10" name="Footer Placeholder 3"/>
          <p:cNvSpPr>
            <a:spLocks noGrp="1"/>
          </p:cNvSpPr>
          <p:nvPr>
            <p:ph type="ftr" sz="quarter" idx="10"/>
          </p:nvPr>
        </p:nvSpPr>
        <p:spPr>
          <a:xfrm>
            <a:off x="1905000" y="6248400"/>
            <a:ext cx="5486400" cy="457200"/>
          </a:xfrm>
          <a:noFill/>
          <a:ln>
            <a:miter lim="800000"/>
            <a:headEnd/>
            <a:tailEnd/>
          </a:ln>
        </p:spPr>
        <p:txBody>
          <a:bodyPr/>
          <a:lstStyle/>
          <a:p>
            <a:r>
              <a:rPr lang="en-US" dirty="0" smtClean="0">
                <a:ea typeface="ＭＳ Ｐゴシック" charset="-128"/>
                <a:cs typeface="ＭＳ Ｐゴシック" charset="-128"/>
              </a:rPr>
              <a:t>Summer School for Integrated Computational Materials Education </a:t>
            </a:r>
            <a:r>
              <a:rPr lang="en-US" dirty="0" smtClean="0"/>
              <a:t>Berkeley, CA, June 6-17, 2016</a:t>
            </a:r>
            <a:endParaRPr lang="en-US" dirty="0" smtClean="0">
              <a:ea typeface="ＭＳ Ｐゴシック" charset="-128"/>
              <a:cs typeface="ＭＳ Ｐゴシック" charset="-128"/>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par>
                                <p:cTn id="8" presetID="9" presetClass="entr" presetSubtype="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dissolve">
                                      <p:cBhvr>
                                        <p:cTn id="10" dur="500"/>
                                        <p:tgtEl>
                                          <p:spTgt spid="8"/>
                                        </p:tgtEl>
                                      </p:cBhvr>
                                    </p:animEffect>
                                  </p:childTnLst>
                                </p:cTn>
                              </p:par>
                              <p:par>
                                <p:cTn id="11" presetID="9" presetClass="entr" presetSubtype="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dissolve">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t>Chemical Equilibrium</a:t>
            </a:r>
          </a:p>
        </p:txBody>
      </p:sp>
      <p:sp>
        <p:nvSpPr>
          <p:cNvPr id="22531" name="Content Placeholder 2"/>
          <p:cNvSpPr>
            <a:spLocks noGrp="1"/>
          </p:cNvSpPr>
          <p:nvPr>
            <p:ph idx="1"/>
          </p:nvPr>
        </p:nvSpPr>
        <p:spPr>
          <a:xfrm>
            <a:off x="685800" y="1219200"/>
            <a:ext cx="8001000" cy="4724400"/>
          </a:xfrm>
        </p:spPr>
        <p:txBody>
          <a:bodyPr/>
          <a:lstStyle/>
          <a:p>
            <a:r>
              <a:rPr lang="en-US" sz="2800"/>
              <a:t>When chemical potential of each species is constant throughout, the system is in chemical equilibrium</a:t>
            </a:r>
          </a:p>
          <a:p>
            <a:r>
              <a:rPr lang="en-US" sz="2800"/>
              <a:t>In single phase material, the chemical potential is constant when the concentration of all species are constant.</a:t>
            </a:r>
          </a:p>
          <a:p>
            <a:r>
              <a:rPr lang="en-US" sz="2800"/>
              <a:t>When multiple phases are present, the equilibrium concentration must be constant in each phase, but they can be different from one phase to another so that the chemical potential of each species are constant.</a:t>
            </a:r>
          </a:p>
        </p:txBody>
      </p:sp>
      <p:sp>
        <p:nvSpPr>
          <p:cNvPr id="22533" name="Slide Number Placeholder 4"/>
          <p:cNvSpPr>
            <a:spLocks noGrp="1"/>
          </p:cNvSpPr>
          <p:nvPr>
            <p:ph type="sldNum" sz="quarter" idx="11"/>
          </p:nvPr>
        </p:nvSpPr>
        <p:spPr>
          <a:noFill/>
          <a:ln>
            <a:miter lim="800000"/>
            <a:headEnd/>
            <a:tailEnd/>
          </a:ln>
        </p:spPr>
        <p:txBody>
          <a:bodyPr/>
          <a:lstStyle/>
          <a:p>
            <a:fld id="{5D3DCC2D-E628-8843-923F-5BCFD8711D2B}" type="slidenum">
              <a:rPr lang="en-US"/>
              <a:pPr/>
              <a:t>6</a:t>
            </a:fld>
            <a:endParaRPr lang="en-US"/>
          </a:p>
        </p:txBody>
      </p:sp>
      <p:sp>
        <p:nvSpPr>
          <p:cNvPr id="6" name="Footer Placeholder 3"/>
          <p:cNvSpPr>
            <a:spLocks noGrp="1"/>
          </p:cNvSpPr>
          <p:nvPr>
            <p:ph type="ftr" sz="quarter" idx="10"/>
          </p:nvPr>
        </p:nvSpPr>
        <p:spPr>
          <a:xfrm>
            <a:off x="1905000" y="6248400"/>
            <a:ext cx="5486400" cy="457200"/>
          </a:xfrm>
          <a:noFill/>
          <a:ln>
            <a:miter lim="800000"/>
            <a:headEnd/>
            <a:tailEnd/>
          </a:ln>
        </p:spPr>
        <p:txBody>
          <a:bodyPr/>
          <a:lstStyle/>
          <a:p>
            <a:r>
              <a:rPr lang="en-US" dirty="0" smtClean="0">
                <a:ea typeface="ＭＳ Ｐゴシック" charset="-128"/>
                <a:cs typeface="ＭＳ Ｐゴシック" charset="-128"/>
              </a:rPr>
              <a:t>Summer School for Integrated Computational Materials Education </a:t>
            </a:r>
            <a:r>
              <a:rPr lang="en-US" dirty="0" smtClean="0"/>
              <a:t>Berkeley, CA, June 6-17, 2016</a:t>
            </a:r>
            <a:endParaRPr lang="en-US" dirty="0" smtClean="0">
              <a:ea typeface="ＭＳ Ｐゴシック" charset="-128"/>
              <a:cs typeface="ＭＳ Ｐゴシック" charset="-128"/>
            </a:endParaRP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4"/>
          <p:cNvPicPr>
            <a:picLocks noChangeAspect="1"/>
          </p:cNvPicPr>
          <p:nvPr/>
        </p:nvPicPr>
        <p:blipFill>
          <a:blip r:embed="rId2"/>
          <a:srcRect/>
          <a:stretch>
            <a:fillRect/>
          </a:stretch>
        </p:blipFill>
        <p:spPr bwMode="auto">
          <a:xfrm>
            <a:off x="457200" y="2057400"/>
            <a:ext cx="4191000" cy="3973513"/>
          </a:xfrm>
          <a:prstGeom prst="rect">
            <a:avLst/>
          </a:prstGeom>
          <a:noFill/>
          <a:ln w="9525">
            <a:noFill/>
            <a:miter lim="800000"/>
            <a:headEnd/>
            <a:tailEnd/>
          </a:ln>
        </p:spPr>
      </p:pic>
      <p:sp>
        <p:nvSpPr>
          <p:cNvPr id="23555" name="Title 1"/>
          <p:cNvSpPr>
            <a:spLocks noGrp="1"/>
          </p:cNvSpPr>
          <p:nvPr>
            <p:ph type="title"/>
          </p:nvPr>
        </p:nvSpPr>
        <p:spPr/>
        <p:txBody>
          <a:bodyPr/>
          <a:lstStyle/>
          <a:p>
            <a:r>
              <a:rPr lang="en-US" sz="3600"/>
              <a:t>Chemical Equilibrium in</a:t>
            </a:r>
            <a:br>
              <a:rPr lang="en-US" sz="3600"/>
            </a:br>
            <a:r>
              <a:rPr lang="en-US" sz="3600"/>
              <a:t>Multiphase Systems: Binary</a:t>
            </a:r>
          </a:p>
        </p:txBody>
      </p:sp>
      <p:sp>
        <p:nvSpPr>
          <p:cNvPr id="23556" name="Content Placeholder 2"/>
          <p:cNvSpPr>
            <a:spLocks noGrp="1"/>
          </p:cNvSpPr>
          <p:nvPr>
            <p:ph idx="1"/>
          </p:nvPr>
        </p:nvSpPr>
        <p:spPr>
          <a:xfrm>
            <a:off x="685800" y="1371600"/>
            <a:ext cx="8001000" cy="533400"/>
          </a:xfrm>
        </p:spPr>
        <p:txBody>
          <a:bodyPr/>
          <a:lstStyle/>
          <a:p>
            <a:r>
              <a:rPr lang="en-US" sz="2800"/>
              <a:t>Ag-Cu system</a:t>
            </a:r>
          </a:p>
        </p:txBody>
      </p:sp>
      <p:sp>
        <p:nvSpPr>
          <p:cNvPr id="23558" name="Slide Number Placeholder 4"/>
          <p:cNvSpPr>
            <a:spLocks noGrp="1"/>
          </p:cNvSpPr>
          <p:nvPr>
            <p:ph type="sldNum" sz="quarter" idx="11"/>
          </p:nvPr>
        </p:nvSpPr>
        <p:spPr>
          <a:noFill/>
          <a:ln>
            <a:miter lim="800000"/>
            <a:headEnd/>
            <a:tailEnd/>
          </a:ln>
        </p:spPr>
        <p:txBody>
          <a:bodyPr/>
          <a:lstStyle/>
          <a:p>
            <a:fld id="{4F03BCB5-2ABA-BF4A-9A7A-B730572B851B}" type="slidenum">
              <a:rPr lang="en-US"/>
              <a:pPr/>
              <a:t>7</a:t>
            </a:fld>
            <a:endParaRPr lang="en-US"/>
          </a:p>
        </p:txBody>
      </p:sp>
      <p:grpSp>
        <p:nvGrpSpPr>
          <p:cNvPr id="23559" name="Group 1"/>
          <p:cNvGrpSpPr>
            <a:grpSpLocks/>
          </p:cNvGrpSpPr>
          <p:nvPr/>
        </p:nvGrpSpPr>
        <p:grpSpPr bwMode="auto">
          <a:xfrm>
            <a:off x="4516438" y="2174875"/>
            <a:ext cx="4298950" cy="3886200"/>
            <a:chOff x="4516445" y="2209800"/>
            <a:chExt cx="4298943" cy="3886200"/>
          </a:xfrm>
        </p:grpSpPr>
        <p:pic>
          <p:nvPicPr>
            <p:cNvPr id="23560" name="Picture 22"/>
            <p:cNvPicPr>
              <a:picLocks noChangeAspect="1"/>
            </p:cNvPicPr>
            <p:nvPr/>
          </p:nvPicPr>
          <p:blipFill>
            <a:blip r:embed="rId3"/>
            <a:srcRect/>
            <a:stretch>
              <a:fillRect/>
            </a:stretch>
          </p:blipFill>
          <p:spPr bwMode="auto">
            <a:xfrm>
              <a:off x="4516445" y="2209800"/>
              <a:ext cx="4270701" cy="3886200"/>
            </a:xfrm>
            <a:prstGeom prst="rect">
              <a:avLst/>
            </a:prstGeom>
            <a:noFill/>
            <a:ln w="9525">
              <a:noFill/>
              <a:miter lim="800000"/>
              <a:headEnd/>
              <a:tailEnd/>
            </a:ln>
          </p:spPr>
        </p:pic>
        <p:cxnSp>
          <p:nvCxnSpPr>
            <p:cNvPr id="23561" name="Straight Connector 2"/>
            <p:cNvCxnSpPr>
              <a:cxnSpLocks noChangeShapeType="1"/>
            </p:cNvCxnSpPr>
            <p:nvPr/>
          </p:nvCxnSpPr>
          <p:spPr bwMode="auto">
            <a:xfrm>
              <a:off x="5449893" y="4284663"/>
              <a:ext cx="2819395" cy="0"/>
            </a:xfrm>
            <a:prstGeom prst="line">
              <a:avLst/>
            </a:prstGeom>
            <a:noFill/>
            <a:ln w="28575">
              <a:solidFill>
                <a:srgbClr val="FF0000"/>
              </a:solidFill>
              <a:round/>
              <a:headEnd/>
              <a:tailEnd/>
            </a:ln>
          </p:spPr>
        </p:cxnSp>
        <p:sp>
          <p:nvSpPr>
            <p:cNvPr id="23562" name="Left Arrow 25"/>
            <p:cNvSpPr>
              <a:spLocks noChangeArrowheads="1"/>
            </p:cNvSpPr>
            <p:nvPr/>
          </p:nvSpPr>
          <p:spPr bwMode="auto">
            <a:xfrm>
              <a:off x="8358188" y="4216656"/>
              <a:ext cx="457200" cy="152400"/>
            </a:xfrm>
            <a:prstGeom prst="leftArrow">
              <a:avLst>
                <a:gd name="adj1" fmla="val 50000"/>
                <a:gd name="adj2" fmla="val 50000"/>
              </a:avLst>
            </a:prstGeom>
            <a:solidFill>
              <a:srgbClr val="FF0000"/>
            </a:solidFill>
            <a:ln w="9525">
              <a:solidFill>
                <a:schemeClr val="tx1"/>
              </a:solidFill>
              <a:round/>
              <a:headEnd/>
              <a:tailEnd/>
            </a:ln>
          </p:spPr>
          <p:txBody>
            <a:bodyPr>
              <a:prstTxWarp prst="textNoShape">
                <a:avLst/>
              </a:prstTxWarp>
            </a:bodyPr>
            <a:lstStyle/>
            <a:p>
              <a:endParaRPr lang="en-US">
                <a:solidFill>
                  <a:srgbClr val="000000"/>
                </a:solidFill>
              </a:endParaRPr>
            </a:p>
          </p:txBody>
        </p:sp>
      </p:grpSp>
      <p:sp>
        <p:nvSpPr>
          <p:cNvPr id="11" name="Footer Placeholder 3"/>
          <p:cNvSpPr>
            <a:spLocks noGrp="1"/>
          </p:cNvSpPr>
          <p:nvPr>
            <p:ph type="ftr" sz="quarter" idx="10"/>
          </p:nvPr>
        </p:nvSpPr>
        <p:spPr>
          <a:xfrm>
            <a:off x="1905000" y="6248400"/>
            <a:ext cx="5486400" cy="457200"/>
          </a:xfrm>
          <a:noFill/>
          <a:ln>
            <a:miter lim="800000"/>
            <a:headEnd/>
            <a:tailEnd/>
          </a:ln>
        </p:spPr>
        <p:txBody>
          <a:bodyPr/>
          <a:lstStyle/>
          <a:p>
            <a:r>
              <a:rPr lang="en-US" dirty="0" smtClean="0">
                <a:ea typeface="ＭＳ Ｐゴシック" charset="-128"/>
                <a:cs typeface="ＭＳ Ｐゴシック" charset="-128"/>
              </a:rPr>
              <a:t>Summer School for Integrated Computational Materials Education </a:t>
            </a:r>
            <a:r>
              <a:rPr lang="en-US" dirty="0" smtClean="0"/>
              <a:t>Berkeley, CA, June 6-17, 2016</a:t>
            </a:r>
            <a:endParaRPr lang="en-US" dirty="0" smtClean="0">
              <a:ea typeface="ＭＳ Ｐゴシック" charset="-128"/>
              <a:cs typeface="ＭＳ Ｐゴシック" charset="-128"/>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2"/>
          <p:cNvPicPr>
            <a:picLocks noChangeAspect="1"/>
          </p:cNvPicPr>
          <p:nvPr/>
        </p:nvPicPr>
        <p:blipFill>
          <a:blip r:embed="rId2"/>
          <a:srcRect/>
          <a:stretch>
            <a:fillRect/>
          </a:stretch>
        </p:blipFill>
        <p:spPr bwMode="auto">
          <a:xfrm>
            <a:off x="4516438" y="2173288"/>
            <a:ext cx="4270375" cy="3886200"/>
          </a:xfrm>
          <a:prstGeom prst="rect">
            <a:avLst/>
          </a:prstGeom>
          <a:noFill/>
          <a:ln w="9525">
            <a:noFill/>
            <a:miter lim="800000"/>
            <a:headEnd/>
            <a:tailEnd/>
          </a:ln>
        </p:spPr>
      </p:pic>
      <p:sp>
        <p:nvSpPr>
          <p:cNvPr id="24579" name="Title 1"/>
          <p:cNvSpPr>
            <a:spLocks noGrp="1"/>
          </p:cNvSpPr>
          <p:nvPr>
            <p:ph type="title"/>
          </p:nvPr>
        </p:nvSpPr>
        <p:spPr/>
        <p:txBody>
          <a:bodyPr/>
          <a:lstStyle/>
          <a:p>
            <a:r>
              <a:rPr lang="en-US" sz="3600"/>
              <a:t>Chemical Equilibrium in</a:t>
            </a:r>
            <a:br>
              <a:rPr lang="en-US" sz="3600"/>
            </a:br>
            <a:r>
              <a:rPr lang="en-US" sz="3600"/>
              <a:t>Multiphase Systems: Binary</a:t>
            </a:r>
          </a:p>
        </p:txBody>
      </p:sp>
      <p:sp>
        <p:nvSpPr>
          <p:cNvPr id="24580" name="Content Placeholder 2"/>
          <p:cNvSpPr>
            <a:spLocks noGrp="1"/>
          </p:cNvSpPr>
          <p:nvPr>
            <p:ph idx="1"/>
          </p:nvPr>
        </p:nvSpPr>
        <p:spPr>
          <a:xfrm>
            <a:off x="685800" y="1371600"/>
            <a:ext cx="8001000" cy="609600"/>
          </a:xfrm>
        </p:spPr>
        <p:txBody>
          <a:bodyPr/>
          <a:lstStyle/>
          <a:p>
            <a:r>
              <a:rPr lang="en-US" sz="2800"/>
              <a:t>Ag-Cu system</a:t>
            </a:r>
          </a:p>
          <a:p>
            <a:endParaRPr lang="en-US" sz="2800"/>
          </a:p>
        </p:txBody>
      </p:sp>
      <p:sp>
        <p:nvSpPr>
          <p:cNvPr id="24582" name="Slide Number Placeholder 4"/>
          <p:cNvSpPr>
            <a:spLocks noGrp="1"/>
          </p:cNvSpPr>
          <p:nvPr>
            <p:ph type="sldNum" sz="quarter" idx="11"/>
          </p:nvPr>
        </p:nvSpPr>
        <p:spPr>
          <a:noFill/>
          <a:ln>
            <a:miter lim="800000"/>
            <a:headEnd/>
            <a:tailEnd/>
          </a:ln>
        </p:spPr>
        <p:txBody>
          <a:bodyPr/>
          <a:lstStyle/>
          <a:p>
            <a:fld id="{3F15717D-C6CF-7D4B-B766-CC92719DD00B}" type="slidenum">
              <a:rPr lang="en-US"/>
              <a:pPr/>
              <a:t>8</a:t>
            </a:fld>
            <a:endParaRPr lang="en-US"/>
          </a:p>
        </p:txBody>
      </p:sp>
      <p:cxnSp>
        <p:nvCxnSpPr>
          <p:cNvPr id="24583" name="Straight Connector 28"/>
          <p:cNvCxnSpPr>
            <a:cxnSpLocks noChangeShapeType="1"/>
          </p:cNvCxnSpPr>
          <p:nvPr/>
        </p:nvCxnSpPr>
        <p:spPr bwMode="auto">
          <a:xfrm>
            <a:off x="5449888" y="3709988"/>
            <a:ext cx="2819400" cy="0"/>
          </a:xfrm>
          <a:prstGeom prst="line">
            <a:avLst/>
          </a:prstGeom>
          <a:noFill/>
          <a:ln w="28575">
            <a:solidFill>
              <a:srgbClr val="FF0000"/>
            </a:solidFill>
            <a:round/>
            <a:headEnd/>
            <a:tailEnd/>
          </a:ln>
        </p:spPr>
      </p:cxnSp>
      <p:sp>
        <p:nvSpPr>
          <p:cNvPr id="24584" name="Left Arrow 29"/>
          <p:cNvSpPr>
            <a:spLocks noChangeArrowheads="1"/>
          </p:cNvSpPr>
          <p:nvPr/>
        </p:nvSpPr>
        <p:spPr bwMode="auto">
          <a:xfrm>
            <a:off x="8358188" y="3644900"/>
            <a:ext cx="457200" cy="152400"/>
          </a:xfrm>
          <a:prstGeom prst="leftArrow">
            <a:avLst>
              <a:gd name="adj1" fmla="val 50000"/>
              <a:gd name="adj2" fmla="val 50000"/>
            </a:avLst>
          </a:prstGeom>
          <a:solidFill>
            <a:srgbClr val="FF0000"/>
          </a:solidFill>
          <a:ln w="9525">
            <a:solidFill>
              <a:schemeClr val="tx1"/>
            </a:solidFill>
            <a:round/>
            <a:headEnd/>
            <a:tailEnd/>
          </a:ln>
        </p:spPr>
        <p:txBody>
          <a:bodyPr>
            <a:prstTxWarp prst="textNoShape">
              <a:avLst/>
            </a:prstTxWarp>
          </a:bodyPr>
          <a:lstStyle/>
          <a:p>
            <a:endParaRPr lang="en-US">
              <a:solidFill>
                <a:srgbClr val="000000"/>
              </a:solidFill>
            </a:endParaRPr>
          </a:p>
        </p:txBody>
      </p:sp>
      <p:pic>
        <p:nvPicPr>
          <p:cNvPr id="24585" name="Picture 23"/>
          <p:cNvPicPr>
            <a:picLocks noChangeAspect="1"/>
          </p:cNvPicPr>
          <p:nvPr/>
        </p:nvPicPr>
        <p:blipFill>
          <a:blip r:embed="rId3"/>
          <a:srcRect/>
          <a:stretch>
            <a:fillRect/>
          </a:stretch>
        </p:blipFill>
        <p:spPr bwMode="auto">
          <a:xfrm>
            <a:off x="457200" y="2057400"/>
            <a:ext cx="4122738" cy="3962400"/>
          </a:xfrm>
          <a:prstGeom prst="rect">
            <a:avLst/>
          </a:prstGeom>
          <a:noFill/>
          <a:ln w="9525">
            <a:noFill/>
            <a:miter lim="800000"/>
            <a:headEnd/>
            <a:tailEnd/>
          </a:ln>
        </p:spPr>
      </p:pic>
      <p:sp>
        <p:nvSpPr>
          <p:cNvPr id="10" name="Footer Placeholder 3"/>
          <p:cNvSpPr>
            <a:spLocks noGrp="1"/>
          </p:cNvSpPr>
          <p:nvPr>
            <p:ph type="ftr" sz="quarter" idx="10"/>
          </p:nvPr>
        </p:nvSpPr>
        <p:spPr>
          <a:xfrm>
            <a:off x="1905000" y="6248400"/>
            <a:ext cx="5486400" cy="457200"/>
          </a:xfrm>
          <a:noFill/>
          <a:ln>
            <a:miter lim="800000"/>
            <a:headEnd/>
            <a:tailEnd/>
          </a:ln>
        </p:spPr>
        <p:txBody>
          <a:bodyPr/>
          <a:lstStyle/>
          <a:p>
            <a:r>
              <a:rPr lang="en-US" dirty="0" smtClean="0">
                <a:ea typeface="ＭＳ Ｐゴシック" charset="-128"/>
                <a:cs typeface="ＭＳ Ｐゴシック" charset="-128"/>
              </a:rPr>
              <a:t>Summer School for Integrated Computational Materials Education </a:t>
            </a:r>
            <a:r>
              <a:rPr lang="en-US" dirty="0" smtClean="0"/>
              <a:t>Berkeley, CA, June 6-17, 2016</a:t>
            </a:r>
            <a:endParaRPr lang="en-US" dirty="0" smtClean="0">
              <a:ea typeface="ＭＳ Ｐゴシック" charset="-128"/>
              <a:cs typeface="ＭＳ Ｐゴシック" charset="-128"/>
            </a:endParaRP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p:cNvPicPr>
            <a:picLocks noChangeAspect="1"/>
          </p:cNvPicPr>
          <p:nvPr/>
        </p:nvPicPr>
        <p:blipFill>
          <a:blip r:embed="rId2"/>
          <a:srcRect/>
          <a:stretch>
            <a:fillRect/>
          </a:stretch>
        </p:blipFill>
        <p:spPr bwMode="auto">
          <a:xfrm>
            <a:off x="4516438" y="2174875"/>
            <a:ext cx="4270375" cy="3886200"/>
          </a:xfrm>
          <a:prstGeom prst="rect">
            <a:avLst/>
          </a:prstGeom>
          <a:noFill/>
          <a:ln w="9525">
            <a:noFill/>
            <a:miter lim="800000"/>
            <a:headEnd/>
            <a:tailEnd/>
          </a:ln>
        </p:spPr>
      </p:pic>
      <p:pic>
        <p:nvPicPr>
          <p:cNvPr id="25603" name="Picture 1"/>
          <p:cNvPicPr>
            <a:picLocks noChangeAspect="1"/>
          </p:cNvPicPr>
          <p:nvPr/>
        </p:nvPicPr>
        <p:blipFill>
          <a:blip r:embed="rId3"/>
          <a:srcRect/>
          <a:stretch>
            <a:fillRect/>
          </a:stretch>
        </p:blipFill>
        <p:spPr bwMode="auto">
          <a:xfrm>
            <a:off x="381000" y="1828800"/>
            <a:ext cx="4125913" cy="4267200"/>
          </a:xfrm>
          <a:prstGeom prst="rect">
            <a:avLst/>
          </a:prstGeom>
          <a:noFill/>
          <a:ln w="9525">
            <a:noFill/>
            <a:miter lim="800000"/>
            <a:headEnd/>
            <a:tailEnd/>
          </a:ln>
        </p:spPr>
      </p:pic>
      <p:sp>
        <p:nvSpPr>
          <p:cNvPr id="25604" name="Title 1"/>
          <p:cNvSpPr>
            <a:spLocks noGrp="1"/>
          </p:cNvSpPr>
          <p:nvPr>
            <p:ph type="title"/>
          </p:nvPr>
        </p:nvSpPr>
        <p:spPr/>
        <p:txBody>
          <a:bodyPr/>
          <a:lstStyle/>
          <a:p>
            <a:r>
              <a:rPr lang="en-US" sz="3600"/>
              <a:t>Chemical Equilibrium in</a:t>
            </a:r>
            <a:br>
              <a:rPr lang="en-US" sz="3600"/>
            </a:br>
            <a:r>
              <a:rPr lang="en-US" sz="3600"/>
              <a:t>Multiphase Systems: Binary</a:t>
            </a:r>
          </a:p>
        </p:txBody>
      </p:sp>
      <p:sp>
        <p:nvSpPr>
          <p:cNvPr id="25605" name="Content Placeholder 2"/>
          <p:cNvSpPr>
            <a:spLocks noGrp="1"/>
          </p:cNvSpPr>
          <p:nvPr>
            <p:ph idx="1"/>
          </p:nvPr>
        </p:nvSpPr>
        <p:spPr>
          <a:xfrm>
            <a:off x="685800" y="1371600"/>
            <a:ext cx="8001000" cy="762000"/>
          </a:xfrm>
        </p:spPr>
        <p:txBody>
          <a:bodyPr/>
          <a:lstStyle/>
          <a:p>
            <a:r>
              <a:rPr lang="en-US" sz="2800"/>
              <a:t>Ag-Cu system</a:t>
            </a:r>
          </a:p>
          <a:p>
            <a:endParaRPr lang="en-US" sz="2800"/>
          </a:p>
        </p:txBody>
      </p:sp>
      <p:sp>
        <p:nvSpPr>
          <p:cNvPr id="25607" name="Slide Number Placeholder 4"/>
          <p:cNvSpPr>
            <a:spLocks noGrp="1"/>
          </p:cNvSpPr>
          <p:nvPr>
            <p:ph type="sldNum" sz="quarter" idx="11"/>
          </p:nvPr>
        </p:nvSpPr>
        <p:spPr>
          <a:noFill/>
          <a:ln>
            <a:miter lim="800000"/>
            <a:headEnd/>
            <a:tailEnd/>
          </a:ln>
        </p:spPr>
        <p:txBody>
          <a:bodyPr/>
          <a:lstStyle/>
          <a:p>
            <a:fld id="{75172902-9339-B947-96FC-5CDF914C38DF}" type="slidenum">
              <a:rPr lang="en-US"/>
              <a:pPr/>
              <a:t>9</a:t>
            </a:fld>
            <a:endParaRPr lang="en-US"/>
          </a:p>
        </p:txBody>
      </p:sp>
      <p:cxnSp>
        <p:nvCxnSpPr>
          <p:cNvPr id="25608" name="Straight Connector 28"/>
          <p:cNvCxnSpPr>
            <a:cxnSpLocks noChangeShapeType="1"/>
          </p:cNvCxnSpPr>
          <p:nvPr/>
        </p:nvCxnSpPr>
        <p:spPr bwMode="auto">
          <a:xfrm>
            <a:off x="5449888" y="3541713"/>
            <a:ext cx="2819400" cy="0"/>
          </a:xfrm>
          <a:prstGeom prst="line">
            <a:avLst/>
          </a:prstGeom>
          <a:noFill/>
          <a:ln w="28575">
            <a:solidFill>
              <a:srgbClr val="FF0000"/>
            </a:solidFill>
            <a:round/>
            <a:headEnd/>
            <a:tailEnd/>
          </a:ln>
        </p:spPr>
      </p:cxnSp>
      <p:sp>
        <p:nvSpPr>
          <p:cNvPr id="25609" name="Left Arrow 1"/>
          <p:cNvSpPr>
            <a:spLocks noChangeArrowheads="1"/>
          </p:cNvSpPr>
          <p:nvPr/>
        </p:nvSpPr>
        <p:spPr bwMode="auto">
          <a:xfrm>
            <a:off x="8358188" y="3457575"/>
            <a:ext cx="457200" cy="152400"/>
          </a:xfrm>
          <a:prstGeom prst="leftArrow">
            <a:avLst>
              <a:gd name="adj1" fmla="val 50000"/>
              <a:gd name="adj2" fmla="val 50000"/>
            </a:avLst>
          </a:prstGeom>
          <a:solidFill>
            <a:srgbClr val="FF0000"/>
          </a:solidFill>
          <a:ln w="9525">
            <a:solidFill>
              <a:schemeClr val="tx1"/>
            </a:solidFill>
            <a:round/>
            <a:headEnd/>
            <a:tailEnd/>
          </a:ln>
        </p:spPr>
        <p:txBody>
          <a:bodyPr>
            <a:prstTxWarp prst="textNoShape">
              <a:avLst/>
            </a:prstTxWarp>
          </a:bodyPr>
          <a:lstStyle/>
          <a:p>
            <a:endParaRPr lang="en-US">
              <a:solidFill>
                <a:srgbClr val="000000"/>
              </a:solidFill>
            </a:endParaRPr>
          </a:p>
        </p:txBody>
      </p:sp>
      <p:sp>
        <p:nvSpPr>
          <p:cNvPr id="10" name="Footer Placeholder 3"/>
          <p:cNvSpPr>
            <a:spLocks noGrp="1"/>
          </p:cNvSpPr>
          <p:nvPr>
            <p:ph type="ftr" sz="quarter" idx="10"/>
          </p:nvPr>
        </p:nvSpPr>
        <p:spPr>
          <a:xfrm>
            <a:off x="1905000" y="6248400"/>
            <a:ext cx="5486400" cy="457200"/>
          </a:xfrm>
          <a:noFill/>
          <a:ln>
            <a:miter lim="800000"/>
            <a:headEnd/>
            <a:tailEnd/>
          </a:ln>
        </p:spPr>
        <p:txBody>
          <a:bodyPr/>
          <a:lstStyle/>
          <a:p>
            <a:r>
              <a:rPr lang="en-US" dirty="0" smtClean="0">
                <a:ea typeface="ＭＳ Ｐゴシック" charset="-128"/>
                <a:cs typeface="ＭＳ Ｐゴシック" charset="-128"/>
              </a:rPr>
              <a:t>Summer School for Integrated Computational Materials Education </a:t>
            </a:r>
            <a:r>
              <a:rPr lang="en-US" dirty="0" smtClean="0"/>
              <a:t>Berkeley, CA, June 6-17, 2016</a:t>
            </a:r>
            <a:endParaRPr lang="en-US" dirty="0" smtClean="0">
              <a:ea typeface="ＭＳ Ｐゴシック" charset="-128"/>
              <a:cs typeface="ＭＳ Ｐゴシック" charset="-128"/>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lank Presentation">
  <a:themeElements>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2004:Templates:Presentations:Designs:Fossil</Template>
  <TotalTime>11803</TotalTime>
  <Words>677</Words>
  <Application>Microsoft Macintosh PowerPoint</Application>
  <PresentationFormat>On-screen Show (4:3)</PresentationFormat>
  <Paragraphs>102</Paragraphs>
  <Slides>14</Slides>
  <Notes>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Blank Presentation</vt:lpstr>
      <vt:lpstr>Equation</vt:lpstr>
      <vt:lpstr>Summer School for Integrated Computational Materials Education 2016  Computational Thermodynamics Module Review</vt:lpstr>
      <vt:lpstr>Purposes of Module</vt:lpstr>
      <vt:lpstr>Concepts Illustrated Through Module</vt:lpstr>
      <vt:lpstr>Gibbs Free Energy</vt:lpstr>
      <vt:lpstr>Gibbs Free Energy of Mixture</vt:lpstr>
      <vt:lpstr>Chemical Equilibrium</vt:lpstr>
      <vt:lpstr>Chemical Equilibrium in Multiphase Systems: Binary</vt:lpstr>
      <vt:lpstr>Chemical Equilibrium in Multiphase Systems: Binary</vt:lpstr>
      <vt:lpstr>Chemical Equilibrium in Multiphase Systems: Binary</vt:lpstr>
      <vt:lpstr>Chemical Equilibrium in Multiphase Systems: Many Components</vt:lpstr>
      <vt:lpstr>Computational Thermodynamics</vt:lpstr>
      <vt:lpstr>CALPHAD Methodology</vt:lpstr>
      <vt:lpstr>Isopleth</vt:lpstr>
      <vt:lpstr>Example: Fe-1.5Mn-0.3Si-0.1V-C HSLA Steel</vt:lpstr>
    </vt:vector>
  </TitlesOfParts>
  <Company>University of Michigan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 Thornton</dc:creator>
  <cp:lastModifiedBy>Alex Chadwick</cp:lastModifiedBy>
  <cp:revision>294</cp:revision>
  <cp:lastPrinted>2016-05-25T19:18:34Z</cp:lastPrinted>
  <dcterms:created xsi:type="dcterms:W3CDTF">2012-06-07T18:07:13Z</dcterms:created>
  <dcterms:modified xsi:type="dcterms:W3CDTF">2016-05-25T19:25:43Z</dcterms:modified>
</cp:coreProperties>
</file>