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5.xml" ContentType="application/vnd.openxmlformats-officedocument.theme+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7" r:id="rId4"/>
    <p:sldMasterId id="2147483702" r:id="rId5"/>
    <p:sldMasterId id="2147483717" r:id="rId6"/>
  </p:sldMasterIdLst>
  <p:notesMasterIdLst>
    <p:notesMasterId r:id="rId100"/>
  </p:notesMasterIdLst>
  <p:sldIdLst>
    <p:sldId id="257" r:id="rId7"/>
    <p:sldId id="258" r:id="rId8"/>
    <p:sldId id="259" r:id="rId9"/>
    <p:sldId id="260" r:id="rId10"/>
    <p:sldId id="261" r:id="rId11"/>
    <p:sldId id="262" r:id="rId12"/>
    <p:sldId id="263" r:id="rId13"/>
    <p:sldId id="264" r:id="rId14"/>
    <p:sldId id="266" r:id="rId15"/>
    <p:sldId id="267" r:id="rId16"/>
    <p:sldId id="265" r:id="rId17"/>
    <p:sldId id="268" r:id="rId18"/>
    <p:sldId id="269" r:id="rId19"/>
    <p:sldId id="274" r:id="rId20"/>
    <p:sldId id="275" r:id="rId21"/>
    <p:sldId id="276" r:id="rId22"/>
    <p:sldId id="278" r:id="rId23"/>
    <p:sldId id="319" r:id="rId24"/>
    <p:sldId id="320" r:id="rId25"/>
    <p:sldId id="321" r:id="rId26"/>
    <p:sldId id="322" r:id="rId27"/>
    <p:sldId id="280" r:id="rId28"/>
    <p:sldId id="323" r:id="rId29"/>
    <p:sldId id="324" r:id="rId30"/>
    <p:sldId id="325" r:id="rId31"/>
    <p:sldId id="326" r:id="rId32"/>
    <p:sldId id="327"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381" r:id="rId49"/>
    <p:sldId id="328" r:id="rId50"/>
    <p:sldId id="329" r:id="rId51"/>
    <p:sldId id="330" r:id="rId52"/>
    <p:sldId id="339" r:id="rId53"/>
    <p:sldId id="340" r:id="rId54"/>
    <p:sldId id="341" r:id="rId55"/>
    <p:sldId id="344" r:id="rId56"/>
    <p:sldId id="345" r:id="rId57"/>
    <p:sldId id="346" r:id="rId58"/>
    <p:sldId id="347" r:id="rId59"/>
    <p:sldId id="348" r:id="rId60"/>
    <p:sldId id="351" r:id="rId61"/>
    <p:sldId id="353" r:id="rId62"/>
    <p:sldId id="354" r:id="rId63"/>
    <p:sldId id="355" r:id="rId64"/>
    <p:sldId id="356" r:id="rId65"/>
    <p:sldId id="357" r:id="rId66"/>
    <p:sldId id="358" r:id="rId67"/>
    <p:sldId id="364" r:id="rId68"/>
    <p:sldId id="365" r:id="rId69"/>
    <p:sldId id="366" r:id="rId70"/>
    <p:sldId id="367" r:id="rId71"/>
    <p:sldId id="371" r:id="rId72"/>
    <p:sldId id="372" r:id="rId73"/>
    <p:sldId id="374" r:id="rId74"/>
    <p:sldId id="376" r:id="rId75"/>
    <p:sldId id="377" r:id="rId76"/>
    <p:sldId id="380" r:id="rId77"/>
    <p:sldId id="297" r:id="rId78"/>
    <p:sldId id="298" r:id="rId79"/>
    <p:sldId id="300" r:id="rId80"/>
    <p:sldId id="301" r:id="rId81"/>
    <p:sldId id="302" r:id="rId82"/>
    <p:sldId id="303" r:id="rId83"/>
    <p:sldId id="304" r:id="rId84"/>
    <p:sldId id="305" r:id="rId85"/>
    <p:sldId id="306" r:id="rId86"/>
    <p:sldId id="299" r:id="rId87"/>
    <p:sldId id="307" r:id="rId88"/>
    <p:sldId id="309" r:id="rId89"/>
    <p:sldId id="308" r:id="rId90"/>
    <p:sldId id="310" r:id="rId91"/>
    <p:sldId id="311" r:id="rId92"/>
    <p:sldId id="312" r:id="rId93"/>
    <p:sldId id="313" r:id="rId94"/>
    <p:sldId id="314" r:id="rId95"/>
    <p:sldId id="315" r:id="rId96"/>
    <p:sldId id="316" r:id="rId97"/>
    <p:sldId id="317" r:id="rId98"/>
    <p:sldId id="318" r:id="rId99"/>
  </p:sldIdLst>
  <p:sldSz cx="9144000" cy="6858000" type="screen4x3"/>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4" d="100"/>
          <a:sy n="84" d="100"/>
        </p:scale>
        <p:origin x="1426" y="8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slide" Target="slides/slide73.xml"/><Relationship Id="rId87" Type="http://schemas.openxmlformats.org/officeDocument/2006/relationships/slide" Target="slides/slide81.xml"/><Relationship Id="rId102"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5.xml"/><Relationship Id="rId82" Type="http://schemas.openxmlformats.org/officeDocument/2006/relationships/slide" Target="slides/slide76.xml"/><Relationship Id="rId90" Type="http://schemas.openxmlformats.org/officeDocument/2006/relationships/slide" Target="slides/slide84.xml"/><Relationship Id="rId95" Type="http://schemas.openxmlformats.org/officeDocument/2006/relationships/slide" Target="slides/slide89.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100" Type="http://schemas.openxmlformats.org/officeDocument/2006/relationships/notesMaster" Target="notesMasters/notesMaster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slide" Target="slides/slide74.xml"/><Relationship Id="rId85" Type="http://schemas.openxmlformats.org/officeDocument/2006/relationships/slide" Target="slides/slide79.xml"/><Relationship Id="rId93" Type="http://schemas.openxmlformats.org/officeDocument/2006/relationships/slide" Target="slides/slide87.xml"/><Relationship Id="rId98" Type="http://schemas.openxmlformats.org/officeDocument/2006/relationships/slide" Target="slides/slide9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103"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slide" Target="slides/slide93.xml"/><Relationship Id="rId10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10.vml.rels><?xml version="1.0" encoding="UTF-8" standalone="yes"?>
<Relationships xmlns="http://schemas.openxmlformats.org/package/2006/relationships"><Relationship Id="rId3" Type="http://schemas.openxmlformats.org/officeDocument/2006/relationships/image" Target="../media/image72.wmf"/><Relationship Id="rId2" Type="http://schemas.openxmlformats.org/officeDocument/2006/relationships/image" Target="../media/image76.wmf"/><Relationship Id="rId1" Type="http://schemas.openxmlformats.org/officeDocument/2006/relationships/image" Target="../media/image75.wmf"/><Relationship Id="rId6" Type="http://schemas.openxmlformats.org/officeDocument/2006/relationships/image" Target="../media/image78.wmf"/><Relationship Id="rId5" Type="http://schemas.openxmlformats.org/officeDocument/2006/relationships/image" Target="../media/image77.wmf"/><Relationship Id="rId4" Type="http://schemas.openxmlformats.org/officeDocument/2006/relationships/image" Target="../media/image73.wmf"/></Relationships>
</file>

<file path=ppt/drawings/_rels/vmlDrawing11.vml.rels><?xml version="1.0" encoding="UTF-8" standalone="yes"?>
<Relationships xmlns="http://schemas.openxmlformats.org/package/2006/relationships"><Relationship Id="rId3" Type="http://schemas.openxmlformats.org/officeDocument/2006/relationships/image" Target="../media/image81.wmf"/><Relationship Id="rId2" Type="http://schemas.openxmlformats.org/officeDocument/2006/relationships/image" Target="../media/image80.wmf"/><Relationship Id="rId1" Type="http://schemas.openxmlformats.org/officeDocument/2006/relationships/image" Target="../media/image79.wmf"/><Relationship Id="rId6" Type="http://schemas.openxmlformats.org/officeDocument/2006/relationships/image" Target="../media/image84.wmf"/><Relationship Id="rId5" Type="http://schemas.openxmlformats.org/officeDocument/2006/relationships/image" Target="../media/image83.wmf"/><Relationship Id="rId4" Type="http://schemas.openxmlformats.org/officeDocument/2006/relationships/image" Target="../media/image82.wmf"/></Relationships>
</file>

<file path=ppt/drawings/_rels/vmlDrawing12.vml.rels><?xml version="1.0" encoding="UTF-8" standalone="yes"?>
<Relationships xmlns="http://schemas.openxmlformats.org/package/2006/relationships"><Relationship Id="rId3" Type="http://schemas.openxmlformats.org/officeDocument/2006/relationships/image" Target="../media/image77.wmf"/><Relationship Id="rId2" Type="http://schemas.openxmlformats.org/officeDocument/2006/relationships/image" Target="../media/image73.wmf"/><Relationship Id="rId1" Type="http://schemas.openxmlformats.org/officeDocument/2006/relationships/image" Target="../media/image72.wmf"/><Relationship Id="rId5" Type="http://schemas.openxmlformats.org/officeDocument/2006/relationships/image" Target="../media/image87.wmf"/><Relationship Id="rId4" Type="http://schemas.openxmlformats.org/officeDocument/2006/relationships/image" Target="../media/image86.wmf"/></Relationships>
</file>

<file path=ppt/drawings/_rels/vmlDrawing13.vml.rels><?xml version="1.0" encoding="UTF-8" standalone="yes"?>
<Relationships xmlns="http://schemas.openxmlformats.org/package/2006/relationships"><Relationship Id="rId3" Type="http://schemas.openxmlformats.org/officeDocument/2006/relationships/image" Target="../media/image90.wmf"/><Relationship Id="rId2" Type="http://schemas.openxmlformats.org/officeDocument/2006/relationships/image" Target="../media/image89.wmf"/><Relationship Id="rId1" Type="http://schemas.openxmlformats.org/officeDocument/2006/relationships/image" Target="../media/image88.wmf"/><Relationship Id="rId4" Type="http://schemas.openxmlformats.org/officeDocument/2006/relationships/image" Target="../media/image77.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91.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7.wmf"/><Relationship Id="rId1" Type="http://schemas.openxmlformats.org/officeDocument/2006/relationships/image" Target="../media/image26.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image" Target="../media/image44.wmf"/><Relationship Id="rId1" Type="http://schemas.openxmlformats.org/officeDocument/2006/relationships/image" Target="../media/image43.wmf"/><Relationship Id="rId4" Type="http://schemas.openxmlformats.org/officeDocument/2006/relationships/image" Target="../media/image46.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55.wmf"/><Relationship Id="rId7" Type="http://schemas.openxmlformats.org/officeDocument/2006/relationships/image" Target="../media/image59.wmf"/><Relationship Id="rId2" Type="http://schemas.openxmlformats.org/officeDocument/2006/relationships/image" Target="../media/image54.wmf"/><Relationship Id="rId1" Type="http://schemas.openxmlformats.org/officeDocument/2006/relationships/image" Target="../media/image53.wmf"/><Relationship Id="rId6" Type="http://schemas.openxmlformats.org/officeDocument/2006/relationships/image" Target="../media/image58.wmf"/><Relationship Id="rId5" Type="http://schemas.openxmlformats.org/officeDocument/2006/relationships/image" Target="../media/image57.wmf"/><Relationship Id="rId4" Type="http://schemas.openxmlformats.org/officeDocument/2006/relationships/image" Target="../media/image56.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6.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70.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71.wmf"/></Relationships>
</file>

<file path=ppt/drawings/_rels/vmlDrawing9.vml.rels><?xml version="1.0" encoding="UTF-8" standalone="yes"?>
<Relationships xmlns="http://schemas.openxmlformats.org/package/2006/relationships"><Relationship Id="rId3" Type="http://schemas.openxmlformats.org/officeDocument/2006/relationships/image" Target="../media/image74.wmf"/><Relationship Id="rId2" Type="http://schemas.openxmlformats.org/officeDocument/2006/relationships/image" Target="../media/image73.wmf"/><Relationship Id="rId1" Type="http://schemas.openxmlformats.org/officeDocument/2006/relationships/image" Target="../media/image7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C4D3CC-A924-4B00-A64B-2E0C4323844B}" type="datetimeFigureOut">
              <a:rPr lang="en-US" smtClean="0"/>
              <a:t>6/4/2015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474B64-0355-4CCA-BD13-637FFC9864A0}" type="slidenum">
              <a:rPr lang="en-US" smtClean="0"/>
              <a:t>‹#›</a:t>
            </a:fld>
            <a:endParaRPr lang="en-US"/>
          </a:p>
        </p:txBody>
      </p:sp>
    </p:spTree>
    <p:extLst>
      <p:ext uri="{BB962C8B-B14F-4D97-AF65-F5344CB8AC3E}">
        <p14:creationId xmlns:p14="http://schemas.microsoft.com/office/powerpoint/2010/main" val="36714064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Slide Image Placeholder 1"/>
          <p:cNvSpPr>
            <a:spLocks noGrp="1" noRot="1" noChangeAspect="1" noTextEdit="1"/>
          </p:cNvSpPr>
          <p:nvPr>
            <p:ph type="sldImg"/>
          </p:nvPr>
        </p:nvSpPr>
        <p:spPr>
          <a:ln/>
        </p:spPr>
      </p:sp>
      <p:sp>
        <p:nvSpPr>
          <p:cNvPr id="18637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8637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D09B85A-A5FD-498A-9187-1E5E572E3380}" type="slidenum">
              <a:rPr lang="en-GB" altLang="en-US" smtClean="0">
                <a:solidFill>
                  <a:srgbClr val="000000"/>
                </a:solidFill>
              </a:rPr>
              <a:pPr>
                <a:spcBef>
                  <a:spcPct val="0"/>
                </a:spcBef>
              </a:pPr>
              <a:t>18</a:t>
            </a:fld>
            <a:endParaRPr lang="en-GB" altLang="en-US" smtClean="0">
              <a:solidFill>
                <a:srgbClr val="000000"/>
              </a:solidFill>
            </a:endParaRPr>
          </a:p>
        </p:txBody>
      </p:sp>
    </p:spTree>
    <p:extLst>
      <p:ext uri="{BB962C8B-B14F-4D97-AF65-F5344CB8AC3E}">
        <p14:creationId xmlns:p14="http://schemas.microsoft.com/office/powerpoint/2010/main" val="19085075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D27BD3E-8B7D-4CA0-9714-1CD7DF66BA4E}" type="slidenum">
              <a:rPr lang="en-US" altLang="en-US" smtClean="0">
                <a:solidFill>
                  <a:srgbClr val="000000"/>
                </a:solidFill>
              </a:rPr>
              <a:pPr>
                <a:spcBef>
                  <a:spcPct val="0"/>
                </a:spcBef>
              </a:pPr>
              <a:t>54</a:t>
            </a:fld>
            <a:endParaRPr lang="en-US" altLang="en-US" smtClean="0">
              <a:solidFill>
                <a:srgbClr val="000000"/>
              </a:solidFill>
            </a:endParaRPr>
          </a:p>
        </p:txBody>
      </p:sp>
      <p:sp>
        <p:nvSpPr>
          <p:cNvPr id="122883" name="Rectangle 2"/>
          <p:cNvSpPr>
            <a:spLocks noRot="1" noChangeArrowheads="1" noTextEdit="1"/>
          </p:cNvSpPr>
          <p:nvPr>
            <p:ph type="sldImg"/>
          </p:nvPr>
        </p:nvSpPr>
        <p:spPr>
          <a:ln/>
        </p:spPr>
      </p:sp>
      <p:sp>
        <p:nvSpPr>
          <p:cNvPr id="122884" name="Rectangle 3"/>
          <p:cNvSpPr>
            <a:spLocks noGrp="1" noChangeArrowheads="1"/>
          </p:cNvSpPr>
          <p:nvPr>
            <p:ph type="body" idx="1"/>
          </p:nvPr>
        </p:nvSpPr>
        <p:spPr>
          <a:xfrm>
            <a:off x="935038" y="4416425"/>
            <a:ext cx="5140325" cy="4181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v-SE" altLang="en-US" smtClean="0"/>
          </a:p>
        </p:txBody>
      </p:sp>
    </p:spTree>
    <p:extLst>
      <p:ext uri="{BB962C8B-B14F-4D97-AF65-F5344CB8AC3E}">
        <p14:creationId xmlns:p14="http://schemas.microsoft.com/office/powerpoint/2010/main" val="23709427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26DB97C4-CDF9-48BF-8496-6112A22E23C1}" type="slidenum">
              <a:rPr lang="en-US" altLang="en-US" smtClean="0">
                <a:solidFill>
                  <a:srgbClr val="000000"/>
                </a:solidFill>
              </a:rPr>
              <a:pPr>
                <a:spcBef>
                  <a:spcPct val="0"/>
                </a:spcBef>
              </a:pPr>
              <a:t>55</a:t>
            </a:fld>
            <a:endParaRPr lang="en-US" altLang="en-US" smtClean="0">
              <a:solidFill>
                <a:srgbClr val="000000"/>
              </a:solidFill>
            </a:endParaRPr>
          </a:p>
        </p:txBody>
      </p:sp>
      <p:sp>
        <p:nvSpPr>
          <p:cNvPr id="129027" name="Rectangle 2"/>
          <p:cNvSpPr>
            <a:spLocks noRot="1" noChangeArrowheads="1" noTextEdit="1"/>
          </p:cNvSpPr>
          <p:nvPr>
            <p:ph type="sldImg"/>
          </p:nvPr>
        </p:nvSpPr>
        <p:spPr>
          <a:ln/>
        </p:spPr>
      </p:sp>
      <p:sp>
        <p:nvSpPr>
          <p:cNvPr id="129028" name="Rectangle 3"/>
          <p:cNvSpPr>
            <a:spLocks noGrp="1" noChangeArrowheads="1"/>
          </p:cNvSpPr>
          <p:nvPr>
            <p:ph type="body" idx="1"/>
          </p:nvPr>
        </p:nvSpPr>
        <p:spPr>
          <a:xfrm>
            <a:off x="935038" y="4416425"/>
            <a:ext cx="5140325" cy="4181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v-SE" altLang="en-US" smtClean="0"/>
          </a:p>
        </p:txBody>
      </p:sp>
    </p:spTree>
    <p:extLst>
      <p:ext uri="{BB962C8B-B14F-4D97-AF65-F5344CB8AC3E}">
        <p14:creationId xmlns:p14="http://schemas.microsoft.com/office/powerpoint/2010/main" val="22352975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68FAC54-3E5C-47ED-ABE5-3931B12D2F4B}" type="slidenum">
              <a:rPr lang="en-US" altLang="en-US" smtClean="0">
                <a:solidFill>
                  <a:srgbClr val="000000"/>
                </a:solidFill>
              </a:rPr>
              <a:pPr>
                <a:spcBef>
                  <a:spcPct val="0"/>
                </a:spcBef>
              </a:pPr>
              <a:t>56</a:t>
            </a:fld>
            <a:endParaRPr lang="en-US" altLang="en-US" smtClean="0">
              <a:solidFill>
                <a:srgbClr val="000000"/>
              </a:solidFill>
            </a:endParaRPr>
          </a:p>
        </p:txBody>
      </p:sp>
      <p:sp>
        <p:nvSpPr>
          <p:cNvPr id="133123" name="Rectangle 2"/>
          <p:cNvSpPr>
            <a:spLocks noRot="1" noChangeArrowheads="1" noTextEdit="1"/>
          </p:cNvSpPr>
          <p:nvPr>
            <p:ph type="sldImg"/>
          </p:nvPr>
        </p:nvSpPr>
        <p:spPr>
          <a:ln/>
        </p:spPr>
      </p:sp>
      <p:sp>
        <p:nvSpPr>
          <p:cNvPr id="133124" name="Rectangle 3"/>
          <p:cNvSpPr>
            <a:spLocks noGrp="1" noChangeArrowheads="1"/>
          </p:cNvSpPr>
          <p:nvPr>
            <p:ph type="body" idx="1"/>
          </p:nvPr>
        </p:nvSpPr>
        <p:spPr>
          <a:xfrm>
            <a:off x="935038" y="4416425"/>
            <a:ext cx="5140325" cy="4181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v-SE" altLang="en-US" smtClean="0"/>
          </a:p>
        </p:txBody>
      </p:sp>
    </p:spTree>
    <p:extLst>
      <p:ext uri="{BB962C8B-B14F-4D97-AF65-F5344CB8AC3E}">
        <p14:creationId xmlns:p14="http://schemas.microsoft.com/office/powerpoint/2010/main" val="32116293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9756170-46FF-4068-805C-E672E5490843}" type="slidenum">
              <a:rPr lang="en-US" altLang="en-US" smtClean="0">
                <a:solidFill>
                  <a:srgbClr val="000000"/>
                </a:solidFill>
              </a:rPr>
              <a:pPr>
                <a:spcBef>
                  <a:spcPct val="0"/>
                </a:spcBef>
              </a:pPr>
              <a:t>57</a:t>
            </a:fld>
            <a:endParaRPr lang="en-US" altLang="en-US" smtClean="0">
              <a:solidFill>
                <a:srgbClr val="000000"/>
              </a:solidFill>
            </a:endParaRPr>
          </a:p>
        </p:txBody>
      </p:sp>
      <p:sp>
        <p:nvSpPr>
          <p:cNvPr id="135171" name="Rectangle 2"/>
          <p:cNvSpPr>
            <a:spLocks noRot="1" noChangeArrowheads="1" noTextEdit="1"/>
          </p:cNvSpPr>
          <p:nvPr>
            <p:ph type="sldImg"/>
          </p:nvPr>
        </p:nvSpPr>
        <p:spPr>
          <a:ln/>
        </p:spPr>
      </p:sp>
      <p:sp>
        <p:nvSpPr>
          <p:cNvPr id="135172" name="Rectangle 3"/>
          <p:cNvSpPr>
            <a:spLocks noGrp="1" noChangeArrowheads="1"/>
          </p:cNvSpPr>
          <p:nvPr>
            <p:ph type="body" idx="1"/>
          </p:nvPr>
        </p:nvSpPr>
        <p:spPr>
          <a:xfrm>
            <a:off x="935038" y="4416425"/>
            <a:ext cx="5140325" cy="4181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v-SE" altLang="en-US" smtClean="0"/>
          </a:p>
        </p:txBody>
      </p:sp>
    </p:spTree>
    <p:extLst>
      <p:ext uri="{BB962C8B-B14F-4D97-AF65-F5344CB8AC3E}">
        <p14:creationId xmlns:p14="http://schemas.microsoft.com/office/powerpoint/2010/main" val="54751913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A1D984A-D3F4-4ECB-B53B-F71C4E6960C6}" type="slidenum">
              <a:rPr lang="en-US" altLang="en-US" smtClean="0">
                <a:solidFill>
                  <a:srgbClr val="000000"/>
                </a:solidFill>
              </a:rPr>
              <a:pPr>
                <a:spcBef>
                  <a:spcPct val="0"/>
                </a:spcBef>
              </a:pPr>
              <a:t>58</a:t>
            </a:fld>
            <a:endParaRPr lang="en-US" altLang="en-US" smtClean="0">
              <a:solidFill>
                <a:srgbClr val="000000"/>
              </a:solidFill>
            </a:endParaRPr>
          </a:p>
        </p:txBody>
      </p:sp>
      <p:sp>
        <p:nvSpPr>
          <p:cNvPr id="137219" name="Rectangle 2"/>
          <p:cNvSpPr>
            <a:spLocks noRot="1" noChangeArrowheads="1" noTextEdit="1"/>
          </p:cNvSpPr>
          <p:nvPr>
            <p:ph type="sldImg"/>
          </p:nvPr>
        </p:nvSpPr>
        <p:spPr>
          <a:ln/>
        </p:spPr>
      </p:sp>
      <p:sp>
        <p:nvSpPr>
          <p:cNvPr id="137220" name="Rectangle 3"/>
          <p:cNvSpPr>
            <a:spLocks noGrp="1" noChangeArrowheads="1"/>
          </p:cNvSpPr>
          <p:nvPr>
            <p:ph type="body" idx="1"/>
          </p:nvPr>
        </p:nvSpPr>
        <p:spPr>
          <a:xfrm>
            <a:off x="935038" y="4416425"/>
            <a:ext cx="5140325" cy="4181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v-SE" altLang="en-US" smtClean="0"/>
          </a:p>
        </p:txBody>
      </p:sp>
    </p:spTree>
    <p:extLst>
      <p:ext uri="{BB962C8B-B14F-4D97-AF65-F5344CB8AC3E}">
        <p14:creationId xmlns:p14="http://schemas.microsoft.com/office/powerpoint/2010/main" val="38466210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58AB09C2-C9F2-49E7-9FC1-1D276F1A7B9B}" type="slidenum">
              <a:rPr lang="en-US" altLang="en-US" smtClean="0">
                <a:solidFill>
                  <a:srgbClr val="000000"/>
                </a:solidFill>
              </a:rPr>
              <a:pPr>
                <a:spcBef>
                  <a:spcPct val="0"/>
                </a:spcBef>
              </a:pPr>
              <a:t>59</a:t>
            </a:fld>
            <a:endParaRPr lang="en-US" altLang="en-US" smtClean="0">
              <a:solidFill>
                <a:srgbClr val="000000"/>
              </a:solidFill>
            </a:endParaRPr>
          </a:p>
        </p:txBody>
      </p:sp>
      <p:sp>
        <p:nvSpPr>
          <p:cNvPr id="139267" name="Rectangle 2"/>
          <p:cNvSpPr>
            <a:spLocks noRot="1" noChangeArrowheads="1" noTextEdit="1"/>
          </p:cNvSpPr>
          <p:nvPr>
            <p:ph type="sldImg"/>
          </p:nvPr>
        </p:nvSpPr>
        <p:spPr>
          <a:ln/>
        </p:spPr>
      </p:sp>
      <p:sp>
        <p:nvSpPr>
          <p:cNvPr id="139268" name="Rectangle 3"/>
          <p:cNvSpPr>
            <a:spLocks noGrp="1" noChangeArrowheads="1"/>
          </p:cNvSpPr>
          <p:nvPr>
            <p:ph type="body" idx="1"/>
          </p:nvPr>
        </p:nvSpPr>
        <p:spPr>
          <a:xfrm>
            <a:off x="935038" y="4416425"/>
            <a:ext cx="5140325" cy="4181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v-SE" altLang="en-US" smtClean="0"/>
          </a:p>
        </p:txBody>
      </p:sp>
    </p:spTree>
    <p:extLst>
      <p:ext uri="{BB962C8B-B14F-4D97-AF65-F5344CB8AC3E}">
        <p14:creationId xmlns:p14="http://schemas.microsoft.com/office/powerpoint/2010/main" val="26382041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E184DC2A-327D-4253-B585-2D50B5A08B33}" type="slidenum">
              <a:rPr lang="en-US" altLang="en-US" smtClean="0">
                <a:solidFill>
                  <a:srgbClr val="000000"/>
                </a:solidFill>
              </a:rPr>
              <a:pPr>
                <a:spcBef>
                  <a:spcPct val="0"/>
                </a:spcBef>
              </a:pPr>
              <a:t>60</a:t>
            </a:fld>
            <a:endParaRPr lang="en-US" altLang="en-US" smtClean="0">
              <a:solidFill>
                <a:srgbClr val="000000"/>
              </a:solidFill>
            </a:endParaRPr>
          </a:p>
        </p:txBody>
      </p:sp>
      <p:sp>
        <p:nvSpPr>
          <p:cNvPr id="141315" name="Rectangle 2"/>
          <p:cNvSpPr>
            <a:spLocks noRot="1" noChangeArrowheads="1" noTextEdit="1"/>
          </p:cNvSpPr>
          <p:nvPr>
            <p:ph type="sldImg"/>
          </p:nvPr>
        </p:nvSpPr>
        <p:spPr>
          <a:ln/>
        </p:spPr>
      </p:sp>
      <p:sp>
        <p:nvSpPr>
          <p:cNvPr id="141316" name="Rectangle 3"/>
          <p:cNvSpPr>
            <a:spLocks noGrp="1" noChangeArrowheads="1"/>
          </p:cNvSpPr>
          <p:nvPr>
            <p:ph type="body" idx="1"/>
          </p:nvPr>
        </p:nvSpPr>
        <p:spPr>
          <a:xfrm>
            <a:off x="935038" y="4416425"/>
            <a:ext cx="5140325" cy="4181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v-SE" altLang="en-US" smtClean="0"/>
          </a:p>
        </p:txBody>
      </p:sp>
    </p:spTree>
    <p:extLst>
      <p:ext uri="{BB962C8B-B14F-4D97-AF65-F5344CB8AC3E}">
        <p14:creationId xmlns:p14="http://schemas.microsoft.com/office/powerpoint/2010/main" val="37325722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3BF0C6D-7574-4349-A994-135937621DD1}" type="slidenum">
              <a:rPr lang="en-US" altLang="en-US" smtClean="0">
                <a:solidFill>
                  <a:srgbClr val="000000"/>
                </a:solidFill>
              </a:rPr>
              <a:pPr>
                <a:spcBef>
                  <a:spcPct val="0"/>
                </a:spcBef>
              </a:pPr>
              <a:t>61</a:t>
            </a:fld>
            <a:endParaRPr lang="en-US" altLang="en-US" smtClean="0">
              <a:solidFill>
                <a:srgbClr val="000000"/>
              </a:solidFill>
            </a:endParaRPr>
          </a:p>
        </p:txBody>
      </p:sp>
      <p:sp>
        <p:nvSpPr>
          <p:cNvPr id="143363" name="Rectangle 2"/>
          <p:cNvSpPr>
            <a:spLocks noRot="1" noChangeArrowheads="1" noTextEdit="1"/>
          </p:cNvSpPr>
          <p:nvPr>
            <p:ph type="sldImg"/>
          </p:nvPr>
        </p:nvSpPr>
        <p:spPr>
          <a:ln/>
        </p:spPr>
      </p:sp>
      <p:sp>
        <p:nvSpPr>
          <p:cNvPr id="143364" name="Rectangle 3"/>
          <p:cNvSpPr>
            <a:spLocks noGrp="1" noChangeArrowheads="1"/>
          </p:cNvSpPr>
          <p:nvPr>
            <p:ph type="body" idx="1"/>
          </p:nvPr>
        </p:nvSpPr>
        <p:spPr>
          <a:xfrm>
            <a:off x="935038" y="4416425"/>
            <a:ext cx="5140325" cy="4181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v-SE" altLang="en-US" smtClean="0"/>
          </a:p>
        </p:txBody>
      </p:sp>
    </p:spTree>
    <p:extLst>
      <p:ext uri="{BB962C8B-B14F-4D97-AF65-F5344CB8AC3E}">
        <p14:creationId xmlns:p14="http://schemas.microsoft.com/office/powerpoint/2010/main" val="29720506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B8DEDA11-B1A3-4B93-ACAB-6BE62FC2909F}" type="slidenum">
              <a:rPr lang="en-US" altLang="en-US" smtClean="0">
                <a:solidFill>
                  <a:srgbClr val="000000"/>
                </a:solidFill>
              </a:rPr>
              <a:pPr>
                <a:spcBef>
                  <a:spcPct val="0"/>
                </a:spcBef>
              </a:pPr>
              <a:t>62</a:t>
            </a:fld>
            <a:endParaRPr lang="en-US" altLang="en-US" smtClean="0">
              <a:solidFill>
                <a:srgbClr val="000000"/>
              </a:solidFill>
            </a:endParaRPr>
          </a:p>
        </p:txBody>
      </p:sp>
      <p:sp>
        <p:nvSpPr>
          <p:cNvPr id="155651" name="Rectangle 2"/>
          <p:cNvSpPr>
            <a:spLocks noRot="1" noChangeArrowheads="1" noTextEdit="1"/>
          </p:cNvSpPr>
          <p:nvPr>
            <p:ph type="sldImg"/>
          </p:nvPr>
        </p:nvSpPr>
        <p:spPr>
          <a:ln/>
        </p:spPr>
      </p:sp>
      <p:sp>
        <p:nvSpPr>
          <p:cNvPr id="155652" name="Rectangle 3"/>
          <p:cNvSpPr>
            <a:spLocks noGrp="1" noChangeArrowheads="1"/>
          </p:cNvSpPr>
          <p:nvPr>
            <p:ph type="body" idx="1"/>
          </p:nvPr>
        </p:nvSpPr>
        <p:spPr>
          <a:xfrm>
            <a:off x="935038" y="4416425"/>
            <a:ext cx="5140325" cy="4181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v-SE" altLang="en-US" smtClean="0"/>
          </a:p>
        </p:txBody>
      </p:sp>
    </p:spTree>
    <p:extLst>
      <p:ext uri="{BB962C8B-B14F-4D97-AF65-F5344CB8AC3E}">
        <p14:creationId xmlns:p14="http://schemas.microsoft.com/office/powerpoint/2010/main" val="22747429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69154AD4-1EAE-445D-9BCC-F0C2AB8183CF}" type="slidenum">
              <a:rPr lang="en-US" altLang="en-US" smtClean="0">
                <a:solidFill>
                  <a:srgbClr val="000000"/>
                </a:solidFill>
              </a:rPr>
              <a:pPr>
                <a:spcBef>
                  <a:spcPct val="0"/>
                </a:spcBef>
              </a:pPr>
              <a:t>63</a:t>
            </a:fld>
            <a:endParaRPr lang="en-US" altLang="en-US" smtClean="0">
              <a:solidFill>
                <a:srgbClr val="000000"/>
              </a:solidFill>
            </a:endParaRPr>
          </a:p>
        </p:txBody>
      </p:sp>
      <p:sp>
        <p:nvSpPr>
          <p:cNvPr id="157699" name="Rectangle 2"/>
          <p:cNvSpPr>
            <a:spLocks noRot="1" noChangeArrowheads="1" noTextEdit="1"/>
          </p:cNvSpPr>
          <p:nvPr>
            <p:ph type="sldImg"/>
          </p:nvPr>
        </p:nvSpPr>
        <p:spPr>
          <a:ln/>
        </p:spPr>
      </p:sp>
      <p:sp>
        <p:nvSpPr>
          <p:cNvPr id="157700" name="Rectangle 3"/>
          <p:cNvSpPr>
            <a:spLocks noGrp="1" noChangeArrowheads="1"/>
          </p:cNvSpPr>
          <p:nvPr>
            <p:ph type="body" idx="1"/>
          </p:nvPr>
        </p:nvSpPr>
        <p:spPr>
          <a:xfrm>
            <a:off x="935038" y="4416425"/>
            <a:ext cx="5140325" cy="4181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v-SE" altLang="en-US" smtClean="0"/>
          </a:p>
        </p:txBody>
      </p:sp>
    </p:spTree>
    <p:extLst>
      <p:ext uri="{BB962C8B-B14F-4D97-AF65-F5344CB8AC3E}">
        <p14:creationId xmlns:p14="http://schemas.microsoft.com/office/powerpoint/2010/main" val="26648377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10C16AB-43C8-4982-8D7D-97132402A8AB}" type="slidenum">
              <a:rPr lang="en-US" altLang="en-US" smtClean="0">
                <a:solidFill>
                  <a:srgbClr val="000000"/>
                </a:solidFill>
              </a:rPr>
              <a:pPr>
                <a:spcBef>
                  <a:spcPct val="0"/>
                </a:spcBef>
              </a:pPr>
              <a:t>44</a:t>
            </a:fld>
            <a:endParaRPr lang="en-US" altLang="en-US" smtClean="0">
              <a:solidFill>
                <a:srgbClr val="000000"/>
              </a:solidFill>
            </a:endParaRPr>
          </a:p>
        </p:txBody>
      </p:sp>
      <p:sp>
        <p:nvSpPr>
          <p:cNvPr id="83971" name="Rectangle 2"/>
          <p:cNvSpPr>
            <a:spLocks noRot="1" noChangeArrowheads="1" noTextEdit="1"/>
          </p:cNvSpPr>
          <p:nvPr>
            <p:ph type="sldImg"/>
          </p:nvPr>
        </p:nvSpPr>
        <p:spPr>
          <a:ln/>
        </p:spPr>
      </p:sp>
      <p:sp>
        <p:nvSpPr>
          <p:cNvPr id="83972" name="Rectangle 3"/>
          <p:cNvSpPr>
            <a:spLocks noGrp="1" noChangeArrowheads="1"/>
          </p:cNvSpPr>
          <p:nvPr>
            <p:ph type="body" idx="1"/>
          </p:nvPr>
        </p:nvSpPr>
        <p:spPr>
          <a:xfrm>
            <a:off x="933450" y="4416425"/>
            <a:ext cx="5143500" cy="4181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24795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FA39BAAB-07DD-4276-9549-02143130FEC2}" type="slidenum">
              <a:rPr lang="en-US" altLang="en-US" smtClean="0">
                <a:solidFill>
                  <a:srgbClr val="000000"/>
                </a:solidFill>
              </a:rPr>
              <a:pPr>
                <a:spcBef>
                  <a:spcPct val="0"/>
                </a:spcBef>
              </a:pPr>
              <a:t>64</a:t>
            </a:fld>
            <a:endParaRPr lang="en-US" altLang="en-US" smtClean="0">
              <a:solidFill>
                <a:srgbClr val="000000"/>
              </a:solidFill>
            </a:endParaRPr>
          </a:p>
        </p:txBody>
      </p:sp>
      <p:sp>
        <p:nvSpPr>
          <p:cNvPr id="159747" name="Rectangle 2"/>
          <p:cNvSpPr>
            <a:spLocks noRot="1" noChangeArrowheads="1" noTextEdit="1"/>
          </p:cNvSpPr>
          <p:nvPr>
            <p:ph type="sldImg"/>
          </p:nvPr>
        </p:nvSpPr>
        <p:spPr>
          <a:ln/>
        </p:spPr>
      </p:sp>
      <p:sp>
        <p:nvSpPr>
          <p:cNvPr id="159748" name="Rectangle 3"/>
          <p:cNvSpPr>
            <a:spLocks noGrp="1" noChangeArrowheads="1"/>
          </p:cNvSpPr>
          <p:nvPr>
            <p:ph type="body" idx="1"/>
          </p:nvPr>
        </p:nvSpPr>
        <p:spPr>
          <a:xfrm>
            <a:off x="935038" y="4416425"/>
            <a:ext cx="5140325" cy="4181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v-SE" altLang="en-US" smtClean="0"/>
          </a:p>
        </p:txBody>
      </p:sp>
    </p:spTree>
    <p:extLst>
      <p:ext uri="{BB962C8B-B14F-4D97-AF65-F5344CB8AC3E}">
        <p14:creationId xmlns:p14="http://schemas.microsoft.com/office/powerpoint/2010/main" val="17308358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A8237675-384C-44C4-9D3B-AA6425ECF052}" type="slidenum">
              <a:rPr lang="en-US" altLang="en-US" smtClean="0">
                <a:solidFill>
                  <a:srgbClr val="000000"/>
                </a:solidFill>
              </a:rPr>
              <a:pPr>
                <a:spcBef>
                  <a:spcPct val="0"/>
                </a:spcBef>
              </a:pPr>
              <a:t>65</a:t>
            </a:fld>
            <a:endParaRPr lang="en-US" altLang="en-US" smtClean="0">
              <a:solidFill>
                <a:srgbClr val="000000"/>
              </a:solidFill>
            </a:endParaRPr>
          </a:p>
        </p:txBody>
      </p:sp>
      <p:sp>
        <p:nvSpPr>
          <p:cNvPr id="161795" name="Rectangle 2"/>
          <p:cNvSpPr>
            <a:spLocks noRot="1" noChangeArrowheads="1" noTextEdit="1"/>
          </p:cNvSpPr>
          <p:nvPr>
            <p:ph type="sldImg"/>
          </p:nvPr>
        </p:nvSpPr>
        <p:spPr>
          <a:ln/>
        </p:spPr>
      </p:sp>
      <p:sp>
        <p:nvSpPr>
          <p:cNvPr id="161796" name="Rectangle 3"/>
          <p:cNvSpPr>
            <a:spLocks noGrp="1" noChangeArrowheads="1"/>
          </p:cNvSpPr>
          <p:nvPr>
            <p:ph type="body" idx="1"/>
          </p:nvPr>
        </p:nvSpPr>
        <p:spPr>
          <a:xfrm>
            <a:off x="935038" y="4416425"/>
            <a:ext cx="5140325" cy="4181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v-SE" altLang="en-US" smtClean="0"/>
          </a:p>
        </p:txBody>
      </p:sp>
    </p:spTree>
    <p:extLst>
      <p:ext uri="{BB962C8B-B14F-4D97-AF65-F5344CB8AC3E}">
        <p14:creationId xmlns:p14="http://schemas.microsoft.com/office/powerpoint/2010/main" val="9877486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5164AD2-45C8-49C8-8FAA-94109F54D427}" type="slidenum">
              <a:rPr lang="en-US" altLang="en-US" smtClean="0">
                <a:solidFill>
                  <a:srgbClr val="000000"/>
                </a:solidFill>
              </a:rPr>
              <a:pPr>
                <a:spcBef>
                  <a:spcPct val="0"/>
                </a:spcBef>
              </a:pPr>
              <a:t>66</a:t>
            </a:fld>
            <a:endParaRPr lang="en-US" altLang="en-US" smtClean="0">
              <a:solidFill>
                <a:srgbClr val="000000"/>
              </a:solidFill>
            </a:endParaRPr>
          </a:p>
        </p:txBody>
      </p:sp>
      <p:sp>
        <p:nvSpPr>
          <p:cNvPr id="169987" name="Rectangle 2"/>
          <p:cNvSpPr>
            <a:spLocks noRot="1" noChangeArrowheads="1" noTextEdit="1"/>
          </p:cNvSpPr>
          <p:nvPr>
            <p:ph type="sldImg"/>
          </p:nvPr>
        </p:nvSpPr>
        <p:spPr>
          <a:ln/>
        </p:spPr>
      </p:sp>
      <p:sp>
        <p:nvSpPr>
          <p:cNvPr id="169988" name="Rectangle 3"/>
          <p:cNvSpPr>
            <a:spLocks noGrp="1" noChangeArrowheads="1"/>
          </p:cNvSpPr>
          <p:nvPr>
            <p:ph type="body" idx="1"/>
          </p:nvPr>
        </p:nvSpPr>
        <p:spPr>
          <a:xfrm>
            <a:off x="935038" y="4416425"/>
            <a:ext cx="5140325" cy="4181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v-SE" altLang="en-US" smtClean="0"/>
          </a:p>
        </p:txBody>
      </p:sp>
    </p:spTree>
    <p:extLst>
      <p:ext uri="{BB962C8B-B14F-4D97-AF65-F5344CB8AC3E}">
        <p14:creationId xmlns:p14="http://schemas.microsoft.com/office/powerpoint/2010/main" val="15916877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8792FFF-907E-4587-B872-EE46FB012662}" type="slidenum">
              <a:rPr lang="en-US" altLang="en-US" smtClean="0">
                <a:solidFill>
                  <a:srgbClr val="000000"/>
                </a:solidFill>
              </a:rPr>
              <a:pPr>
                <a:spcBef>
                  <a:spcPct val="0"/>
                </a:spcBef>
              </a:pPr>
              <a:t>67</a:t>
            </a:fld>
            <a:endParaRPr lang="en-US" altLang="en-US" smtClean="0">
              <a:solidFill>
                <a:srgbClr val="000000"/>
              </a:solidFill>
            </a:endParaRPr>
          </a:p>
        </p:txBody>
      </p:sp>
      <p:sp>
        <p:nvSpPr>
          <p:cNvPr id="172035" name="Rectangle 2"/>
          <p:cNvSpPr>
            <a:spLocks noRot="1" noChangeArrowheads="1" noTextEdit="1"/>
          </p:cNvSpPr>
          <p:nvPr>
            <p:ph type="sldImg"/>
          </p:nvPr>
        </p:nvSpPr>
        <p:spPr>
          <a:ln/>
        </p:spPr>
      </p:sp>
      <p:sp>
        <p:nvSpPr>
          <p:cNvPr id="172036" name="Rectangle 3"/>
          <p:cNvSpPr>
            <a:spLocks noGrp="1" noChangeArrowheads="1"/>
          </p:cNvSpPr>
          <p:nvPr>
            <p:ph type="body" idx="1"/>
          </p:nvPr>
        </p:nvSpPr>
        <p:spPr>
          <a:xfrm>
            <a:off x="935038" y="4416425"/>
            <a:ext cx="5140325" cy="4181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v-SE" altLang="en-US" smtClean="0"/>
          </a:p>
        </p:txBody>
      </p:sp>
    </p:spTree>
    <p:extLst>
      <p:ext uri="{BB962C8B-B14F-4D97-AF65-F5344CB8AC3E}">
        <p14:creationId xmlns:p14="http://schemas.microsoft.com/office/powerpoint/2010/main" val="7068559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87C10EC9-A8C2-4F05-84DD-061EA742978D}" type="slidenum">
              <a:rPr lang="en-US" altLang="en-US" smtClean="0">
                <a:solidFill>
                  <a:srgbClr val="000000"/>
                </a:solidFill>
              </a:rPr>
              <a:pPr>
                <a:spcBef>
                  <a:spcPct val="0"/>
                </a:spcBef>
              </a:pPr>
              <a:t>68</a:t>
            </a:fld>
            <a:endParaRPr lang="en-US" altLang="en-US" smtClean="0">
              <a:solidFill>
                <a:srgbClr val="000000"/>
              </a:solidFill>
            </a:endParaRPr>
          </a:p>
        </p:txBody>
      </p:sp>
      <p:sp>
        <p:nvSpPr>
          <p:cNvPr id="176131" name="Rectangle 2"/>
          <p:cNvSpPr>
            <a:spLocks noRot="1" noChangeArrowheads="1" noTextEdit="1"/>
          </p:cNvSpPr>
          <p:nvPr>
            <p:ph type="sldImg"/>
          </p:nvPr>
        </p:nvSpPr>
        <p:spPr>
          <a:ln/>
        </p:spPr>
      </p:sp>
      <p:sp>
        <p:nvSpPr>
          <p:cNvPr id="176132" name="Rectangle 3"/>
          <p:cNvSpPr>
            <a:spLocks noGrp="1" noChangeArrowheads="1"/>
          </p:cNvSpPr>
          <p:nvPr>
            <p:ph type="body" idx="1"/>
          </p:nvPr>
        </p:nvSpPr>
        <p:spPr>
          <a:xfrm>
            <a:off x="935038" y="4416425"/>
            <a:ext cx="5140325" cy="4181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v-SE" altLang="en-US" smtClean="0"/>
          </a:p>
        </p:txBody>
      </p:sp>
    </p:spTree>
    <p:extLst>
      <p:ext uri="{BB962C8B-B14F-4D97-AF65-F5344CB8AC3E}">
        <p14:creationId xmlns:p14="http://schemas.microsoft.com/office/powerpoint/2010/main" val="38336205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A4C8D2D-0202-4274-A555-69BE70BCEFFF}" type="slidenum">
              <a:rPr lang="en-GB" altLang="en-US" smtClean="0">
                <a:solidFill>
                  <a:srgbClr val="000000"/>
                </a:solidFill>
              </a:rPr>
              <a:pPr>
                <a:spcBef>
                  <a:spcPct val="0"/>
                </a:spcBef>
              </a:pPr>
              <a:t>69</a:t>
            </a:fld>
            <a:endParaRPr lang="en-GB" altLang="en-US" smtClean="0">
              <a:solidFill>
                <a:srgbClr val="000000"/>
              </a:solidFill>
            </a:endParaRPr>
          </a:p>
        </p:txBody>
      </p:sp>
      <p:sp>
        <p:nvSpPr>
          <p:cNvPr id="179203" name="Rectangle 2"/>
          <p:cNvSpPr>
            <a:spLocks noChangeArrowheads="1" noTextEdit="1"/>
          </p:cNvSpPr>
          <p:nvPr>
            <p:ph type="sldImg"/>
          </p:nvPr>
        </p:nvSpPr>
        <p:spPr>
          <a:ln/>
        </p:spPr>
      </p:sp>
      <p:sp>
        <p:nvSpPr>
          <p:cNvPr id="179204"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The data are for room temperature. The discrepancy is within 1%.</a:t>
            </a:r>
          </a:p>
        </p:txBody>
      </p:sp>
    </p:spTree>
    <p:extLst>
      <p:ext uri="{BB962C8B-B14F-4D97-AF65-F5344CB8AC3E}">
        <p14:creationId xmlns:p14="http://schemas.microsoft.com/office/powerpoint/2010/main" val="328312967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10C16AB-43C8-4982-8D7D-97132402A8AB}" type="slidenum">
              <a:rPr lang="en-US" altLang="en-US" smtClean="0">
                <a:solidFill>
                  <a:srgbClr val="000000"/>
                </a:solidFill>
              </a:rPr>
              <a:pPr>
                <a:spcBef>
                  <a:spcPct val="0"/>
                </a:spcBef>
              </a:pPr>
              <a:t>71</a:t>
            </a:fld>
            <a:endParaRPr lang="en-US" altLang="en-US" smtClean="0">
              <a:solidFill>
                <a:srgbClr val="000000"/>
              </a:solidFill>
            </a:endParaRPr>
          </a:p>
        </p:txBody>
      </p:sp>
      <p:sp>
        <p:nvSpPr>
          <p:cNvPr id="83971" name="Rectangle 2"/>
          <p:cNvSpPr>
            <a:spLocks noRot="1" noChangeArrowheads="1" noTextEdit="1"/>
          </p:cNvSpPr>
          <p:nvPr>
            <p:ph type="sldImg"/>
          </p:nvPr>
        </p:nvSpPr>
        <p:spPr>
          <a:ln/>
        </p:spPr>
      </p:sp>
      <p:sp>
        <p:nvSpPr>
          <p:cNvPr id="83972" name="Rectangle 3"/>
          <p:cNvSpPr>
            <a:spLocks noGrp="1" noChangeArrowheads="1"/>
          </p:cNvSpPr>
          <p:nvPr>
            <p:ph type="body" idx="1"/>
          </p:nvPr>
        </p:nvSpPr>
        <p:spPr>
          <a:xfrm>
            <a:off x="933450" y="4416425"/>
            <a:ext cx="5143500" cy="4181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extLst>
      <p:ext uri="{BB962C8B-B14F-4D97-AF65-F5344CB8AC3E}">
        <p14:creationId xmlns:p14="http://schemas.microsoft.com/office/powerpoint/2010/main" val="37308684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739C6A0D-26C4-498B-9869-CD8BB07DD45E}" type="slidenum">
              <a:rPr lang="en-US" altLang="en-US" smtClean="0">
                <a:solidFill>
                  <a:srgbClr val="000000"/>
                </a:solidFill>
              </a:rPr>
              <a:pPr>
                <a:spcBef>
                  <a:spcPct val="0"/>
                </a:spcBef>
              </a:pPr>
              <a:t>47</a:t>
            </a:fld>
            <a:endParaRPr lang="en-US" altLang="en-US" smtClean="0">
              <a:solidFill>
                <a:srgbClr val="000000"/>
              </a:solidFill>
            </a:endParaRPr>
          </a:p>
        </p:txBody>
      </p:sp>
      <p:sp>
        <p:nvSpPr>
          <p:cNvPr id="104451" name="Rectangle 2"/>
          <p:cNvSpPr>
            <a:spLocks noRot="1" noChangeArrowheads="1" noTextEdit="1"/>
          </p:cNvSpPr>
          <p:nvPr>
            <p:ph type="sldImg"/>
          </p:nvPr>
        </p:nvSpPr>
        <p:spPr>
          <a:ln/>
        </p:spPr>
      </p:sp>
      <p:sp>
        <p:nvSpPr>
          <p:cNvPr id="104452" name="Rectangle 3"/>
          <p:cNvSpPr>
            <a:spLocks noGrp="1" noChangeArrowheads="1"/>
          </p:cNvSpPr>
          <p:nvPr>
            <p:ph type="body" idx="1"/>
          </p:nvPr>
        </p:nvSpPr>
        <p:spPr>
          <a:xfrm>
            <a:off x="935038" y="4416425"/>
            <a:ext cx="5140325" cy="4181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v-SE" altLang="en-US" smtClean="0"/>
          </a:p>
        </p:txBody>
      </p:sp>
    </p:spTree>
    <p:extLst>
      <p:ext uri="{BB962C8B-B14F-4D97-AF65-F5344CB8AC3E}">
        <p14:creationId xmlns:p14="http://schemas.microsoft.com/office/powerpoint/2010/main" val="41409489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D805BDD5-FE70-4955-979A-67247093165A}" type="slidenum">
              <a:rPr lang="en-US" altLang="en-US" smtClean="0">
                <a:solidFill>
                  <a:srgbClr val="000000"/>
                </a:solidFill>
              </a:rPr>
              <a:pPr>
                <a:spcBef>
                  <a:spcPct val="0"/>
                </a:spcBef>
              </a:pPr>
              <a:t>48</a:t>
            </a:fld>
            <a:endParaRPr lang="en-US" altLang="en-US" smtClean="0">
              <a:solidFill>
                <a:srgbClr val="000000"/>
              </a:solidFill>
            </a:endParaRPr>
          </a:p>
        </p:txBody>
      </p:sp>
      <p:sp>
        <p:nvSpPr>
          <p:cNvPr id="106499" name="Rectangle 2"/>
          <p:cNvSpPr>
            <a:spLocks noRot="1" noChangeArrowheads="1" noTextEdit="1"/>
          </p:cNvSpPr>
          <p:nvPr>
            <p:ph type="sldImg"/>
          </p:nvPr>
        </p:nvSpPr>
        <p:spPr>
          <a:ln/>
        </p:spPr>
      </p:sp>
      <p:sp>
        <p:nvSpPr>
          <p:cNvPr id="106500" name="Rectangle 3"/>
          <p:cNvSpPr>
            <a:spLocks noGrp="1" noChangeArrowheads="1"/>
          </p:cNvSpPr>
          <p:nvPr>
            <p:ph type="body" idx="1"/>
          </p:nvPr>
        </p:nvSpPr>
        <p:spPr>
          <a:xfrm>
            <a:off x="935038" y="4416425"/>
            <a:ext cx="5140325" cy="4181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v-SE" altLang="en-US" smtClean="0"/>
          </a:p>
        </p:txBody>
      </p:sp>
    </p:spTree>
    <p:extLst>
      <p:ext uri="{BB962C8B-B14F-4D97-AF65-F5344CB8AC3E}">
        <p14:creationId xmlns:p14="http://schemas.microsoft.com/office/powerpoint/2010/main" val="31110534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0A86ACB-521A-42BF-A0D4-7248BCD3FBD7}" type="slidenum">
              <a:rPr lang="en-US" altLang="en-US" smtClean="0">
                <a:solidFill>
                  <a:srgbClr val="000000"/>
                </a:solidFill>
              </a:rPr>
              <a:pPr>
                <a:spcBef>
                  <a:spcPct val="0"/>
                </a:spcBef>
              </a:pPr>
              <a:t>49</a:t>
            </a:fld>
            <a:endParaRPr lang="en-US" altLang="en-US" smtClean="0">
              <a:solidFill>
                <a:srgbClr val="000000"/>
              </a:solidFill>
            </a:endParaRPr>
          </a:p>
        </p:txBody>
      </p:sp>
      <p:sp>
        <p:nvSpPr>
          <p:cNvPr id="108547" name="Rectangle 2"/>
          <p:cNvSpPr>
            <a:spLocks noRot="1" noChangeArrowheads="1" noTextEdit="1"/>
          </p:cNvSpPr>
          <p:nvPr>
            <p:ph type="sldImg"/>
          </p:nvPr>
        </p:nvSpPr>
        <p:spPr>
          <a:ln/>
        </p:spPr>
      </p:sp>
      <p:sp>
        <p:nvSpPr>
          <p:cNvPr id="108548" name="Rectangle 3"/>
          <p:cNvSpPr>
            <a:spLocks noGrp="1" noChangeArrowheads="1"/>
          </p:cNvSpPr>
          <p:nvPr>
            <p:ph type="body" idx="1"/>
          </p:nvPr>
        </p:nvSpPr>
        <p:spPr>
          <a:xfrm>
            <a:off x="935038" y="4416425"/>
            <a:ext cx="5140325" cy="4181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v-SE" altLang="en-US" smtClean="0"/>
          </a:p>
        </p:txBody>
      </p:sp>
    </p:spTree>
    <p:extLst>
      <p:ext uri="{BB962C8B-B14F-4D97-AF65-F5344CB8AC3E}">
        <p14:creationId xmlns:p14="http://schemas.microsoft.com/office/powerpoint/2010/main" val="22676120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0C64B571-1006-4E02-9A95-5E92CFD74269}" type="slidenum">
              <a:rPr lang="en-US" altLang="en-US" smtClean="0">
                <a:solidFill>
                  <a:srgbClr val="000000"/>
                </a:solidFill>
              </a:rPr>
              <a:pPr>
                <a:spcBef>
                  <a:spcPct val="0"/>
                </a:spcBef>
              </a:pPr>
              <a:t>50</a:t>
            </a:fld>
            <a:endParaRPr lang="en-US" altLang="en-US" smtClean="0">
              <a:solidFill>
                <a:srgbClr val="000000"/>
              </a:solidFill>
            </a:endParaRPr>
          </a:p>
        </p:txBody>
      </p:sp>
      <p:sp>
        <p:nvSpPr>
          <p:cNvPr id="114691" name="Rectangle 2"/>
          <p:cNvSpPr>
            <a:spLocks noRot="1" noChangeArrowheads="1" noTextEdit="1"/>
          </p:cNvSpPr>
          <p:nvPr>
            <p:ph type="sldImg"/>
          </p:nvPr>
        </p:nvSpPr>
        <p:spPr>
          <a:ln/>
        </p:spPr>
      </p:sp>
      <p:sp>
        <p:nvSpPr>
          <p:cNvPr id="114692" name="Rectangle 3"/>
          <p:cNvSpPr>
            <a:spLocks noGrp="1" noChangeArrowheads="1"/>
          </p:cNvSpPr>
          <p:nvPr>
            <p:ph type="body" idx="1"/>
          </p:nvPr>
        </p:nvSpPr>
        <p:spPr>
          <a:xfrm>
            <a:off x="935038" y="4416425"/>
            <a:ext cx="5140325" cy="4181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v-SE" altLang="en-US" smtClean="0"/>
          </a:p>
        </p:txBody>
      </p:sp>
    </p:spTree>
    <p:extLst>
      <p:ext uri="{BB962C8B-B14F-4D97-AF65-F5344CB8AC3E}">
        <p14:creationId xmlns:p14="http://schemas.microsoft.com/office/powerpoint/2010/main" val="9298484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3FE6739A-2783-4FEA-A10A-6B20B1342119}" type="slidenum">
              <a:rPr lang="en-US" altLang="en-US" smtClean="0">
                <a:solidFill>
                  <a:srgbClr val="000000"/>
                </a:solidFill>
              </a:rPr>
              <a:pPr>
                <a:spcBef>
                  <a:spcPct val="0"/>
                </a:spcBef>
              </a:pPr>
              <a:t>51</a:t>
            </a:fld>
            <a:endParaRPr lang="en-US" altLang="en-US" smtClean="0">
              <a:solidFill>
                <a:srgbClr val="000000"/>
              </a:solidFill>
            </a:endParaRPr>
          </a:p>
        </p:txBody>
      </p:sp>
      <p:sp>
        <p:nvSpPr>
          <p:cNvPr id="116739" name="Rectangle 2"/>
          <p:cNvSpPr>
            <a:spLocks noRot="1" noChangeArrowheads="1" noTextEdit="1"/>
          </p:cNvSpPr>
          <p:nvPr>
            <p:ph type="sldImg"/>
          </p:nvPr>
        </p:nvSpPr>
        <p:spPr>
          <a:ln/>
        </p:spPr>
      </p:sp>
      <p:sp>
        <p:nvSpPr>
          <p:cNvPr id="116740" name="Rectangle 3"/>
          <p:cNvSpPr>
            <a:spLocks noGrp="1" noChangeArrowheads="1"/>
          </p:cNvSpPr>
          <p:nvPr>
            <p:ph type="body" idx="1"/>
          </p:nvPr>
        </p:nvSpPr>
        <p:spPr>
          <a:xfrm>
            <a:off x="935038" y="4416425"/>
            <a:ext cx="5140325" cy="4181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v-SE" altLang="en-US" smtClean="0"/>
          </a:p>
        </p:txBody>
      </p:sp>
    </p:spTree>
    <p:extLst>
      <p:ext uri="{BB962C8B-B14F-4D97-AF65-F5344CB8AC3E}">
        <p14:creationId xmlns:p14="http://schemas.microsoft.com/office/powerpoint/2010/main" val="26670236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1FA4DE05-5F3D-466D-A346-A7C2352D3B24}" type="slidenum">
              <a:rPr lang="en-US" altLang="en-US" smtClean="0">
                <a:solidFill>
                  <a:srgbClr val="000000"/>
                </a:solidFill>
              </a:rPr>
              <a:pPr>
                <a:spcBef>
                  <a:spcPct val="0"/>
                </a:spcBef>
              </a:pPr>
              <a:t>52</a:t>
            </a:fld>
            <a:endParaRPr lang="en-US" altLang="en-US" smtClean="0">
              <a:solidFill>
                <a:srgbClr val="000000"/>
              </a:solidFill>
            </a:endParaRPr>
          </a:p>
        </p:txBody>
      </p:sp>
      <p:sp>
        <p:nvSpPr>
          <p:cNvPr id="118787" name="Rectangle 2"/>
          <p:cNvSpPr>
            <a:spLocks noRot="1" noChangeArrowheads="1" noTextEdit="1"/>
          </p:cNvSpPr>
          <p:nvPr>
            <p:ph type="sldImg"/>
          </p:nvPr>
        </p:nvSpPr>
        <p:spPr>
          <a:ln/>
        </p:spPr>
      </p:sp>
      <p:sp>
        <p:nvSpPr>
          <p:cNvPr id="118788" name="Rectangle 3"/>
          <p:cNvSpPr>
            <a:spLocks noGrp="1" noChangeArrowheads="1"/>
          </p:cNvSpPr>
          <p:nvPr>
            <p:ph type="body" idx="1"/>
          </p:nvPr>
        </p:nvSpPr>
        <p:spPr>
          <a:xfrm>
            <a:off x="935038" y="4416425"/>
            <a:ext cx="5140325" cy="4181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v-SE" altLang="en-US" smtClean="0"/>
          </a:p>
        </p:txBody>
      </p:sp>
    </p:spTree>
    <p:extLst>
      <p:ext uri="{BB962C8B-B14F-4D97-AF65-F5344CB8AC3E}">
        <p14:creationId xmlns:p14="http://schemas.microsoft.com/office/powerpoint/2010/main" val="8968713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defRPr>
            </a:lvl1pPr>
            <a:lvl2pPr marL="742950" indent="-285750">
              <a:spcBef>
                <a:spcPct val="30000"/>
              </a:spcBef>
              <a:defRPr sz="1200">
                <a:solidFill>
                  <a:schemeClr val="tx1"/>
                </a:solidFill>
                <a:latin typeface="Times New Roman" panose="02020603050405020304" pitchFamily="18" charset="0"/>
              </a:defRPr>
            </a:lvl2pPr>
            <a:lvl3pPr marL="1143000" indent="-228600">
              <a:spcBef>
                <a:spcPct val="30000"/>
              </a:spcBef>
              <a:defRPr sz="1200">
                <a:solidFill>
                  <a:schemeClr val="tx1"/>
                </a:solidFill>
                <a:latin typeface="Times New Roman" panose="02020603050405020304" pitchFamily="18" charset="0"/>
              </a:defRPr>
            </a:lvl3pPr>
            <a:lvl4pPr marL="1600200" indent="-228600">
              <a:spcBef>
                <a:spcPct val="30000"/>
              </a:spcBef>
              <a:defRPr sz="1200">
                <a:solidFill>
                  <a:schemeClr val="tx1"/>
                </a:solidFill>
                <a:latin typeface="Times New Roman" panose="02020603050405020304" pitchFamily="18" charset="0"/>
              </a:defRPr>
            </a:lvl4pPr>
            <a:lvl5pPr marL="2057400" indent="-228600">
              <a:spcBef>
                <a:spcPct val="30000"/>
              </a:spcBef>
              <a:defRPr sz="1200">
                <a:solidFill>
                  <a:schemeClr val="tx1"/>
                </a:solidFill>
                <a:latin typeface="Times New Roman" panose="02020603050405020304" pitchFamily="18" charset="0"/>
              </a:defRPr>
            </a:lvl5pPr>
            <a:lvl6pPr marL="2514600" indent="-228600"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eaLnBrk="0" fontAlgn="base" hangingPunct="0">
              <a:spcBef>
                <a:spcPct val="30000"/>
              </a:spcBef>
              <a:spcAft>
                <a:spcPct val="0"/>
              </a:spcAft>
              <a:defRPr sz="1200">
                <a:solidFill>
                  <a:schemeClr val="tx1"/>
                </a:solidFill>
                <a:latin typeface="Times New Roman" panose="02020603050405020304" pitchFamily="18" charset="0"/>
              </a:defRPr>
            </a:lvl9pPr>
          </a:lstStyle>
          <a:p>
            <a:pPr>
              <a:spcBef>
                <a:spcPct val="0"/>
              </a:spcBef>
            </a:pPr>
            <a:fld id="{9ADE8303-4C47-4E8C-9671-932D09A01B98}" type="slidenum">
              <a:rPr lang="en-US" altLang="en-US" smtClean="0">
                <a:solidFill>
                  <a:srgbClr val="000000"/>
                </a:solidFill>
              </a:rPr>
              <a:pPr>
                <a:spcBef>
                  <a:spcPct val="0"/>
                </a:spcBef>
              </a:pPr>
              <a:t>53</a:t>
            </a:fld>
            <a:endParaRPr lang="en-US" altLang="en-US" smtClean="0">
              <a:solidFill>
                <a:srgbClr val="000000"/>
              </a:solidFill>
            </a:endParaRPr>
          </a:p>
        </p:txBody>
      </p:sp>
      <p:sp>
        <p:nvSpPr>
          <p:cNvPr id="120835" name="Rectangle 2"/>
          <p:cNvSpPr>
            <a:spLocks noRot="1" noChangeArrowheads="1" noTextEdit="1"/>
          </p:cNvSpPr>
          <p:nvPr>
            <p:ph type="sldImg"/>
          </p:nvPr>
        </p:nvSpPr>
        <p:spPr>
          <a:ln/>
        </p:spPr>
      </p:sp>
      <p:sp>
        <p:nvSpPr>
          <p:cNvPr id="120836" name="Rectangle 3"/>
          <p:cNvSpPr>
            <a:spLocks noGrp="1" noChangeArrowheads="1"/>
          </p:cNvSpPr>
          <p:nvPr>
            <p:ph type="body" idx="1"/>
          </p:nvPr>
        </p:nvSpPr>
        <p:spPr>
          <a:xfrm>
            <a:off x="935038" y="4416425"/>
            <a:ext cx="5140325" cy="41814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sv-SE" altLang="en-US" smtClean="0"/>
          </a:p>
        </p:txBody>
      </p:sp>
    </p:spTree>
    <p:extLst>
      <p:ext uri="{BB962C8B-B14F-4D97-AF65-F5344CB8AC3E}">
        <p14:creationId xmlns:p14="http://schemas.microsoft.com/office/powerpoint/2010/main" val="2709563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sv-S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sv-SE"/>
          </a:p>
        </p:txBody>
      </p:sp>
      <p:sp>
        <p:nvSpPr>
          <p:cNvPr id="4" name="Date Placeholder 3"/>
          <p:cNvSpPr>
            <a:spLocks noGrp="1"/>
          </p:cNvSpPr>
          <p:nvPr>
            <p:ph type="dt" sz="half" idx="10"/>
          </p:nvPr>
        </p:nvSpPr>
        <p:spPr/>
        <p:txBody>
          <a:bodyPr/>
          <a:lstStyle/>
          <a:p>
            <a:fld id="{BB6E30E2-0868-4851-8DE9-A2B2280713C6}" type="datetimeFigureOut">
              <a:rPr lang="sv-SE" smtClean="0"/>
              <a:t>2015-06-04</a:t>
            </a:fld>
            <a:endParaRPr lang="sv-SE"/>
          </a:p>
        </p:txBody>
      </p:sp>
      <p:sp>
        <p:nvSpPr>
          <p:cNvPr id="6" name="Slide Number Placeholder 5"/>
          <p:cNvSpPr>
            <a:spLocks noGrp="1"/>
          </p:cNvSpPr>
          <p:nvPr>
            <p:ph type="sldNum" sz="quarter" idx="12"/>
          </p:nvPr>
        </p:nvSpPr>
        <p:spPr/>
        <p:txBody>
          <a:bodyPr/>
          <a:lstStyle/>
          <a:p>
            <a:fld id="{8DF51C0F-6E70-4ABD-881E-4B45D6B5DC9D}" type="slidenum">
              <a:rPr lang="sv-SE" smtClean="0"/>
              <a:t>‹#›</a:t>
            </a:fld>
            <a:endParaRPr lang="sv-SE"/>
          </a:p>
        </p:txBody>
      </p:sp>
    </p:spTree>
    <p:extLst>
      <p:ext uri="{BB962C8B-B14F-4D97-AF65-F5344CB8AC3E}">
        <p14:creationId xmlns:p14="http://schemas.microsoft.com/office/powerpoint/2010/main" val="360063500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v-S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Date Placeholder 3"/>
          <p:cNvSpPr>
            <a:spLocks noGrp="1"/>
          </p:cNvSpPr>
          <p:nvPr>
            <p:ph type="dt" sz="half" idx="10"/>
          </p:nvPr>
        </p:nvSpPr>
        <p:spPr/>
        <p:txBody>
          <a:bodyPr/>
          <a:lstStyle/>
          <a:p>
            <a:fld id="{BB6E30E2-0868-4851-8DE9-A2B2280713C6}" type="datetimeFigureOut">
              <a:rPr lang="sv-SE" smtClean="0"/>
              <a:t>2015-06-04</a:t>
            </a:fld>
            <a:endParaRPr lang="sv-SE"/>
          </a:p>
        </p:txBody>
      </p:sp>
      <p:sp>
        <p:nvSpPr>
          <p:cNvPr id="6" name="Slide Number Placeholder 5"/>
          <p:cNvSpPr>
            <a:spLocks noGrp="1"/>
          </p:cNvSpPr>
          <p:nvPr>
            <p:ph type="sldNum" sz="quarter" idx="12"/>
          </p:nvPr>
        </p:nvSpPr>
        <p:spPr/>
        <p:txBody>
          <a:bodyPr/>
          <a:lstStyle/>
          <a:p>
            <a:fld id="{8DF51C0F-6E70-4ABD-881E-4B45D6B5DC9D}" type="slidenum">
              <a:rPr lang="sv-SE" smtClean="0"/>
              <a:t>‹#›</a:t>
            </a:fld>
            <a:endParaRPr lang="sv-SE"/>
          </a:p>
        </p:txBody>
      </p:sp>
    </p:spTree>
    <p:extLst>
      <p:ext uri="{BB962C8B-B14F-4D97-AF65-F5344CB8AC3E}">
        <p14:creationId xmlns:p14="http://schemas.microsoft.com/office/powerpoint/2010/main" val="355153094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56792"/>
            <a:ext cx="2057400" cy="4569371"/>
          </a:xfrm>
        </p:spPr>
        <p:txBody>
          <a:bodyPr vert="eaVert"/>
          <a:lstStyle/>
          <a:p>
            <a:r>
              <a:rPr lang="en-US" smtClean="0"/>
              <a:t>Click to edit Master title style</a:t>
            </a:r>
            <a:endParaRPr lang="sv-SE"/>
          </a:p>
        </p:txBody>
      </p:sp>
      <p:sp>
        <p:nvSpPr>
          <p:cNvPr id="3" name="Vertical Text Placeholder 2"/>
          <p:cNvSpPr>
            <a:spLocks noGrp="1"/>
          </p:cNvSpPr>
          <p:nvPr>
            <p:ph type="body" orient="vert" idx="1"/>
          </p:nvPr>
        </p:nvSpPr>
        <p:spPr>
          <a:xfrm>
            <a:off x="457200" y="1556792"/>
            <a:ext cx="6019800" cy="45693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Date Placeholder 3"/>
          <p:cNvSpPr>
            <a:spLocks noGrp="1"/>
          </p:cNvSpPr>
          <p:nvPr>
            <p:ph type="dt" sz="half" idx="10"/>
          </p:nvPr>
        </p:nvSpPr>
        <p:spPr/>
        <p:txBody>
          <a:bodyPr/>
          <a:lstStyle/>
          <a:p>
            <a:fld id="{BB6E30E2-0868-4851-8DE9-A2B2280713C6}" type="datetimeFigureOut">
              <a:rPr lang="sv-SE" smtClean="0"/>
              <a:t>2015-06-04</a:t>
            </a:fld>
            <a:endParaRPr lang="sv-SE"/>
          </a:p>
        </p:txBody>
      </p:sp>
      <p:sp>
        <p:nvSpPr>
          <p:cNvPr id="6" name="Slide Number Placeholder 5"/>
          <p:cNvSpPr>
            <a:spLocks noGrp="1"/>
          </p:cNvSpPr>
          <p:nvPr>
            <p:ph type="sldNum" sz="quarter" idx="12"/>
          </p:nvPr>
        </p:nvSpPr>
        <p:spPr/>
        <p:txBody>
          <a:bodyPr/>
          <a:lstStyle/>
          <a:p>
            <a:fld id="{8DF51C0F-6E70-4ABD-881E-4B45D6B5DC9D}" type="slidenum">
              <a:rPr lang="sv-SE" smtClean="0"/>
              <a:t>‹#›</a:t>
            </a:fld>
            <a:endParaRPr lang="sv-SE"/>
          </a:p>
        </p:txBody>
      </p:sp>
    </p:spTree>
    <p:extLst>
      <p:ext uri="{BB962C8B-B14F-4D97-AF65-F5344CB8AC3E}">
        <p14:creationId xmlns:p14="http://schemas.microsoft.com/office/powerpoint/2010/main" val="222381343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sv-SE"/>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sv-SE"/>
          </a:p>
        </p:txBody>
      </p:sp>
      <p:sp>
        <p:nvSpPr>
          <p:cNvPr id="4" name="Date Placeholder 3"/>
          <p:cNvSpPr>
            <a:spLocks noGrp="1"/>
          </p:cNvSpPr>
          <p:nvPr>
            <p:ph type="dt" sz="half" idx="10"/>
          </p:nvPr>
        </p:nvSpPr>
        <p:spPr/>
        <p:txBody>
          <a:bodyPr/>
          <a:lstStyle/>
          <a:p>
            <a:fld id="{BB6E30E2-0868-4851-8DE9-A2B2280713C6}" type="datetimeFigureOut">
              <a:rPr lang="sv-SE" smtClean="0"/>
              <a:t>2015-06-04</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8DF51C0F-6E70-4ABD-881E-4B45D6B5DC9D}" type="slidenum">
              <a:rPr lang="sv-SE" smtClean="0"/>
              <a:t>‹#›</a:t>
            </a:fld>
            <a:endParaRPr lang="sv-SE"/>
          </a:p>
        </p:txBody>
      </p:sp>
      <p:sp>
        <p:nvSpPr>
          <p:cNvPr id="8" name="Text Placeholder 7"/>
          <p:cNvSpPr>
            <a:spLocks noGrp="1"/>
          </p:cNvSpPr>
          <p:nvPr>
            <p:ph type="body" sz="quarter" idx="13" hasCustomPrompt="1"/>
          </p:nvPr>
        </p:nvSpPr>
        <p:spPr>
          <a:xfrm>
            <a:off x="457200" y="324000"/>
            <a:ext cx="5400675" cy="307777"/>
          </a:xfrm>
        </p:spPr>
        <p:txBody>
          <a:bodyPr lIns="0" tIns="0" rIns="0" bIns="0" anchor="b" anchorCtr="0">
            <a:spAutoFit/>
          </a:bodyPr>
          <a:lstStyle>
            <a:lvl1pPr marL="0" indent="0">
              <a:buFontTx/>
              <a:buNone/>
              <a:defRPr sz="2000" b="1">
                <a:solidFill>
                  <a:srgbClr val="002060"/>
                </a:solidFill>
              </a:defRPr>
            </a:lvl1pPr>
          </a:lstStyle>
          <a:p>
            <a:pPr lvl="0"/>
            <a:r>
              <a:rPr lang="en-US" dirty="0" smtClean="0"/>
              <a:t>Click to add Page Title</a:t>
            </a:r>
          </a:p>
        </p:txBody>
      </p:sp>
    </p:spTree>
    <p:extLst>
      <p:ext uri="{BB962C8B-B14F-4D97-AF65-F5344CB8AC3E}">
        <p14:creationId xmlns:p14="http://schemas.microsoft.com/office/powerpoint/2010/main" val="3436541911"/>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v-S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Date Placeholder 3"/>
          <p:cNvSpPr>
            <a:spLocks noGrp="1"/>
          </p:cNvSpPr>
          <p:nvPr>
            <p:ph type="dt" sz="half" idx="10"/>
          </p:nvPr>
        </p:nvSpPr>
        <p:spPr/>
        <p:txBody>
          <a:bodyPr/>
          <a:lstStyle/>
          <a:p>
            <a:fld id="{BB6E30E2-0868-4851-8DE9-A2B2280713C6}" type="datetimeFigureOut">
              <a:rPr lang="sv-SE" smtClean="0"/>
              <a:t>2015-06-04</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8DF51C0F-6E70-4ABD-881E-4B45D6B5DC9D}" type="slidenum">
              <a:rPr lang="sv-SE" smtClean="0"/>
              <a:t>‹#›</a:t>
            </a:fld>
            <a:endParaRPr lang="sv-SE"/>
          </a:p>
        </p:txBody>
      </p:sp>
      <p:sp>
        <p:nvSpPr>
          <p:cNvPr id="7" name="Text Placeholder 7"/>
          <p:cNvSpPr>
            <a:spLocks noGrp="1"/>
          </p:cNvSpPr>
          <p:nvPr>
            <p:ph type="body" sz="quarter" idx="13" hasCustomPrompt="1"/>
          </p:nvPr>
        </p:nvSpPr>
        <p:spPr>
          <a:xfrm>
            <a:off x="457200" y="324000"/>
            <a:ext cx="5400675" cy="307777"/>
          </a:xfrm>
        </p:spPr>
        <p:txBody>
          <a:bodyPr lIns="0" tIns="0" rIns="0" bIns="0" anchor="b" anchorCtr="0">
            <a:spAutoFit/>
          </a:bodyPr>
          <a:lstStyle>
            <a:lvl1pPr marL="0" indent="0">
              <a:buFontTx/>
              <a:buNone/>
              <a:defRPr sz="2000" b="1">
                <a:solidFill>
                  <a:srgbClr val="002060"/>
                </a:solidFill>
              </a:defRPr>
            </a:lvl1pPr>
          </a:lstStyle>
          <a:p>
            <a:pPr lvl="0"/>
            <a:r>
              <a:rPr lang="en-US" dirty="0" smtClean="0"/>
              <a:t>Click to add Page Title</a:t>
            </a:r>
          </a:p>
        </p:txBody>
      </p:sp>
    </p:spTree>
    <p:extLst>
      <p:ext uri="{BB962C8B-B14F-4D97-AF65-F5344CB8AC3E}">
        <p14:creationId xmlns:p14="http://schemas.microsoft.com/office/powerpoint/2010/main" val="2680128903"/>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sv-S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B6E30E2-0868-4851-8DE9-A2B2280713C6}" type="datetimeFigureOut">
              <a:rPr lang="sv-SE" smtClean="0"/>
              <a:t>2015-06-04</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8DF51C0F-6E70-4ABD-881E-4B45D6B5DC9D}" type="slidenum">
              <a:rPr lang="sv-SE" smtClean="0"/>
              <a:t>‹#›</a:t>
            </a:fld>
            <a:endParaRPr lang="sv-SE"/>
          </a:p>
        </p:txBody>
      </p:sp>
      <p:sp>
        <p:nvSpPr>
          <p:cNvPr id="7" name="Text Placeholder 7"/>
          <p:cNvSpPr>
            <a:spLocks noGrp="1"/>
          </p:cNvSpPr>
          <p:nvPr>
            <p:ph type="body" sz="quarter" idx="13" hasCustomPrompt="1"/>
          </p:nvPr>
        </p:nvSpPr>
        <p:spPr>
          <a:xfrm>
            <a:off x="457200" y="324000"/>
            <a:ext cx="5400675" cy="307777"/>
          </a:xfrm>
        </p:spPr>
        <p:txBody>
          <a:bodyPr lIns="0" tIns="0" rIns="0" bIns="0" anchor="b" anchorCtr="0">
            <a:spAutoFit/>
          </a:bodyPr>
          <a:lstStyle>
            <a:lvl1pPr marL="0" indent="0">
              <a:buFontTx/>
              <a:buNone/>
              <a:defRPr sz="2000" b="1">
                <a:solidFill>
                  <a:srgbClr val="002060"/>
                </a:solidFill>
              </a:defRPr>
            </a:lvl1pPr>
          </a:lstStyle>
          <a:p>
            <a:pPr lvl="0"/>
            <a:r>
              <a:rPr lang="en-US" dirty="0" smtClean="0"/>
              <a:t>Click to add Page Title</a:t>
            </a:r>
          </a:p>
        </p:txBody>
      </p:sp>
    </p:spTree>
    <p:extLst>
      <p:ext uri="{BB962C8B-B14F-4D97-AF65-F5344CB8AC3E}">
        <p14:creationId xmlns:p14="http://schemas.microsoft.com/office/powerpoint/2010/main" val="3786964925"/>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v-SE"/>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Date Placeholder 4"/>
          <p:cNvSpPr>
            <a:spLocks noGrp="1"/>
          </p:cNvSpPr>
          <p:nvPr>
            <p:ph type="dt" sz="half" idx="10"/>
          </p:nvPr>
        </p:nvSpPr>
        <p:spPr/>
        <p:txBody>
          <a:bodyPr/>
          <a:lstStyle/>
          <a:p>
            <a:fld id="{BB6E30E2-0868-4851-8DE9-A2B2280713C6}" type="datetimeFigureOut">
              <a:rPr lang="sv-SE" smtClean="0"/>
              <a:t>2015-06-04</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8DF51C0F-6E70-4ABD-881E-4B45D6B5DC9D}" type="slidenum">
              <a:rPr lang="sv-SE" smtClean="0"/>
              <a:t>‹#›</a:t>
            </a:fld>
            <a:endParaRPr lang="sv-SE"/>
          </a:p>
        </p:txBody>
      </p:sp>
      <p:sp>
        <p:nvSpPr>
          <p:cNvPr id="8" name="Text Placeholder 7"/>
          <p:cNvSpPr>
            <a:spLocks noGrp="1"/>
          </p:cNvSpPr>
          <p:nvPr>
            <p:ph type="body" sz="quarter" idx="13" hasCustomPrompt="1"/>
          </p:nvPr>
        </p:nvSpPr>
        <p:spPr>
          <a:xfrm>
            <a:off x="457200" y="324000"/>
            <a:ext cx="5400675" cy="307777"/>
          </a:xfrm>
        </p:spPr>
        <p:txBody>
          <a:bodyPr lIns="0" tIns="0" rIns="0" bIns="0" anchor="b" anchorCtr="0">
            <a:spAutoFit/>
          </a:bodyPr>
          <a:lstStyle>
            <a:lvl1pPr marL="0" indent="0">
              <a:buFontTx/>
              <a:buNone/>
              <a:defRPr sz="2000" b="1">
                <a:solidFill>
                  <a:srgbClr val="002060"/>
                </a:solidFill>
              </a:defRPr>
            </a:lvl1pPr>
          </a:lstStyle>
          <a:p>
            <a:pPr lvl="0"/>
            <a:r>
              <a:rPr lang="en-US" dirty="0" smtClean="0"/>
              <a:t>Click to add Page Title</a:t>
            </a:r>
          </a:p>
        </p:txBody>
      </p:sp>
    </p:spTree>
    <p:extLst>
      <p:ext uri="{BB962C8B-B14F-4D97-AF65-F5344CB8AC3E}">
        <p14:creationId xmlns:p14="http://schemas.microsoft.com/office/powerpoint/2010/main" val="741169642"/>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sv-SE"/>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7" name="Date Placeholder 6"/>
          <p:cNvSpPr>
            <a:spLocks noGrp="1"/>
          </p:cNvSpPr>
          <p:nvPr>
            <p:ph type="dt" sz="half" idx="10"/>
          </p:nvPr>
        </p:nvSpPr>
        <p:spPr/>
        <p:txBody>
          <a:bodyPr/>
          <a:lstStyle/>
          <a:p>
            <a:fld id="{BB6E30E2-0868-4851-8DE9-A2B2280713C6}" type="datetimeFigureOut">
              <a:rPr lang="sv-SE" smtClean="0"/>
              <a:t>2015-06-04</a:t>
            </a:fld>
            <a:endParaRPr lang="sv-SE"/>
          </a:p>
        </p:txBody>
      </p:sp>
      <p:sp>
        <p:nvSpPr>
          <p:cNvPr id="8" name="Footer Placeholder 7"/>
          <p:cNvSpPr>
            <a:spLocks noGrp="1"/>
          </p:cNvSpPr>
          <p:nvPr>
            <p:ph type="ftr" sz="quarter" idx="11"/>
          </p:nvPr>
        </p:nvSpPr>
        <p:spPr/>
        <p:txBody>
          <a:bodyPr/>
          <a:lstStyle/>
          <a:p>
            <a:endParaRPr lang="sv-SE"/>
          </a:p>
        </p:txBody>
      </p:sp>
      <p:sp>
        <p:nvSpPr>
          <p:cNvPr id="9" name="Slide Number Placeholder 8"/>
          <p:cNvSpPr>
            <a:spLocks noGrp="1"/>
          </p:cNvSpPr>
          <p:nvPr>
            <p:ph type="sldNum" sz="quarter" idx="12"/>
          </p:nvPr>
        </p:nvSpPr>
        <p:spPr/>
        <p:txBody>
          <a:bodyPr/>
          <a:lstStyle/>
          <a:p>
            <a:fld id="{8DF51C0F-6E70-4ABD-881E-4B45D6B5DC9D}" type="slidenum">
              <a:rPr lang="sv-SE" smtClean="0"/>
              <a:t>‹#›</a:t>
            </a:fld>
            <a:endParaRPr lang="sv-SE"/>
          </a:p>
        </p:txBody>
      </p:sp>
      <p:sp>
        <p:nvSpPr>
          <p:cNvPr id="10" name="Text Placeholder 7"/>
          <p:cNvSpPr>
            <a:spLocks noGrp="1"/>
          </p:cNvSpPr>
          <p:nvPr>
            <p:ph type="body" sz="quarter" idx="13" hasCustomPrompt="1"/>
          </p:nvPr>
        </p:nvSpPr>
        <p:spPr>
          <a:xfrm>
            <a:off x="457200" y="324000"/>
            <a:ext cx="5400675" cy="307777"/>
          </a:xfrm>
        </p:spPr>
        <p:txBody>
          <a:bodyPr lIns="0" tIns="0" rIns="0" bIns="0" anchor="b" anchorCtr="0">
            <a:spAutoFit/>
          </a:bodyPr>
          <a:lstStyle>
            <a:lvl1pPr marL="0" indent="0">
              <a:buFontTx/>
              <a:buNone/>
              <a:defRPr sz="2000" b="1">
                <a:solidFill>
                  <a:srgbClr val="002060"/>
                </a:solidFill>
              </a:defRPr>
            </a:lvl1pPr>
          </a:lstStyle>
          <a:p>
            <a:pPr lvl="0"/>
            <a:r>
              <a:rPr lang="en-US" dirty="0" smtClean="0"/>
              <a:t>Click to add Page Title</a:t>
            </a:r>
          </a:p>
        </p:txBody>
      </p:sp>
    </p:spTree>
    <p:extLst>
      <p:ext uri="{BB962C8B-B14F-4D97-AF65-F5344CB8AC3E}">
        <p14:creationId xmlns:p14="http://schemas.microsoft.com/office/powerpoint/2010/main" val="3307988857"/>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v-SE"/>
          </a:p>
        </p:txBody>
      </p:sp>
      <p:sp>
        <p:nvSpPr>
          <p:cNvPr id="3" name="Date Placeholder 2"/>
          <p:cNvSpPr>
            <a:spLocks noGrp="1"/>
          </p:cNvSpPr>
          <p:nvPr>
            <p:ph type="dt" sz="half" idx="10"/>
          </p:nvPr>
        </p:nvSpPr>
        <p:spPr/>
        <p:txBody>
          <a:bodyPr/>
          <a:lstStyle/>
          <a:p>
            <a:fld id="{BB6E30E2-0868-4851-8DE9-A2B2280713C6}" type="datetimeFigureOut">
              <a:rPr lang="sv-SE" smtClean="0"/>
              <a:t>2015-06-04</a:t>
            </a:fld>
            <a:endParaRPr lang="sv-SE"/>
          </a:p>
        </p:txBody>
      </p:sp>
      <p:sp>
        <p:nvSpPr>
          <p:cNvPr id="4" name="Footer Placeholder 3"/>
          <p:cNvSpPr>
            <a:spLocks noGrp="1"/>
          </p:cNvSpPr>
          <p:nvPr>
            <p:ph type="ftr" sz="quarter" idx="11"/>
          </p:nvPr>
        </p:nvSpPr>
        <p:spPr/>
        <p:txBody>
          <a:bodyPr/>
          <a:lstStyle/>
          <a:p>
            <a:endParaRPr lang="sv-SE"/>
          </a:p>
        </p:txBody>
      </p:sp>
      <p:sp>
        <p:nvSpPr>
          <p:cNvPr id="5" name="Slide Number Placeholder 4"/>
          <p:cNvSpPr>
            <a:spLocks noGrp="1"/>
          </p:cNvSpPr>
          <p:nvPr>
            <p:ph type="sldNum" sz="quarter" idx="12"/>
          </p:nvPr>
        </p:nvSpPr>
        <p:spPr/>
        <p:txBody>
          <a:bodyPr/>
          <a:lstStyle/>
          <a:p>
            <a:fld id="{8DF51C0F-6E70-4ABD-881E-4B45D6B5DC9D}" type="slidenum">
              <a:rPr lang="sv-SE" smtClean="0"/>
              <a:t>‹#›</a:t>
            </a:fld>
            <a:endParaRPr lang="sv-SE"/>
          </a:p>
        </p:txBody>
      </p:sp>
      <p:sp>
        <p:nvSpPr>
          <p:cNvPr id="6" name="Text Placeholder 7"/>
          <p:cNvSpPr>
            <a:spLocks noGrp="1"/>
          </p:cNvSpPr>
          <p:nvPr>
            <p:ph type="body" sz="quarter" idx="13" hasCustomPrompt="1"/>
          </p:nvPr>
        </p:nvSpPr>
        <p:spPr>
          <a:xfrm>
            <a:off x="457200" y="324000"/>
            <a:ext cx="5400675" cy="307777"/>
          </a:xfrm>
        </p:spPr>
        <p:txBody>
          <a:bodyPr lIns="0" tIns="0" rIns="0" bIns="0" anchor="b" anchorCtr="0">
            <a:spAutoFit/>
          </a:bodyPr>
          <a:lstStyle>
            <a:lvl1pPr marL="0" indent="0">
              <a:buFontTx/>
              <a:buNone/>
              <a:defRPr sz="2000" b="1">
                <a:solidFill>
                  <a:srgbClr val="002060"/>
                </a:solidFill>
              </a:defRPr>
            </a:lvl1pPr>
          </a:lstStyle>
          <a:p>
            <a:pPr lvl="0"/>
            <a:r>
              <a:rPr lang="en-US" dirty="0" smtClean="0"/>
              <a:t>Click to add Page Title</a:t>
            </a:r>
          </a:p>
        </p:txBody>
      </p:sp>
    </p:spTree>
    <p:extLst>
      <p:ext uri="{BB962C8B-B14F-4D97-AF65-F5344CB8AC3E}">
        <p14:creationId xmlns:p14="http://schemas.microsoft.com/office/powerpoint/2010/main" val="827873750"/>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6E30E2-0868-4851-8DE9-A2B2280713C6}" type="datetimeFigureOut">
              <a:rPr lang="sv-SE" smtClean="0"/>
              <a:t>2015-06-04</a:t>
            </a:fld>
            <a:endParaRPr lang="sv-SE"/>
          </a:p>
        </p:txBody>
      </p:sp>
      <p:sp>
        <p:nvSpPr>
          <p:cNvPr id="3" name="Footer Placeholder 2"/>
          <p:cNvSpPr>
            <a:spLocks noGrp="1"/>
          </p:cNvSpPr>
          <p:nvPr>
            <p:ph type="ftr" sz="quarter" idx="11"/>
          </p:nvPr>
        </p:nvSpPr>
        <p:spPr/>
        <p:txBody>
          <a:bodyPr/>
          <a:lstStyle/>
          <a:p>
            <a:endParaRPr lang="sv-SE"/>
          </a:p>
        </p:txBody>
      </p:sp>
      <p:sp>
        <p:nvSpPr>
          <p:cNvPr id="4" name="Slide Number Placeholder 3"/>
          <p:cNvSpPr>
            <a:spLocks noGrp="1"/>
          </p:cNvSpPr>
          <p:nvPr>
            <p:ph type="sldNum" sz="quarter" idx="12"/>
          </p:nvPr>
        </p:nvSpPr>
        <p:spPr/>
        <p:txBody>
          <a:bodyPr/>
          <a:lstStyle/>
          <a:p>
            <a:fld id="{8DF51C0F-6E70-4ABD-881E-4B45D6B5DC9D}" type="slidenum">
              <a:rPr lang="sv-SE" smtClean="0"/>
              <a:t>‹#›</a:t>
            </a:fld>
            <a:endParaRPr lang="sv-SE"/>
          </a:p>
        </p:txBody>
      </p:sp>
      <p:sp>
        <p:nvSpPr>
          <p:cNvPr id="5" name="Text Placeholder 7"/>
          <p:cNvSpPr>
            <a:spLocks noGrp="1"/>
          </p:cNvSpPr>
          <p:nvPr>
            <p:ph type="body" sz="quarter" idx="13" hasCustomPrompt="1"/>
          </p:nvPr>
        </p:nvSpPr>
        <p:spPr>
          <a:xfrm>
            <a:off x="457200" y="324000"/>
            <a:ext cx="5400675" cy="307777"/>
          </a:xfrm>
        </p:spPr>
        <p:txBody>
          <a:bodyPr lIns="0" tIns="0" rIns="0" bIns="0" anchor="b" anchorCtr="0">
            <a:spAutoFit/>
          </a:bodyPr>
          <a:lstStyle>
            <a:lvl1pPr marL="0" indent="0">
              <a:buFontTx/>
              <a:buNone/>
              <a:defRPr sz="2000" b="1">
                <a:solidFill>
                  <a:srgbClr val="002060"/>
                </a:solidFill>
              </a:defRPr>
            </a:lvl1pPr>
          </a:lstStyle>
          <a:p>
            <a:pPr lvl="0"/>
            <a:r>
              <a:rPr lang="en-US" dirty="0" smtClean="0"/>
              <a:t>Click to add Page Title</a:t>
            </a:r>
          </a:p>
        </p:txBody>
      </p:sp>
    </p:spTree>
    <p:extLst>
      <p:ext uri="{BB962C8B-B14F-4D97-AF65-F5344CB8AC3E}">
        <p14:creationId xmlns:p14="http://schemas.microsoft.com/office/powerpoint/2010/main" val="676373560"/>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64704"/>
            <a:ext cx="3008313" cy="670396"/>
          </a:xfrm>
        </p:spPr>
        <p:txBody>
          <a:bodyPr anchor="b"/>
          <a:lstStyle>
            <a:lvl1pPr algn="l">
              <a:defRPr sz="2000" b="1"/>
            </a:lvl1pPr>
          </a:lstStyle>
          <a:p>
            <a:r>
              <a:rPr lang="en-US" dirty="0" smtClean="0"/>
              <a:t>Click to edit Master title style</a:t>
            </a:r>
            <a:endParaRPr lang="sv-SE" dirty="0"/>
          </a:p>
        </p:txBody>
      </p:sp>
      <p:sp>
        <p:nvSpPr>
          <p:cNvPr id="3" name="Content Placeholder 2"/>
          <p:cNvSpPr>
            <a:spLocks noGrp="1"/>
          </p:cNvSpPr>
          <p:nvPr>
            <p:ph idx="1"/>
          </p:nvPr>
        </p:nvSpPr>
        <p:spPr>
          <a:xfrm>
            <a:off x="3575050" y="764704"/>
            <a:ext cx="5111750" cy="536145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sv-SE" dirty="0"/>
          </a:p>
        </p:txBody>
      </p:sp>
      <p:sp>
        <p:nvSpPr>
          <p:cNvPr id="4" name="Text Placeholder 3"/>
          <p:cNvSpPr>
            <a:spLocks noGrp="1"/>
          </p:cNvSpPr>
          <p:nvPr>
            <p:ph type="body" sz="half" idx="2"/>
          </p:nvPr>
        </p:nvSpPr>
        <p:spPr>
          <a:xfrm>
            <a:off x="457200" y="1484784"/>
            <a:ext cx="3008313" cy="464137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BB6E30E2-0868-4851-8DE9-A2B2280713C6}" type="datetimeFigureOut">
              <a:rPr lang="sv-SE" smtClean="0"/>
              <a:t>2015-06-04</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8DF51C0F-6E70-4ABD-881E-4B45D6B5DC9D}" type="slidenum">
              <a:rPr lang="sv-SE" smtClean="0"/>
              <a:t>‹#›</a:t>
            </a:fld>
            <a:endParaRPr lang="sv-SE"/>
          </a:p>
        </p:txBody>
      </p:sp>
      <p:sp>
        <p:nvSpPr>
          <p:cNvPr id="8" name="Text Placeholder 7"/>
          <p:cNvSpPr>
            <a:spLocks noGrp="1"/>
          </p:cNvSpPr>
          <p:nvPr>
            <p:ph type="body" sz="quarter" idx="13" hasCustomPrompt="1"/>
          </p:nvPr>
        </p:nvSpPr>
        <p:spPr>
          <a:xfrm>
            <a:off x="457200" y="324000"/>
            <a:ext cx="5400675" cy="307777"/>
          </a:xfrm>
        </p:spPr>
        <p:txBody>
          <a:bodyPr lIns="0" tIns="0" rIns="0" bIns="0" anchor="b" anchorCtr="0">
            <a:spAutoFit/>
          </a:bodyPr>
          <a:lstStyle>
            <a:lvl1pPr marL="0" indent="0">
              <a:buFontTx/>
              <a:buNone/>
              <a:defRPr sz="2000" b="1">
                <a:solidFill>
                  <a:srgbClr val="002060"/>
                </a:solidFill>
              </a:defRPr>
            </a:lvl1pPr>
          </a:lstStyle>
          <a:p>
            <a:pPr lvl="0"/>
            <a:r>
              <a:rPr lang="en-US" dirty="0" smtClean="0"/>
              <a:t>Click to add Page Title</a:t>
            </a:r>
          </a:p>
        </p:txBody>
      </p:sp>
    </p:spTree>
    <p:extLst>
      <p:ext uri="{BB962C8B-B14F-4D97-AF65-F5344CB8AC3E}">
        <p14:creationId xmlns:p14="http://schemas.microsoft.com/office/powerpoint/2010/main" val="28559913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v-SE"/>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Date Placeholder 3"/>
          <p:cNvSpPr>
            <a:spLocks noGrp="1"/>
          </p:cNvSpPr>
          <p:nvPr>
            <p:ph type="dt" sz="half" idx="10"/>
          </p:nvPr>
        </p:nvSpPr>
        <p:spPr/>
        <p:txBody>
          <a:bodyPr/>
          <a:lstStyle/>
          <a:p>
            <a:fld id="{BB6E30E2-0868-4851-8DE9-A2B2280713C6}" type="datetimeFigureOut">
              <a:rPr lang="sv-SE" smtClean="0"/>
              <a:t>2015-06-04</a:t>
            </a:fld>
            <a:endParaRPr lang="sv-SE"/>
          </a:p>
        </p:txBody>
      </p:sp>
      <p:sp>
        <p:nvSpPr>
          <p:cNvPr id="6" name="Slide Number Placeholder 5"/>
          <p:cNvSpPr>
            <a:spLocks noGrp="1"/>
          </p:cNvSpPr>
          <p:nvPr>
            <p:ph type="sldNum" sz="quarter" idx="12"/>
          </p:nvPr>
        </p:nvSpPr>
        <p:spPr/>
        <p:txBody>
          <a:bodyPr/>
          <a:lstStyle/>
          <a:p>
            <a:fld id="{8DF51C0F-6E70-4ABD-881E-4B45D6B5DC9D}" type="slidenum">
              <a:rPr lang="sv-SE" smtClean="0"/>
              <a:t>‹#›</a:t>
            </a:fld>
            <a:endParaRPr lang="sv-SE"/>
          </a:p>
        </p:txBody>
      </p:sp>
    </p:spTree>
    <p:extLst>
      <p:ext uri="{BB962C8B-B14F-4D97-AF65-F5344CB8AC3E}">
        <p14:creationId xmlns:p14="http://schemas.microsoft.com/office/powerpoint/2010/main" val="3761340066"/>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sv-SE"/>
          </a:p>
        </p:txBody>
      </p:sp>
      <p:sp>
        <p:nvSpPr>
          <p:cNvPr id="3" name="Picture Placeholder 2"/>
          <p:cNvSpPr>
            <a:spLocks noGrp="1"/>
          </p:cNvSpPr>
          <p:nvPr>
            <p:ph type="pic" idx="1"/>
          </p:nvPr>
        </p:nvSpPr>
        <p:spPr>
          <a:xfrm>
            <a:off x="1792288" y="756000"/>
            <a:ext cx="5486400" cy="4032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v-S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B6E30E2-0868-4851-8DE9-A2B2280713C6}" type="datetimeFigureOut">
              <a:rPr lang="sv-SE" smtClean="0"/>
              <a:t>2015-06-04</a:t>
            </a:fld>
            <a:endParaRPr lang="sv-SE"/>
          </a:p>
        </p:txBody>
      </p:sp>
      <p:sp>
        <p:nvSpPr>
          <p:cNvPr id="6" name="Footer Placeholder 5"/>
          <p:cNvSpPr>
            <a:spLocks noGrp="1"/>
          </p:cNvSpPr>
          <p:nvPr>
            <p:ph type="ftr" sz="quarter" idx="11"/>
          </p:nvPr>
        </p:nvSpPr>
        <p:spPr/>
        <p:txBody>
          <a:bodyPr/>
          <a:lstStyle/>
          <a:p>
            <a:endParaRPr lang="sv-SE"/>
          </a:p>
        </p:txBody>
      </p:sp>
      <p:sp>
        <p:nvSpPr>
          <p:cNvPr id="7" name="Slide Number Placeholder 6"/>
          <p:cNvSpPr>
            <a:spLocks noGrp="1"/>
          </p:cNvSpPr>
          <p:nvPr>
            <p:ph type="sldNum" sz="quarter" idx="12"/>
          </p:nvPr>
        </p:nvSpPr>
        <p:spPr/>
        <p:txBody>
          <a:bodyPr/>
          <a:lstStyle/>
          <a:p>
            <a:fld id="{8DF51C0F-6E70-4ABD-881E-4B45D6B5DC9D}" type="slidenum">
              <a:rPr lang="sv-SE" smtClean="0"/>
              <a:t>‹#›</a:t>
            </a:fld>
            <a:endParaRPr lang="sv-SE"/>
          </a:p>
        </p:txBody>
      </p:sp>
      <p:sp>
        <p:nvSpPr>
          <p:cNvPr id="8" name="Text Placeholder 7"/>
          <p:cNvSpPr>
            <a:spLocks noGrp="1"/>
          </p:cNvSpPr>
          <p:nvPr>
            <p:ph type="body" sz="quarter" idx="13" hasCustomPrompt="1"/>
          </p:nvPr>
        </p:nvSpPr>
        <p:spPr>
          <a:xfrm>
            <a:off x="457200" y="324000"/>
            <a:ext cx="5400675" cy="307777"/>
          </a:xfrm>
        </p:spPr>
        <p:txBody>
          <a:bodyPr lIns="0" tIns="0" rIns="0" bIns="0" anchor="b" anchorCtr="0">
            <a:spAutoFit/>
          </a:bodyPr>
          <a:lstStyle>
            <a:lvl1pPr marL="0" indent="0">
              <a:buFontTx/>
              <a:buNone/>
              <a:defRPr sz="2000" b="1">
                <a:solidFill>
                  <a:srgbClr val="002060"/>
                </a:solidFill>
              </a:defRPr>
            </a:lvl1pPr>
          </a:lstStyle>
          <a:p>
            <a:pPr lvl="0"/>
            <a:r>
              <a:rPr lang="en-US" dirty="0" smtClean="0"/>
              <a:t>Click to add Page Title</a:t>
            </a:r>
          </a:p>
        </p:txBody>
      </p:sp>
    </p:spTree>
    <p:extLst>
      <p:ext uri="{BB962C8B-B14F-4D97-AF65-F5344CB8AC3E}">
        <p14:creationId xmlns:p14="http://schemas.microsoft.com/office/powerpoint/2010/main" val="2421736377"/>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v-SE"/>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Date Placeholder 3"/>
          <p:cNvSpPr>
            <a:spLocks noGrp="1"/>
          </p:cNvSpPr>
          <p:nvPr>
            <p:ph type="dt" sz="half" idx="10"/>
          </p:nvPr>
        </p:nvSpPr>
        <p:spPr/>
        <p:txBody>
          <a:bodyPr/>
          <a:lstStyle/>
          <a:p>
            <a:fld id="{BB6E30E2-0868-4851-8DE9-A2B2280713C6}" type="datetimeFigureOut">
              <a:rPr lang="sv-SE" smtClean="0"/>
              <a:t>2015-06-04</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8DF51C0F-6E70-4ABD-881E-4B45D6B5DC9D}" type="slidenum">
              <a:rPr lang="sv-SE" smtClean="0"/>
              <a:t>‹#›</a:t>
            </a:fld>
            <a:endParaRPr lang="sv-SE"/>
          </a:p>
        </p:txBody>
      </p:sp>
      <p:sp>
        <p:nvSpPr>
          <p:cNvPr id="7" name="Text Placeholder 7"/>
          <p:cNvSpPr>
            <a:spLocks noGrp="1"/>
          </p:cNvSpPr>
          <p:nvPr>
            <p:ph type="body" sz="quarter" idx="13" hasCustomPrompt="1"/>
          </p:nvPr>
        </p:nvSpPr>
        <p:spPr>
          <a:xfrm>
            <a:off x="457200" y="324000"/>
            <a:ext cx="5400675" cy="307777"/>
          </a:xfrm>
        </p:spPr>
        <p:txBody>
          <a:bodyPr lIns="0" tIns="0" rIns="0" bIns="0" anchor="b" anchorCtr="0">
            <a:spAutoFit/>
          </a:bodyPr>
          <a:lstStyle>
            <a:lvl1pPr marL="0" indent="0">
              <a:buFontTx/>
              <a:buNone/>
              <a:defRPr sz="2000" b="1">
                <a:solidFill>
                  <a:srgbClr val="002060"/>
                </a:solidFill>
              </a:defRPr>
            </a:lvl1pPr>
          </a:lstStyle>
          <a:p>
            <a:pPr lvl="0"/>
            <a:r>
              <a:rPr lang="en-US" dirty="0" smtClean="0"/>
              <a:t>Click to add Page Title</a:t>
            </a:r>
          </a:p>
        </p:txBody>
      </p:sp>
    </p:spTree>
    <p:extLst>
      <p:ext uri="{BB962C8B-B14F-4D97-AF65-F5344CB8AC3E}">
        <p14:creationId xmlns:p14="http://schemas.microsoft.com/office/powerpoint/2010/main" val="1418936599"/>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764704"/>
            <a:ext cx="2057400" cy="5361459"/>
          </a:xfrm>
        </p:spPr>
        <p:txBody>
          <a:bodyPr vert="eaVert"/>
          <a:lstStyle/>
          <a:p>
            <a:r>
              <a:rPr lang="en-US" smtClean="0"/>
              <a:t>Click to edit Master title style</a:t>
            </a:r>
            <a:endParaRPr lang="sv-SE"/>
          </a:p>
        </p:txBody>
      </p:sp>
      <p:sp>
        <p:nvSpPr>
          <p:cNvPr id="3" name="Vertical Text Placeholder 2"/>
          <p:cNvSpPr>
            <a:spLocks noGrp="1"/>
          </p:cNvSpPr>
          <p:nvPr>
            <p:ph type="body" orient="vert" idx="1"/>
          </p:nvPr>
        </p:nvSpPr>
        <p:spPr>
          <a:xfrm>
            <a:off x="457200" y="764704"/>
            <a:ext cx="6019800" cy="5361459"/>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Date Placeholder 3"/>
          <p:cNvSpPr>
            <a:spLocks noGrp="1"/>
          </p:cNvSpPr>
          <p:nvPr>
            <p:ph type="dt" sz="half" idx="10"/>
          </p:nvPr>
        </p:nvSpPr>
        <p:spPr/>
        <p:txBody>
          <a:bodyPr/>
          <a:lstStyle/>
          <a:p>
            <a:fld id="{BB6E30E2-0868-4851-8DE9-A2B2280713C6}" type="datetimeFigureOut">
              <a:rPr lang="sv-SE" smtClean="0"/>
              <a:t>2015-06-04</a:t>
            </a:fld>
            <a:endParaRPr lang="sv-SE"/>
          </a:p>
        </p:txBody>
      </p:sp>
      <p:sp>
        <p:nvSpPr>
          <p:cNvPr id="5" name="Footer Placeholder 4"/>
          <p:cNvSpPr>
            <a:spLocks noGrp="1"/>
          </p:cNvSpPr>
          <p:nvPr>
            <p:ph type="ftr" sz="quarter" idx="11"/>
          </p:nvPr>
        </p:nvSpPr>
        <p:spPr/>
        <p:txBody>
          <a:bodyPr/>
          <a:lstStyle/>
          <a:p>
            <a:endParaRPr lang="sv-SE"/>
          </a:p>
        </p:txBody>
      </p:sp>
      <p:sp>
        <p:nvSpPr>
          <p:cNvPr id="6" name="Slide Number Placeholder 5"/>
          <p:cNvSpPr>
            <a:spLocks noGrp="1"/>
          </p:cNvSpPr>
          <p:nvPr>
            <p:ph type="sldNum" sz="quarter" idx="12"/>
          </p:nvPr>
        </p:nvSpPr>
        <p:spPr/>
        <p:txBody>
          <a:bodyPr/>
          <a:lstStyle/>
          <a:p>
            <a:fld id="{8DF51C0F-6E70-4ABD-881E-4B45D6B5DC9D}" type="slidenum">
              <a:rPr lang="sv-SE" smtClean="0"/>
              <a:t>‹#›</a:t>
            </a:fld>
            <a:endParaRPr lang="sv-SE"/>
          </a:p>
        </p:txBody>
      </p:sp>
      <p:sp>
        <p:nvSpPr>
          <p:cNvPr id="7" name="Text Placeholder 7"/>
          <p:cNvSpPr>
            <a:spLocks noGrp="1"/>
          </p:cNvSpPr>
          <p:nvPr>
            <p:ph type="body" sz="quarter" idx="13" hasCustomPrompt="1"/>
          </p:nvPr>
        </p:nvSpPr>
        <p:spPr>
          <a:xfrm>
            <a:off x="457200" y="324000"/>
            <a:ext cx="5400675" cy="307777"/>
          </a:xfrm>
        </p:spPr>
        <p:txBody>
          <a:bodyPr lIns="0" tIns="0" rIns="0" bIns="0" anchor="b" anchorCtr="0">
            <a:spAutoFit/>
          </a:bodyPr>
          <a:lstStyle>
            <a:lvl1pPr marL="0" indent="0">
              <a:buFontTx/>
              <a:buNone/>
              <a:defRPr sz="2000" b="1">
                <a:solidFill>
                  <a:srgbClr val="002060"/>
                </a:solidFill>
              </a:defRPr>
            </a:lvl1pPr>
          </a:lstStyle>
          <a:p>
            <a:pPr lvl="0"/>
            <a:r>
              <a:rPr lang="en-US" dirty="0" smtClean="0"/>
              <a:t>Click to add Page Title</a:t>
            </a:r>
          </a:p>
        </p:txBody>
      </p:sp>
    </p:spTree>
    <p:extLst>
      <p:ext uri="{BB962C8B-B14F-4D97-AF65-F5344CB8AC3E}">
        <p14:creationId xmlns:p14="http://schemas.microsoft.com/office/powerpoint/2010/main" val="2779504888"/>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sldNum" sz="quarter" idx="10"/>
          </p:nvPr>
        </p:nvSpPr>
        <p:spPr>
          <a:ln/>
        </p:spPr>
        <p:txBody>
          <a:bodyPr/>
          <a:lstStyle>
            <a:lvl1pPr>
              <a:defRPr/>
            </a:lvl1pPr>
          </a:lstStyle>
          <a:p>
            <a:pPr>
              <a:defRPr/>
            </a:pPr>
            <a:fld id="{4079C420-7514-4E2C-948F-F739C714399D}"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14028154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a:ln/>
        </p:spPr>
        <p:txBody>
          <a:bodyPr/>
          <a:lstStyle>
            <a:lvl1pPr>
              <a:defRPr/>
            </a:lvl1pPr>
          </a:lstStyle>
          <a:p>
            <a:pPr>
              <a:defRPr/>
            </a:pPr>
            <a:fld id="{4CC14167-3B37-434D-976A-A9ECC2AD05E8}"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6185780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sldNum" sz="quarter" idx="10"/>
          </p:nvPr>
        </p:nvSpPr>
        <p:spPr>
          <a:ln/>
        </p:spPr>
        <p:txBody>
          <a:bodyPr/>
          <a:lstStyle>
            <a:lvl1pPr>
              <a:defRPr/>
            </a:lvl1pPr>
          </a:lstStyle>
          <a:p>
            <a:pPr>
              <a:defRPr/>
            </a:pPr>
            <a:fld id="{73940DFE-7E35-413E-B174-5686B943984B}"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12847153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4213" y="981075"/>
            <a:ext cx="4064000" cy="4895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00613" y="981075"/>
            <a:ext cx="4064000" cy="4895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sldNum" sz="quarter" idx="10"/>
          </p:nvPr>
        </p:nvSpPr>
        <p:spPr>
          <a:ln/>
        </p:spPr>
        <p:txBody>
          <a:bodyPr/>
          <a:lstStyle>
            <a:lvl1pPr>
              <a:defRPr/>
            </a:lvl1pPr>
          </a:lstStyle>
          <a:p>
            <a:pPr>
              <a:defRPr/>
            </a:pPr>
            <a:fld id="{56831537-0D41-4D24-AFB8-A3B24715E097}"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31151581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sldNum" sz="quarter" idx="10"/>
          </p:nvPr>
        </p:nvSpPr>
        <p:spPr>
          <a:ln/>
        </p:spPr>
        <p:txBody>
          <a:bodyPr/>
          <a:lstStyle>
            <a:lvl1pPr>
              <a:defRPr/>
            </a:lvl1pPr>
          </a:lstStyle>
          <a:p>
            <a:pPr>
              <a:defRPr/>
            </a:pPr>
            <a:fld id="{3A71D8FF-6262-4663-B4AD-3B3EB55BFE85}"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23720369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sldNum" sz="quarter" idx="10"/>
          </p:nvPr>
        </p:nvSpPr>
        <p:spPr>
          <a:ln/>
        </p:spPr>
        <p:txBody>
          <a:bodyPr/>
          <a:lstStyle>
            <a:lvl1pPr>
              <a:defRPr/>
            </a:lvl1pPr>
          </a:lstStyle>
          <a:p>
            <a:pPr>
              <a:defRPr/>
            </a:pPr>
            <a:fld id="{5757221F-5E8E-4933-BE37-FDB4A6696B51}"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30357406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sldNum" sz="quarter" idx="10"/>
          </p:nvPr>
        </p:nvSpPr>
        <p:spPr>
          <a:ln/>
        </p:spPr>
        <p:txBody>
          <a:bodyPr/>
          <a:lstStyle>
            <a:lvl1pPr>
              <a:defRPr/>
            </a:lvl1pPr>
          </a:lstStyle>
          <a:p>
            <a:pPr>
              <a:defRPr/>
            </a:pPr>
            <a:fld id="{A7B225F7-C600-4352-A076-2866FF0A334F}"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27190786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sv-SE"/>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B6E30E2-0868-4851-8DE9-A2B2280713C6}" type="datetimeFigureOut">
              <a:rPr lang="sv-SE" smtClean="0"/>
              <a:t>2015-06-04</a:t>
            </a:fld>
            <a:endParaRPr lang="sv-SE"/>
          </a:p>
        </p:txBody>
      </p:sp>
      <p:sp>
        <p:nvSpPr>
          <p:cNvPr id="6" name="Slide Number Placeholder 5"/>
          <p:cNvSpPr>
            <a:spLocks noGrp="1"/>
          </p:cNvSpPr>
          <p:nvPr>
            <p:ph type="sldNum" sz="quarter" idx="12"/>
          </p:nvPr>
        </p:nvSpPr>
        <p:spPr/>
        <p:txBody>
          <a:bodyPr/>
          <a:lstStyle/>
          <a:p>
            <a:fld id="{8DF51C0F-6E70-4ABD-881E-4B45D6B5DC9D}" type="slidenum">
              <a:rPr lang="sv-SE" smtClean="0"/>
              <a:t>‹#›</a:t>
            </a:fld>
            <a:endParaRPr lang="sv-SE"/>
          </a:p>
        </p:txBody>
      </p:sp>
    </p:spTree>
    <p:extLst>
      <p:ext uri="{BB962C8B-B14F-4D97-AF65-F5344CB8AC3E}">
        <p14:creationId xmlns:p14="http://schemas.microsoft.com/office/powerpoint/2010/main" val="2415165747"/>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sldNum" sz="quarter" idx="10"/>
          </p:nvPr>
        </p:nvSpPr>
        <p:spPr>
          <a:ln/>
        </p:spPr>
        <p:txBody>
          <a:bodyPr/>
          <a:lstStyle>
            <a:lvl1pPr>
              <a:defRPr/>
            </a:lvl1pPr>
          </a:lstStyle>
          <a:p>
            <a:pPr>
              <a:defRPr/>
            </a:pPr>
            <a:fld id="{0F679B3F-1443-41B6-BD76-C68F75E35034}"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8079851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sldNum" sz="quarter" idx="10"/>
          </p:nvPr>
        </p:nvSpPr>
        <p:spPr>
          <a:ln/>
        </p:spPr>
        <p:txBody>
          <a:bodyPr/>
          <a:lstStyle>
            <a:lvl1pPr>
              <a:defRPr/>
            </a:lvl1pPr>
          </a:lstStyle>
          <a:p>
            <a:pPr>
              <a:defRPr/>
            </a:pPr>
            <a:fld id="{7C4F4089-392D-4489-B6DF-636FEDA2E3B9}"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17665940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a:ln/>
        </p:spPr>
        <p:txBody>
          <a:bodyPr/>
          <a:lstStyle>
            <a:lvl1pPr>
              <a:defRPr/>
            </a:lvl1pPr>
          </a:lstStyle>
          <a:p>
            <a:pPr>
              <a:defRPr/>
            </a:pPr>
            <a:fld id="{FEB9DF07-4436-493D-8E21-9514A0719093}"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8230521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2288" y="-26988"/>
            <a:ext cx="2092325" cy="59039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90550" y="-26988"/>
            <a:ext cx="6129338" cy="59039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a:ln/>
        </p:spPr>
        <p:txBody>
          <a:bodyPr/>
          <a:lstStyle>
            <a:lvl1pPr>
              <a:defRPr/>
            </a:lvl1pPr>
          </a:lstStyle>
          <a:p>
            <a:pPr>
              <a:defRPr/>
            </a:pPr>
            <a:fld id="{B3A298E7-F684-46F8-90BC-ED8B2995AA35}"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26947298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9750" y="0"/>
            <a:ext cx="5903913" cy="711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4213" y="981075"/>
            <a:ext cx="4064000" cy="48958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00613" y="981075"/>
            <a:ext cx="4064000" cy="48958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xfrm>
            <a:off x="827088" y="6453188"/>
            <a:ext cx="1905000" cy="24130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defRPr/>
            </a:pPr>
            <a:endParaRPr lang="en-GB" altLang="en-US" sz="2400">
              <a:solidFill>
                <a:srgbClr val="000000"/>
              </a:solidFill>
              <a:latin typeface="Times New Roman" panose="02020603050405020304" pitchFamily="18" charset="0"/>
            </a:endParaRPr>
          </a:p>
        </p:txBody>
      </p:sp>
      <p:sp>
        <p:nvSpPr>
          <p:cNvPr id="6" name="Rectangle 5"/>
          <p:cNvSpPr>
            <a:spLocks noGrp="1" noChangeArrowheads="1"/>
          </p:cNvSpPr>
          <p:nvPr>
            <p:ph type="ftr" sz="quarter" idx="11"/>
          </p:nvPr>
        </p:nvSpPr>
        <p:spPr>
          <a:xfrm>
            <a:off x="3265488" y="6453188"/>
            <a:ext cx="2895600" cy="24130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defRPr/>
            </a:pPr>
            <a:endParaRPr lang="en-GB" altLang="en-US" sz="2400">
              <a:solidFill>
                <a:srgbClr val="000000"/>
              </a:solidFill>
              <a:latin typeface="Times New Roman" panose="02020603050405020304" pitchFamily="18" charset="0"/>
            </a:endParaRPr>
          </a:p>
        </p:txBody>
      </p:sp>
      <p:sp>
        <p:nvSpPr>
          <p:cNvPr id="7" name="Rectangle 6"/>
          <p:cNvSpPr>
            <a:spLocks noGrp="1" noChangeArrowheads="1"/>
          </p:cNvSpPr>
          <p:nvPr>
            <p:ph type="sldNum" sz="quarter" idx="12"/>
          </p:nvPr>
        </p:nvSpPr>
        <p:spPr/>
        <p:txBody>
          <a:bodyPr/>
          <a:lstStyle>
            <a:lvl1pPr>
              <a:defRPr/>
            </a:lvl1pPr>
          </a:lstStyle>
          <a:p>
            <a:pPr>
              <a:defRPr/>
            </a:pPr>
            <a:fld id="{51188AB6-AD48-4276-929D-5B3473A1109C}"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1368074271"/>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539750" y="0"/>
            <a:ext cx="5903913" cy="7112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4213" y="981075"/>
            <a:ext cx="4064000" cy="2371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900613" y="981075"/>
            <a:ext cx="4064000" cy="2371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4213" y="3505200"/>
            <a:ext cx="4064000" cy="2371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900613" y="3505200"/>
            <a:ext cx="4064000" cy="2371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xfrm>
            <a:off x="827088" y="6453188"/>
            <a:ext cx="1905000" cy="24130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defRPr/>
            </a:pPr>
            <a:endParaRPr lang="en-GB" altLang="en-US" sz="2400">
              <a:solidFill>
                <a:srgbClr val="000000"/>
              </a:solidFill>
              <a:latin typeface="Times New Roman" panose="02020603050405020304" pitchFamily="18" charset="0"/>
            </a:endParaRPr>
          </a:p>
        </p:txBody>
      </p:sp>
      <p:sp>
        <p:nvSpPr>
          <p:cNvPr id="8" name="Rectangle 5"/>
          <p:cNvSpPr>
            <a:spLocks noGrp="1" noChangeArrowheads="1"/>
          </p:cNvSpPr>
          <p:nvPr>
            <p:ph type="ftr" sz="quarter" idx="11"/>
          </p:nvPr>
        </p:nvSpPr>
        <p:spPr>
          <a:xfrm>
            <a:off x="3265488" y="6453188"/>
            <a:ext cx="2895600" cy="24130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defRPr/>
            </a:pPr>
            <a:endParaRPr lang="en-GB" altLang="en-US" sz="2400">
              <a:solidFill>
                <a:srgbClr val="000000"/>
              </a:solidFill>
              <a:latin typeface="Times New Roman" panose="02020603050405020304" pitchFamily="18" charset="0"/>
            </a:endParaRPr>
          </a:p>
        </p:txBody>
      </p:sp>
      <p:sp>
        <p:nvSpPr>
          <p:cNvPr id="9" name="Rectangle 6"/>
          <p:cNvSpPr>
            <a:spLocks noGrp="1" noChangeArrowheads="1"/>
          </p:cNvSpPr>
          <p:nvPr>
            <p:ph type="sldNum" sz="quarter" idx="12"/>
          </p:nvPr>
        </p:nvSpPr>
        <p:spPr/>
        <p:txBody>
          <a:bodyPr/>
          <a:lstStyle>
            <a:lvl1pPr>
              <a:defRPr/>
            </a:lvl1pPr>
          </a:lstStyle>
          <a:p>
            <a:pPr>
              <a:defRPr/>
            </a:pPr>
            <a:fld id="{79863C8E-DE16-41E6-8147-901A3C0C6845}"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1725954251"/>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39750" y="-90488"/>
            <a:ext cx="5903913" cy="78263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4213" y="981075"/>
            <a:ext cx="4064000" cy="48958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quarter" idx="2"/>
          </p:nvPr>
        </p:nvSpPr>
        <p:spPr>
          <a:xfrm>
            <a:off x="4900613" y="981075"/>
            <a:ext cx="4064000" cy="237172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Content Placeholder 4"/>
          <p:cNvSpPr>
            <a:spLocks noGrp="1"/>
          </p:cNvSpPr>
          <p:nvPr>
            <p:ph sz="quarter" idx="3"/>
          </p:nvPr>
        </p:nvSpPr>
        <p:spPr>
          <a:xfrm>
            <a:off x="4900613" y="3505200"/>
            <a:ext cx="4064000" cy="2371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827088" y="6453188"/>
            <a:ext cx="1905000" cy="24130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defRPr/>
            </a:pPr>
            <a:endParaRPr lang="en-GB" altLang="en-US" sz="2400">
              <a:solidFill>
                <a:srgbClr val="000000"/>
              </a:solidFill>
              <a:latin typeface="Times New Roman" panose="02020603050405020304" pitchFamily="18" charset="0"/>
            </a:endParaRPr>
          </a:p>
        </p:txBody>
      </p:sp>
      <p:sp>
        <p:nvSpPr>
          <p:cNvPr id="7" name="Footer Placeholder 6"/>
          <p:cNvSpPr>
            <a:spLocks noGrp="1"/>
          </p:cNvSpPr>
          <p:nvPr>
            <p:ph type="ftr" sz="quarter" idx="11"/>
          </p:nvPr>
        </p:nvSpPr>
        <p:spPr>
          <a:xfrm>
            <a:off x="3265488" y="6453188"/>
            <a:ext cx="2895600" cy="24130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defRPr/>
            </a:pPr>
            <a:endParaRPr lang="en-GB" altLang="en-US" sz="2400">
              <a:solidFill>
                <a:srgbClr val="000000"/>
              </a:solidFill>
              <a:latin typeface="Times New Roman" panose="02020603050405020304" pitchFamily="18" charset="0"/>
            </a:endParaRPr>
          </a:p>
        </p:txBody>
      </p:sp>
      <p:sp>
        <p:nvSpPr>
          <p:cNvPr id="8" name="Slide Number Placeholder 7"/>
          <p:cNvSpPr>
            <a:spLocks noGrp="1"/>
          </p:cNvSpPr>
          <p:nvPr>
            <p:ph type="sldNum" sz="quarter" idx="12"/>
          </p:nvPr>
        </p:nvSpPr>
        <p:spPr/>
        <p:txBody>
          <a:bodyPr/>
          <a:lstStyle>
            <a:lvl1pPr>
              <a:defRPr/>
            </a:lvl1pPr>
          </a:lstStyle>
          <a:p>
            <a:pPr>
              <a:defRPr/>
            </a:pPr>
            <a:fld id="{58E569F6-EA47-4024-A3B5-98A216DA9C8C}"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177659602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sldNum" sz="quarter" idx="10"/>
          </p:nvPr>
        </p:nvSpPr>
        <p:spPr>
          <a:ln/>
        </p:spPr>
        <p:txBody>
          <a:bodyPr/>
          <a:lstStyle>
            <a:lvl1pPr>
              <a:defRPr/>
            </a:lvl1pPr>
          </a:lstStyle>
          <a:p>
            <a:pPr>
              <a:defRPr/>
            </a:pPr>
            <a:fld id="{4079C420-7514-4E2C-948F-F739C714399D}"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47424456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a:ln/>
        </p:spPr>
        <p:txBody>
          <a:bodyPr/>
          <a:lstStyle>
            <a:lvl1pPr>
              <a:defRPr/>
            </a:lvl1pPr>
          </a:lstStyle>
          <a:p>
            <a:pPr>
              <a:defRPr/>
            </a:pPr>
            <a:fld id="{4CC14167-3B37-434D-976A-A9ECC2AD05E8}"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1493905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sldNum" sz="quarter" idx="10"/>
          </p:nvPr>
        </p:nvSpPr>
        <p:spPr>
          <a:ln/>
        </p:spPr>
        <p:txBody>
          <a:bodyPr/>
          <a:lstStyle>
            <a:lvl1pPr>
              <a:defRPr/>
            </a:lvl1pPr>
          </a:lstStyle>
          <a:p>
            <a:pPr>
              <a:defRPr/>
            </a:pPr>
            <a:fld id="{73940DFE-7E35-413E-B174-5686B943984B}"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2845260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v-SE"/>
          </a:p>
        </p:txBody>
      </p:sp>
      <p:sp>
        <p:nvSpPr>
          <p:cNvPr id="3" name="Content Placeholder 2"/>
          <p:cNvSpPr>
            <a:spLocks noGrp="1"/>
          </p:cNvSpPr>
          <p:nvPr>
            <p:ph sz="half" idx="1"/>
          </p:nvPr>
        </p:nvSpPr>
        <p:spPr>
          <a:xfrm>
            <a:off x="457200" y="1988840"/>
            <a:ext cx="4038600" cy="413732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dirty="0"/>
          </a:p>
        </p:txBody>
      </p:sp>
      <p:sp>
        <p:nvSpPr>
          <p:cNvPr id="4" name="Content Placeholder 3"/>
          <p:cNvSpPr>
            <a:spLocks noGrp="1"/>
          </p:cNvSpPr>
          <p:nvPr>
            <p:ph sz="half" idx="2"/>
          </p:nvPr>
        </p:nvSpPr>
        <p:spPr>
          <a:xfrm>
            <a:off x="4648200" y="1988840"/>
            <a:ext cx="4038600" cy="413732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dirty="0"/>
          </a:p>
        </p:txBody>
      </p:sp>
      <p:sp>
        <p:nvSpPr>
          <p:cNvPr id="5" name="Date Placeholder 4"/>
          <p:cNvSpPr>
            <a:spLocks noGrp="1"/>
          </p:cNvSpPr>
          <p:nvPr>
            <p:ph type="dt" sz="half" idx="10"/>
          </p:nvPr>
        </p:nvSpPr>
        <p:spPr/>
        <p:txBody>
          <a:bodyPr/>
          <a:lstStyle/>
          <a:p>
            <a:fld id="{BB6E30E2-0868-4851-8DE9-A2B2280713C6}" type="datetimeFigureOut">
              <a:rPr lang="sv-SE" smtClean="0"/>
              <a:t>2015-06-04</a:t>
            </a:fld>
            <a:endParaRPr lang="sv-SE"/>
          </a:p>
        </p:txBody>
      </p:sp>
      <p:sp>
        <p:nvSpPr>
          <p:cNvPr id="7" name="Slide Number Placeholder 6"/>
          <p:cNvSpPr>
            <a:spLocks noGrp="1"/>
          </p:cNvSpPr>
          <p:nvPr>
            <p:ph type="sldNum" sz="quarter" idx="12"/>
          </p:nvPr>
        </p:nvSpPr>
        <p:spPr/>
        <p:txBody>
          <a:bodyPr/>
          <a:lstStyle/>
          <a:p>
            <a:fld id="{8DF51C0F-6E70-4ABD-881E-4B45D6B5DC9D}" type="slidenum">
              <a:rPr lang="sv-SE" smtClean="0"/>
              <a:t>‹#›</a:t>
            </a:fld>
            <a:endParaRPr lang="sv-SE"/>
          </a:p>
        </p:txBody>
      </p:sp>
    </p:spTree>
    <p:extLst>
      <p:ext uri="{BB962C8B-B14F-4D97-AF65-F5344CB8AC3E}">
        <p14:creationId xmlns:p14="http://schemas.microsoft.com/office/powerpoint/2010/main" val="1416363612"/>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4213" y="981075"/>
            <a:ext cx="4064000" cy="4895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00613" y="981075"/>
            <a:ext cx="4064000" cy="4895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sldNum" sz="quarter" idx="10"/>
          </p:nvPr>
        </p:nvSpPr>
        <p:spPr>
          <a:ln/>
        </p:spPr>
        <p:txBody>
          <a:bodyPr/>
          <a:lstStyle>
            <a:lvl1pPr>
              <a:defRPr/>
            </a:lvl1pPr>
          </a:lstStyle>
          <a:p>
            <a:pPr>
              <a:defRPr/>
            </a:pPr>
            <a:fld id="{56831537-0D41-4D24-AFB8-A3B24715E097}"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127055862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sldNum" sz="quarter" idx="10"/>
          </p:nvPr>
        </p:nvSpPr>
        <p:spPr>
          <a:ln/>
        </p:spPr>
        <p:txBody>
          <a:bodyPr/>
          <a:lstStyle>
            <a:lvl1pPr>
              <a:defRPr/>
            </a:lvl1pPr>
          </a:lstStyle>
          <a:p>
            <a:pPr>
              <a:defRPr/>
            </a:pPr>
            <a:fld id="{3A71D8FF-6262-4663-B4AD-3B3EB55BFE85}"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286241999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sldNum" sz="quarter" idx="10"/>
          </p:nvPr>
        </p:nvSpPr>
        <p:spPr>
          <a:ln/>
        </p:spPr>
        <p:txBody>
          <a:bodyPr/>
          <a:lstStyle>
            <a:lvl1pPr>
              <a:defRPr/>
            </a:lvl1pPr>
          </a:lstStyle>
          <a:p>
            <a:pPr>
              <a:defRPr/>
            </a:pPr>
            <a:fld id="{5757221F-5E8E-4933-BE37-FDB4A6696B51}"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9813962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sldNum" sz="quarter" idx="10"/>
          </p:nvPr>
        </p:nvSpPr>
        <p:spPr>
          <a:ln/>
        </p:spPr>
        <p:txBody>
          <a:bodyPr/>
          <a:lstStyle>
            <a:lvl1pPr>
              <a:defRPr/>
            </a:lvl1pPr>
          </a:lstStyle>
          <a:p>
            <a:pPr>
              <a:defRPr/>
            </a:pPr>
            <a:fld id="{A7B225F7-C600-4352-A076-2866FF0A334F}"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23972587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sldNum" sz="quarter" idx="10"/>
          </p:nvPr>
        </p:nvSpPr>
        <p:spPr>
          <a:ln/>
        </p:spPr>
        <p:txBody>
          <a:bodyPr/>
          <a:lstStyle>
            <a:lvl1pPr>
              <a:defRPr/>
            </a:lvl1pPr>
          </a:lstStyle>
          <a:p>
            <a:pPr>
              <a:defRPr/>
            </a:pPr>
            <a:fld id="{0F679B3F-1443-41B6-BD76-C68F75E35034}"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411546230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sldNum" sz="quarter" idx="10"/>
          </p:nvPr>
        </p:nvSpPr>
        <p:spPr>
          <a:ln/>
        </p:spPr>
        <p:txBody>
          <a:bodyPr/>
          <a:lstStyle>
            <a:lvl1pPr>
              <a:defRPr/>
            </a:lvl1pPr>
          </a:lstStyle>
          <a:p>
            <a:pPr>
              <a:defRPr/>
            </a:pPr>
            <a:fld id="{7C4F4089-392D-4489-B6DF-636FEDA2E3B9}"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8414016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a:ln/>
        </p:spPr>
        <p:txBody>
          <a:bodyPr/>
          <a:lstStyle>
            <a:lvl1pPr>
              <a:defRPr/>
            </a:lvl1pPr>
          </a:lstStyle>
          <a:p>
            <a:pPr>
              <a:defRPr/>
            </a:pPr>
            <a:fld id="{FEB9DF07-4436-493D-8E21-9514A0719093}"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275533932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2288" y="-26988"/>
            <a:ext cx="2092325" cy="59039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90550" y="-26988"/>
            <a:ext cx="6129338" cy="59039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a:ln/>
        </p:spPr>
        <p:txBody>
          <a:bodyPr/>
          <a:lstStyle>
            <a:lvl1pPr>
              <a:defRPr/>
            </a:lvl1pPr>
          </a:lstStyle>
          <a:p>
            <a:pPr>
              <a:defRPr/>
            </a:pPr>
            <a:fld id="{B3A298E7-F684-46F8-90BC-ED8B2995AA35}"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35748456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9750" y="0"/>
            <a:ext cx="5903913" cy="711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4213" y="981075"/>
            <a:ext cx="4064000" cy="48958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00613" y="981075"/>
            <a:ext cx="4064000" cy="48958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xfrm>
            <a:off x="827088" y="6453188"/>
            <a:ext cx="1905000" cy="24130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defRPr/>
            </a:pPr>
            <a:endParaRPr lang="en-GB" altLang="en-US" sz="2400">
              <a:solidFill>
                <a:srgbClr val="000000"/>
              </a:solidFill>
              <a:latin typeface="Times New Roman" panose="02020603050405020304" pitchFamily="18" charset="0"/>
            </a:endParaRPr>
          </a:p>
        </p:txBody>
      </p:sp>
      <p:sp>
        <p:nvSpPr>
          <p:cNvPr id="6" name="Rectangle 5"/>
          <p:cNvSpPr>
            <a:spLocks noGrp="1" noChangeArrowheads="1"/>
          </p:cNvSpPr>
          <p:nvPr>
            <p:ph type="ftr" sz="quarter" idx="11"/>
          </p:nvPr>
        </p:nvSpPr>
        <p:spPr>
          <a:xfrm>
            <a:off x="3265488" y="6453188"/>
            <a:ext cx="2895600" cy="24130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defRPr/>
            </a:pPr>
            <a:endParaRPr lang="en-GB" altLang="en-US" sz="2400">
              <a:solidFill>
                <a:srgbClr val="000000"/>
              </a:solidFill>
              <a:latin typeface="Times New Roman" panose="02020603050405020304" pitchFamily="18" charset="0"/>
            </a:endParaRPr>
          </a:p>
        </p:txBody>
      </p:sp>
      <p:sp>
        <p:nvSpPr>
          <p:cNvPr id="7" name="Rectangle 6"/>
          <p:cNvSpPr>
            <a:spLocks noGrp="1" noChangeArrowheads="1"/>
          </p:cNvSpPr>
          <p:nvPr>
            <p:ph type="sldNum" sz="quarter" idx="12"/>
          </p:nvPr>
        </p:nvSpPr>
        <p:spPr/>
        <p:txBody>
          <a:bodyPr/>
          <a:lstStyle>
            <a:lvl1pPr>
              <a:defRPr/>
            </a:lvl1pPr>
          </a:lstStyle>
          <a:p>
            <a:pPr>
              <a:defRPr/>
            </a:pPr>
            <a:fld id="{51188AB6-AD48-4276-929D-5B3473A1109C}"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588599503"/>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539750" y="0"/>
            <a:ext cx="5903913" cy="7112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4213" y="981075"/>
            <a:ext cx="4064000" cy="2371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900613" y="981075"/>
            <a:ext cx="4064000" cy="2371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4213" y="3505200"/>
            <a:ext cx="4064000" cy="2371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900613" y="3505200"/>
            <a:ext cx="4064000" cy="2371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xfrm>
            <a:off x="827088" y="6453188"/>
            <a:ext cx="1905000" cy="24130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defRPr/>
            </a:pPr>
            <a:endParaRPr lang="en-GB" altLang="en-US" sz="2400">
              <a:solidFill>
                <a:srgbClr val="000000"/>
              </a:solidFill>
              <a:latin typeface="Times New Roman" panose="02020603050405020304" pitchFamily="18" charset="0"/>
            </a:endParaRPr>
          </a:p>
        </p:txBody>
      </p:sp>
      <p:sp>
        <p:nvSpPr>
          <p:cNvPr id="8" name="Rectangle 5"/>
          <p:cNvSpPr>
            <a:spLocks noGrp="1" noChangeArrowheads="1"/>
          </p:cNvSpPr>
          <p:nvPr>
            <p:ph type="ftr" sz="quarter" idx="11"/>
          </p:nvPr>
        </p:nvSpPr>
        <p:spPr>
          <a:xfrm>
            <a:off x="3265488" y="6453188"/>
            <a:ext cx="2895600" cy="24130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defRPr/>
            </a:pPr>
            <a:endParaRPr lang="en-GB" altLang="en-US" sz="2400">
              <a:solidFill>
                <a:srgbClr val="000000"/>
              </a:solidFill>
              <a:latin typeface="Times New Roman" panose="02020603050405020304" pitchFamily="18" charset="0"/>
            </a:endParaRPr>
          </a:p>
        </p:txBody>
      </p:sp>
      <p:sp>
        <p:nvSpPr>
          <p:cNvPr id="9" name="Rectangle 6"/>
          <p:cNvSpPr>
            <a:spLocks noGrp="1" noChangeArrowheads="1"/>
          </p:cNvSpPr>
          <p:nvPr>
            <p:ph type="sldNum" sz="quarter" idx="12"/>
          </p:nvPr>
        </p:nvSpPr>
        <p:spPr/>
        <p:txBody>
          <a:bodyPr/>
          <a:lstStyle>
            <a:lvl1pPr>
              <a:defRPr/>
            </a:lvl1pPr>
          </a:lstStyle>
          <a:p>
            <a:pPr>
              <a:defRPr/>
            </a:pPr>
            <a:fld id="{79863C8E-DE16-41E6-8147-901A3C0C6845}"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1325875301"/>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sv-SE"/>
          </a:p>
        </p:txBody>
      </p:sp>
      <p:sp>
        <p:nvSpPr>
          <p:cNvPr id="3" name="Text Placeholder 2"/>
          <p:cNvSpPr>
            <a:spLocks noGrp="1"/>
          </p:cNvSpPr>
          <p:nvPr>
            <p:ph type="body" idx="1"/>
          </p:nvPr>
        </p:nvSpPr>
        <p:spPr>
          <a:xfrm>
            <a:off x="457200" y="2016000"/>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708921"/>
            <a:ext cx="4040188" cy="341724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dirty="0"/>
          </a:p>
        </p:txBody>
      </p:sp>
      <p:sp>
        <p:nvSpPr>
          <p:cNvPr id="5" name="Text Placeholder 4"/>
          <p:cNvSpPr>
            <a:spLocks noGrp="1"/>
          </p:cNvSpPr>
          <p:nvPr>
            <p:ph type="body" sz="quarter" idx="3"/>
          </p:nvPr>
        </p:nvSpPr>
        <p:spPr>
          <a:xfrm>
            <a:off x="4645025" y="2016000"/>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708921"/>
            <a:ext cx="4041775" cy="341724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7" name="Date Placeholder 6"/>
          <p:cNvSpPr>
            <a:spLocks noGrp="1"/>
          </p:cNvSpPr>
          <p:nvPr>
            <p:ph type="dt" sz="half" idx="10"/>
          </p:nvPr>
        </p:nvSpPr>
        <p:spPr/>
        <p:txBody>
          <a:bodyPr/>
          <a:lstStyle/>
          <a:p>
            <a:fld id="{BB6E30E2-0868-4851-8DE9-A2B2280713C6}" type="datetimeFigureOut">
              <a:rPr lang="sv-SE" smtClean="0"/>
              <a:t>2015-06-04</a:t>
            </a:fld>
            <a:endParaRPr lang="sv-SE"/>
          </a:p>
        </p:txBody>
      </p:sp>
      <p:sp>
        <p:nvSpPr>
          <p:cNvPr id="9" name="Slide Number Placeholder 8"/>
          <p:cNvSpPr>
            <a:spLocks noGrp="1"/>
          </p:cNvSpPr>
          <p:nvPr>
            <p:ph type="sldNum" sz="quarter" idx="12"/>
          </p:nvPr>
        </p:nvSpPr>
        <p:spPr/>
        <p:txBody>
          <a:bodyPr/>
          <a:lstStyle/>
          <a:p>
            <a:fld id="{8DF51C0F-6E70-4ABD-881E-4B45D6B5DC9D}" type="slidenum">
              <a:rPr lang="sv-SE" smtClean="0"/>
              <a:t>‹#›</a:t>
            </a:fld>
            <a:endParaRPr lang="sv-SE"/>
          </a:p>
        </p:txBody>
      </p:sp>
    </p:spTree>
    <p:extLst>
      <p:ext uri="{BB962C8B-B14F-4D97-AF65-F5344CB8AC3E}">
        <p14:creationId xmlns:p14="http://schemas.microsoft.com/office/powerpoint/2010/main" val="65495677"/>
      </p:ext>
    </p:extLst>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39750" y="-90488"/>
            <a:ext cx="5903913" cy="78263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4213" y="981075"/>
            <a:ext cx="4064000" cy="48958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quarter" idx="2"/>
          </p:nvPr>
        </p:nvSpPr>
        <p:spPr>
          <a:xfrm>
            <a:off x="4900613" y="981075"/>
            <a:ext cx="4064000" cy="237172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Content Placeholder 4"/>
          <p:cNvSpPr>
            <a:spLocks noGrp="1"/>
          </p:cNvSpPr>
          <p:nvPr>
            <p:ph sz="quarter" idx="3"/>
          </p:nvPr>
        </p:nvSpPr>
        <p:spPr>
          <a:xfrm>
            <a:off x="4900613" y="3505200"/>
            <a:ext cx="4064000" cy="2371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827088" y="6453188"/>
            <a:ext cx="1905000" cy="24130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defRPr/>
            </a:pPr>
            <a:endParaRPr lang="en-GB" altLang="en-US" sz="2400">
              <a:solidFill>
                <a:srgbClr val="000000"/>
              </a:solidFill>
              <a:latin typeface="Times New Roman" panose="02020603050405020304" pitchFamily="18" charset="0"/>
            </a:endParaRPr>
          </a:p>
        </p:txBody>
      </p:sp>
      <p:sp>
        <p:nvSpPr>
          <p:cNvPr id="7" name="Footer Placeholder 6"/>
          <p:cNvSpPr>
            <a:spLocks noGrp="1"/>
          </p:cNvSpPr>
          <p:nvPr>
            <p:ph type="ftr" sz="quarter" idx="11"/>
          </p:nvPr>
        </p:nvSpPr>
        <p:spPr>
          <a:xfrm>
            <a:off x="3265488" y="6453188"/>
            <a:ext cx="2895600" cy="24130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defRPr/>
            </a:pPr>
            <a:endParaRPr lang="en-GB" altLang="en-US" sz="2400">
              <a:solidFill>
                <a:srgbClr val="000000"/>
              </a:solidFill>
              <a:latin typeface="Times New Roman" panose="02020603050405020304" pitchFamily="18" charset="0"/>
            </a:endParaRPr>
          </a:p>
        </p:txBody>
      </p:sp>
      <p:sp>
        <p:nvSpPr>
          <p:cNvPr id="8" name="Slide Number Placeholder 7"/>
          <p:cNvSpPr>
            <a:spLocks noGrp="1"/>
          </p:cNvSpPr>
          <p:nvPr>
            <p:ph type="sldNum" sz="quarter" idx="12"/>
          </p:nvPr>
        </p:nvSpPr>
        <p:spPr/>
        <p:txBody>
          <a:bodyPr/>
          <a:lstStyle>
            <a:lvl1pPr>
              <a:defRPr/>
            </a:lvl1pPr>
          </a:lstStyle>
          <a:p>
            <a:pPr>
              <a:defRPr/>
            </a:pPr>
            <a:fld id="{58E569F6-EA47-4024-A3B5-98A216DA9C8C}"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194046304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sldNum" sz="quarter" idx="10"/>
          </p:nvPr>
        </p:nvSpPr>
        <p:spPr>
          <a:ln/>
        </p:spPr>
        <p:txBody>
          <a:bodyPr/>
          <a:lstStyle>
            <a:lvl1pPr>
              <a:defRPr/>
            </a:lvl1pPr>
          </a:lstStyle>
          <a:p>
            <a:pPr>
              <a:defRPr/>
            </a:pPr>
            <a:fld id="{4079C420-7514-4E2C-948F-F739C714399D}"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15388004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a:ln/>
        </p:spPr>
        <p:txBody>
          <a:bodyPr/>
          <a:lstStyle>
            <a:lvl1pPr>
              <a:defRPr/>
            </a:lvl1pPr>
          </a:lstStyle>
          <a:p>
            <a:pPr>
              <a:defRPr/>
            </a:pPr>
            <a:fld id="{4CC14167-3B37-434D-976A-A9ECC2AD05E8}"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11128674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sldNum" sz="quarter" idx="10"/>
          </p:nvPr>
        </p:nvSpPr>
        <p:spPr>
          <a:ln/>
        </p:spPr>
        <p:txBody>
          <a:bodyPr/>
          <a:lstStyle>
            <a:lvl1pPr>
              <a:defRPr/>
            </a:lvl1pPr>
          </a:lstStyle>
          <a:p>
            <a:pPr>
              <a:defRPr/>
            </a:pPr>
            <a:fld id="{73940DFE-7E35-413E-B174-5686B943984B}"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181862358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4213" y="981075"/>
            <a:ext cx="4064000" cy="4895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00613" y="981075"/>
            <a:ext cx="4064000" cy="4895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sldNum" sz="quarter" idx="10"/>
          </p:nvPr>
        </p:nvSpPr>
        <p:spPr>
          <a:ln/>
        </p:spPr>
        <p:txBody>
          <a:bodyPr/>
          <a:lstStyle>
            <a:lvl1pPr>
              <a:defRPr/>
            </a:lvl1pPr>
          </a:lstStyle>
          <a:p>
            <a:pPr>
              <a:defRPr/>
            </a:pPr>
            <a:fld id="{56831537-0D41-4D24-AFB8-A3B24715E097}"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318171000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sldNum" sz="quarter" idx="10"/>
          </p:nvPr>
        </p:nvSpPr>
        <p:spPr>
          <a:ln/>
        </p:spPr>
        <p:txBody>
          <a:bodyPr/>
          <a:lstStyle>
            <a:lvl1pPr>
              <a:defRPr/>
            </a:lvl1pPr>
          </a:lstStyle>
          <a:p>
            <a:pPr>
              <a:defRPr/>
            </a:pPr>
            <a:fld id="{3A71D8FF-6262-4663-B4AD-3B3EB55BFE85}"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215616811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sldNum" sz="quarter" idx="10"/>
          </p:nvPr>
        </p:nvSpPr>
        <p:spPr>
          <a:ln/>
        </p:spPr>
        <p:txBody>
          <a:bodyPr/>
          <a:lstStyle>
            <a:lvl1pPr>
              <a:defRPr/>
            </a:lvl1pPr>
          </a:lstStyle>
          <a:p>
            <a:pPr>
              <a:defRPr/>
            </a:pPr>
            <a:fld id="{5757221F-5E8E-4933-BE37-FDB4A6696B51}"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393714177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sldNum" sz="quarter" idx="10"/>
          </p:nvPr>
        </p:nvSpPr>
        <p:spPr>
          <a:ln/>
        </p:spPr>
        <p:txBody>
          <a:bodyPr/>
          <a:lstStyle>
            <a:lvl1pPr>
              <a:defRPr/>
            </a:lvl1pPr>
          </a:lstStyle>
          <a:p>
            <a:pPr>
              <a:defRPr/>
            </a:pPr>
            <a:fld id="{A7B225F7-C600-4352-A076-2866FF0A334F}"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306772357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sldNum" sz="quarter" idx="10"/>
          </p:nvPr>
        </p:nvSpPr>
        <p:spPr>
          <a:ln/>
        </p:spPr>
        <p:txBody>
          <a:bodyPr/>
          <a:lstStyle>
            <a:lvl1pPr>
              <a:defRPr/>
            </a:lvl1pPr>
          </a:lstStyle>
          <a:p>
            <a:pPr>
              <a:defRPr/>
            </a:pPr>
            <a:fld id="{0F679B3F-1443-41B6-BD76-C68F75E35034}"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287776260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sldNum" sz="quarter" idx="10"/>
          </p:nvPr>
        </p:nvSpPr>
        <p:spPr>
          <a:ln/>
        </p:spPr>
        <p:txBody>
          <a:bodyPr/>
          <a:lstStyle>
            <a:lvl1pPr>
              <a:defRPr/>
            </a:lvl1pPr>
          </a:lstStyle>
          <a:p>
            <a:pPr>
              <a:defRPr/>
            </a:pPr>
            <a:fld id="{7C4F4089-392D-4489-B6DF-636FEDA2E3B9}"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14159670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v-SE"/>
          </a:p>
        </p:txBody>
      </p:sp>
      <p:sp>
        <p:nvSpPr>
          <p:cNvPr id="3" name="Date Placeholder 2"/>
          <p:cNvSpPr>
            <a:spLocks noGrp="1"/>
          </p:cNvSpPr>
          <p:nvPr>
            <p:ph type="dt" sz="half" idx="10"/>
          </p:nvPr>
        </p:nvSpPr>
        <p:spPr/>
        <p:txBody>
          <a:bodyPr/>
          <a:lstStyle/>
          <a:p>
            <a:fld id="{BB6E30E2-0868-4851-8DE9-A2B2280713C6}" type="datetimeFigureOut">
              <a:rPr lang="sv-SE" smtClean="0"/>
              <a:t>2015-06-04</a:t>
            </a:fld>
            <a:endParaRPr lang="sv-SE"/>
          </a:p>
        </p:txBody>
      </p:sp>
      <p:sp>
        <p:nvSpPr>
          <p:cNvPr id="5" name="Slide Number Placeholder 4"/>
          <p:cNvSpPr>
            <a:spLocks noGrp="1"/>
          </p:cNvSpPr>
          <p:nvPr>
            <p:ph type="sldNum" sz="quarter" idx="12"/>
          </p:nvPr>
        </p:nvSpPr>
        <p:spPr/>
        <p:txBody>
          <a:bodyPr/>
          <a:lstStyle/>
          <a:p>
            <a:fld id="{8DF51C0F-6E70-4ABD-881E-4B45D6B5DC9D}" type="slidenum">
              <a:rPr lang="sv-SE" smtClean="0"/>
              <a:t>‹#›</a:t>
            </a:fld>
            <a:endParaRPr lang="sv-SE"/>
          </a:p>
        </p:txBody>
      </p:sp>
    </p:spTree>
    <p:extLst>
      <p:ext uri="{BB962C8B-B14F-4D97-AF65-F5344CB8AC3E}">
        <p14:creationId xmlns:p14="http://schemas.microsoft.com/office/powerpoint/2010/main" val="3515028947"/>
      </p:ext>
    </p:extLst>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a:ln/>
        </p:spPr>
        <p:txBody>
          <a:bodyPr/>
          <a:lstStyle>
            <a:lvl1pPr>
              <a:defRPr/>
            </a:lvl1pPr>
          </a:lstStyle>
          <a:p>
            <a:pPr>
              <a:defRPr/>
            </a:pPr>
            <a:fld id="{FEB9DF07-4436-493D-8E21-9514A0719093}"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99098161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2288" y="-26988"/>
            <a:ext cx="2092325" cy="59039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90550" y="-26988"/>
            <a:ext cx="6129338" cy="59039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a:ln/>
        </p:spPr>
        <p:txBody>
          <a:bodyPr/>
          <a:lstStyle>
            <a:lvl1pPr>
              <a:defRPr/>
            </a:lvl1pPr>
          </a:lstStyle>
          <a:p>
            <a:pPr>
              <a:defRPr/>
            </a:pPr>
            <a:fld id="{B3A298E7-F684-46F8-90BC-ED8B2995AA35}"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306381518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9750" y="0"/>
            <a:ext cx="5903913" cy="711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4213" y="981075"/>
            <a:ext cx="4064000" cy="48958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00613" y="981075"/>
            <a:ext cx="4064000" cy="48958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xfrm>
            <a:off x="827088" y="6453188"/>
            <a:ext cx="1905000" cy="24130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defRPr/>
            </a:pPr>
            <a:endParaRPr lang="en-GB" altLang="en-US" sz="2400">
              <a:solidFill>
                <a:srgbClr val="000000"/>
              </a:solidFill>
              <a:latin typeface="Times New Roman" panose="02020603050405020304" pitchFamily="18" charset="0"/>
            </a:endParaRPr>
          </a:p>
        </p:txBody>
      </p:sp>
      <p:sp>
        <p:nvSpPr>
          <p:cNvPr id="6" name="Rectangle 5"/>
          <p:cNvSpPr>
            <a:spLocks noGrp="1" noChangeArrowheads="1"/>
          </p:cNvSpPr>
          <p:nvPr>
            <p:ph type="ftr" sz="quarter" idx="11"/>
          </p:nvPr>
        </p:nvSpPr>
        <p:spPr>
          <a:xfrm>
            <a:off x="3265488" y="6453188"/>
            <a:ext cx="2895600" cy="24130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defRPr/>
            </a:pPr>
            <a:endParaRPr lang="en-GB" altLang="en-US" sz="2400">
              <a:solidFill>
                <a:srgbClr val="000000"/>
              </a:solidFill>
              <a:latin typeface="Times New Roman" panose="02020603050405020304" pitchFamily="18" charset="0"/>
            </a:endParaRPr>
          </a:p>
        </p:txBody>
      </p:sp>
      <p:sp>
        <p:nvSpPr>
          <p:cNvPr id="7" name="Rectangle 6"/>
          <p:cNvSpPr>
            <a:spLocks noGrp="1" noChangeArrowheads="1"/>
          </p:cNvSpPr>
          <p:nvPr>
            <p:ph type="sldNum" sz="quarter" idx="12"/>
          </p:nvPr>
        </p:nvSpPr>
        <p:spPr/>
        <p:txBody>
          <a:bodyPr/>
          <a:lstStyle>
            <a:lvl1pPr>
              <a:defRPr/>
            </a:lvl1pPr>
          </a:lstStyle>
          <a:p>
            <a:pPr>
              <a:defRPr/>
            </a:pPr>
            <a:fld id="{51188AB6-AD48-4276-929D-5B3473A1109C}"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2588163571"/>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539750" y="0"/>
            <a:ext cx="5903913" cy="7112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4213" y="981075"/>
            <a:ext cx="4064000" cy="2371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900613" y="981075"/>
            <a:ext cx="4064000" cy="2371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4213" y="3505200"/>
            <a:ext cx="4064000" cy="2371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900613" y="3505200"/>
            <a:ext cx="4064000" cy="2371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xfrm>
            <a:off x="827088" y="6453188"/>
            <a:ext cx="1905000" cy="24130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defRPr/>
            </a:pPr>
            <a:endParaRPr lang="en-GB" altLang="en-US" sz="2400">
              <a:solidFill>
                <a:srgbClr val="000000"/>
              </a:solidFill>
              <a:latin typeface="Times New Roman" panose="02020603050405020304" pitchFamily="18" charset="0"/>
            </a:endParaRPr>
          </a:p>
        </p:txBody>
      </p:sp>
      <p:sp>
        <p:nvSpPr>
          <p:cNvPr id="8" name="Rectangle 5"/>
          <p:cNvSpPr>
            <a:spLocks noGrp="1" noChangeArrowheads="1"/>
          </p:cNvSpPr>
          <p:nvPr>
            <p:ph type="ftr" sz="quarter" idx="11"/>
          </p:nvPr>
        </p:nvSpPr>
        <p:spPr>
          <a:xfrm>
            <a:off x="3265488" y="6453188"/>
            <a:ext cx="2895600" cy="24130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defRPr/>
            </a:pPr>
            <a:endParaRPr lang="en-GB" altLang="en-US" sz="2400">
              <a:solidFill>
                <a:srgbClr val="000000"/>
              </a:solidFill>
              <a:latin typeface="Times New Roman" panose="02020603050405020304" pitchFamily="18" charset="0"/>
            </a:endParaRPr>
          </a:p>
        </p:txBody>
      </p:sp>
      <p:sp>
        <p:nvSpPr>
          <p:cNvPr id="9" name="Rectangle 6"/>
          <p:cNvSpPr>
            <a:spLocks noGrp="1" noChangeArrowheads="1"/>
          </p:cNvSpPr>
          <p:nvPr>
            <p:ph type="sldNum" sz="quarter" idx="12"/>
          </p:nvPr>
        </p:nvSpPr>
        <p:spPr/>
        <p:txBody>
          <a:bodyPr/>
          <a:lstStyle>
            <a:lvl1pPr>
              <a:defRPr/>
            </a:lvl1pPr>
          </a:lstStyle>
          <a:p>
            <a:pPr>
              <a:defRPr/>
            </a:pPr>
            <a:fld id="{79863C8E-DE16-41E6-8147-901A3C0C6845}"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1826101839"/>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539750" y="-90488"/>
            <a:ext cx="5903913" cy="782638"/>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4213" y="981075"/>
            <a:ext cx="4064000" cy="489585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quarter" idx="2"/>
          </p:nvPr>
        </p:nvSpPr>
        <p:spPr>
          <a:xfrm>
            <a:off x="4900613" y="981075"/>
            <a:ext cx="4064000" cy="2371725"/>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Content Placeholder 4"/>
          <p:cNvSpPr>
            <a:spLocks noGrp="1"/>
          </p:cNvSpPr>
          <p:nvPr>
            <p:ph sz="quarter" idx="3"/>
          </p:nvPr>
        </p:nvSpPr>
        <p:spPr>
          <a:xfrm>
            <a:off x="4900613" y="3505200"/>
            <a:ext cx="4064000" cy="23717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827088" y="6453188"/>
            <a:ext cx="1905000" cy="24130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defRPr/>
            </a:pPr>
            <a:endParaRPr lang="en-GB" altLang="en-US" sz="2400">
              <a:solidFill>
                <a:srgbClr val="000000"/>
              </a:solidFill>
              <a:latin typeface="Times New Roman" panose="02020603050405020304" pitchFamily="18" charset="0"/>
            </a:endParaRPr>
          </a:p>
        </p:txBody>
      </p:sp>
      <p:sp>
        <p:nvSpPr>
          <p:cNvPr id="7" name="Footer Placeholder 6"/>
          <p:cNvSpPr>
            <a:spLocks noGrp="1"/>
          </p:cNvSpPr>
          <p:nvPr>
            <p:ph type="ftr" sz="quarter" idx="11"/>
          </p:nvPr>
        </p:nvSpPr>
        <p:spPr>
          <a:xfrm>
            <a:off x="3265488" y="6453188"/>
            <a:ext cx="2895600" cy="24130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defRPr/>
            </a:pPr>
            <a:endParaRPr lang="en-GB" altLang="en-US" sz="2400">
              <a:solidFill>
                <a:srgbClr val="000000"/>
              </a:solidFill>
              <a:latin typeface="Times New Roman" panose="02020603050405020304" pitchFamily="18" charset="0"/>
            </a:endParaRPr>
          </a:p>
        </p:txBody>
      </p:sp>
      <p:sp>
        <p:nvSpPr>
          <p:cNvPr id="8" name="Slide Number Placeholder 7"/>
          <p:cNvSpPr>
            <a:spLocks noGrp="1"/>
          </p:cNvSpPr>
          <p:nvPr>
            <p:ph type="sldNum" sz="quarter" idx="12"/>
          </p:nvPr>
        </p:nvSpPr>
        <p:spPr/>
        <p:txBody>
          <a:bodyPr/>
          <a:lstStyle>
            <a:lvl1pPr>
              <a:defRPr/>
            </a:lvl1pPr>
          </a:lstStyle>
          <a:p>
            <a:pPr>
              <a:defRPr/>
            </a:pPr>
            <a:fld id="{58E569F6-EA47-4024-A3B5-98A216DA9C8C}"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379488666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3"/>
          <p:cNvSpPr>
            <a:spLocks noGrp="1" noChangeArrowheads="1"/>
          </p:cNvSpPr>
          <p:nvPr>
            <p:ph type="sldNum" sz="quarter" idx="10"/>
          </p:nvPr>
        </p:nvSpPr>
        <p:spPr>
          <a:ln/>
        </p:spPr>
        <p:txBody>
          <a:bodyPr/>
          <a:lstStyle>
            <a:lvl1pPr>
              <a:defRPr/>
            </a:lvl1pPr>
          </a:lstStyle>
          <a:p>
            <a:pPr>
              <a:defRPr/>
            </a:pPr>
            <a:fld id="{4079C420-7514-4E2C-948F-F739C714399D}"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353644737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a:ln/>
        </p:spPr>
        <p:txBody>
          <a:bodyPr/>
          <a:lstStyle>
            <a:lvl1pPr>
              <a:defRPr/>
            </a:lvl1pPr>
          </a:lstStyle>
          <a:p>
            <a:pPr>
              <a:defRPr/>
            </a:pPr>
            <a:fld id="{4CC14167-3B37-434D-976A-A9ECC2AD05E8}"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184194714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sldNum" sz="quarter" idx="10"/>
          </p:nvPr>
        </p:nvSpPr>
        <p:spPr>
          <a:ln/>
        </p:spPr>
        <p:txBody>
          <a:bodyPr/>
          <a:lstStyle>
            <a:lvl1pPr>
              <a:defRPr/>
            </a:lvl1pPr>
          </a:lstStyle>
          <a:p>
            <a:pPr>
              <a:defRPr/>
            </a:pPr>
            <a:fld id="{73940DFE-7E35-413E-B174-5686B943984B}"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368125538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4213" y="981075"/>
            <a:ext cx="4064000" cy="4895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00613" y="981075"/>
            <a:ext cx="4064000" cy="48958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
          <p:cNvSpPr>
            <a:spLocks noGrp="1" noChangeArrowheads="1"/>
          </p:cNvSpPr>
          <p:nvPr>
            <p:ph type="sldNum" sz="quarter" idx="10"/>
          </p:nvPr>
        </p:nvSpPr>
        <p:spPr>
          <a:ln/>
        </p:spPr>
        <p:txBody>
          <a:bodyPr/>
          <a:lstStyle>
            <a:lvl1pPr>
              <a:defRPr/>
            </a:lvl1pPr>
          </a:lstStyle>
          <a:p>
            <a:pPr>
              <a:defRPr/>
            </a:pPr>
            <a:fld id="{56831537-0D41-4D24-AFB8-A3B24715E097}"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230724080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
          <p:cNvSpPr>
            <a:spLocks noGrp="1" noChangeArrowheads="1"/>
          </p:cNvSpPr>
          <p:nvPr>
            <p:ph type="sldNum" sz="quarter" idx="10"/>
          </p:nvPr>
        </p:nvSpPr>
        <p:spPr>
          <a:ln/>
        </p:spPr>
        <p:txBody>
          <a:bodyPr/>
          <a:lstStyle>
            <a:lvl1pPr>
              <a:defRPr/>
            </a:lvl1pPr>
          </a:lstStyle>
          <a:p>
            <a:pPr>
              <a:defRPr/>
            </a:pPr>
            <a:fld id="{3A71D8FF-6262-4663-B4AD-3B3EB55BFE85}"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1603577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6E30E2-0868-4851-8DE9-A2B2280713C6}" type="datetimeFigureOut">
              <a:rPr lang="sv-SE" smtClean="0"/>
              <a:t>2015-06-04</a:t>
            </a:fld>
            <a:endParaRPr lang="sv-SE"/>
          </a:p>
        </p:txBody>
      </p:sp>
      <p:sp>
        <p:nvSpPr>
          <p:cNvPr id="4" name="Slide Number Placeholder 3"/>
          <p:cNvSpPr>
            <a:spLocks noGrp="1"/>
          </p:cNvSpPr>
          <p:nvPr>
            <p:ph type="sldNum" sz="quarter" idx="12"/>
          </p:nvPr>
        </p:nvSpPr>
        <p:spPr/>
        <p:txBody>
          <a:bodyPr/>
          <a:lstStyle/>
          <a:p>
            <a:fld id="{8DF51C0F-6E70-4ABD-881E-4B45D6B5DC9D}" type="slidenum">
              <a:rPr lang="sv-SE" smtClean="0"/>
              <a:t>‹#›</a:t>
            </a:fld>
            <a:endParaRPr lang="sv-SE"/>
          </a:p>
        </p:txBody>
      </p:sp>
    </p:spTree>
    <p:extLst>
      <p:ext uri="{BB962C8B-B14F-4D97-AF65-F5344CB8AC3E}">
        <p14:creationId xmlns:p14="http://schemas.microsoft.com/office/powerpoint/2010/main" val="4270903479"/>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
          <p:cNvSpPr>
            <a:spLocks noGrp="1" noChangeArrowheads="1"/>
          </p:cNvSpPr>
          <p:nvPr>
            <p:ph type="sldNum" sz="quarter" idx="10"/>
          </p:nvPr>
        </p:nvSpPr>
        <p:spPr>
          <a:ln/>
        </p:spPr>
        <p:txBody>
          <a:bodyPr/>
          <a:lstStyle>
            <a:lvl1pPr>
              <a:defRPr/>
            </a:lvl1pPr>
          </a:lstStyle>
          <a:p>
            <a:pPr>
              <a:defRPr/>
            </a:pPr>
            <a:fld id="{5757221F-5E8E-4933-BE37-FDB4A6696B51}"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262849043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sldNum" sz="quarter" idx="10"/>
          </p:nvPr>
        </p:nvSpPr>
        <p:spPr>
          <a:ln/>
        </p:spPr>
        <p:txBody>
          <a:bodyPr/>
          <a:lstStyle>
            <a:lvl1pPr>
              <a:defRPr/>
            </a:lvl1pPr>
          </a:lstStyle>
          <a:p>
            <a:pPr>
              <a:defRPr/>
            </a:pPr>
            <a:fld id="{A7B225F7-C600-4352-A076-2866FF0A334F}"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106688817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sldNum" sz="quarter" idx="10"/>
          </p:nvPr>
        </p:nvSpPr>
        <p:spPr>
          <a:ln/>
        </p:spPr>
        <p:txBody>
          <a:bodyPr/>
          <a:lstStyle>
            <a:lvl1pPr>
              <a:defRPr/>
            </a:lvl1pPr>
          </a:lstStyle>
          <a:p>
            <a:pPr>
              <a:defRPr/>
            </a:pPr>
            <a:fld id="{0F679B3F-1443-41B6-BD76-C68F75E35034}"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427624710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smtClean="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sldNum" sz="quarter" idx="10"/>
          </p:nvPr>
        </p:nvSpPr>
        <p:spPr>
          <a:ln/>
        </p:spPr>
        <p:txBody>
          <a:bodyPr/>
          <a:lstStyle>
            <a:lvl1pPr>
              <a:defRPr/>
            </a:lvl1pPr>
          </a:lstStyle>
          <a:p>
            <a:pPr>
              <a:defRPr/>
            </a:pPr>
            <a:fld id="{7C4F4089-392D-4489-B6DF-636FEDA2E3B9}"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32342181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a:ln/>
        </p:spPr>
        <p:txBody>
          <a:bodyPr/>
          <a:lstStyle>
            <a:lvl1pPr>
              <a:defRPr/>
            </a:lvl1pPr>
          </a:lstStyle>
          <a:p>
            <a:pPr>
              <a:defRPr/>
            </a:pPr>
            <a:fld id="{FEB9DF07-4436-493D-8E21-9514A0719093}"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149316093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2288" y="-26988"/>
            <a:ext cx="2092325" cy="59039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90550" y="-26988"/>
            <a:ext cx="6129338" cy="59039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
          <p:cNvSpPr>
            <a:spLocks noGrp="1" noChangeArrowheads="1"/>
          </p:cNvSpPr>
          <p:nvPr>
            <p:ph type="sldNum" sz="quarter" idx="10"/>
          </p:nvPr>
        </p:nvSpPr>
        <p:spPr>
          <a:ln/>
        </p:spPr>
        <p:txBody>
          <a:bodyPr/>
          <a:lstStyle>
            <a:lvl1pPr>
              <a:defRPr/>
            </a:lvl1pPr>
          </a:lstStyle>
          <a:p>
            <a:pPr>
              <a:defRPr/>
            </a:pPr>
            <a:fld id="{B3A298E7-F684-46F8-90BC-ED8B2995AA35}"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397837111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9750" y="0"/>
            <a:ext cx="5903913" cy="711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4213" y="981075"/>
            <a:ext cx="4064000" cy="48958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900613" y="981075"/>
            <a:ext cx="4064000" cy="48958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xfrm>
            <a:off x="827088" y="6453188"/>
            <a:ext cx="1905000" cy="24130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defRPr/>
            </a:pPr>
            <a:endParaRPr lang="en-GB" altLang="en-US" sz="2400">
              <a:solidFill>
                <a:srgbClr val="000000"/>
              </a:solidFill>
              <a:latin typeface="Times New Roman" panose="02020603050405020304" pitchFamily="18" charset="0"/>
            </a:endParaRPr>
          </a:p>
        </p:txBody>
      </p:sp>
      <p:sp>
        <p:nvSpPr>
          <p:cNvPr id="6" name="Rectangle 5"/>
          <p:cNvSpPr>
            <a:spLocks noGrp="1" noChangeArrowheads="1"/>
          </p:cNvSpPr>
          <p:nvPr>
            <p:ph type="ftr" sz="quarter" idx="11"/>
          </p:nvPr>
        </p:nvSpPr>
        <p:spPr>
          <a:xfrm>
            <a:off x="3265488" y="6453188"/>
            <a:ext cx="2895600" cy="241300"/>
          </a:xfrm>
          <a:prstGeom prst="rect">
            <a:avLst/>
          </a:prstGeom>
        </p:spPr>
        <p:txBody>
          <a:bodyPr vert="horz" wrap="square" lIns="91440" tIns="45720" rIns="91440" bIns="45720" numCol="1" anchor="t" anchorCtr="0" compatLnSpc="1">
            <a:prstTxWarp prst="textNoShape">
              <a:avLst/>
            </a:prstTxWarp>
          </a:bodyPr>
          <a:lstStyle>
            <a:lvl1pPr eaLnBrk="1" hangingPunct="1">
              <a:defRPr/>
            </a:lvl1pPr>
          </a:lstStyle>
          <a:p>
            <a:pPr fontAlgn="base">
              <a:spcBef>
                <a:spcPct val="0"/>
              </a:spcBef>
              <a:spcAft>
                <a:spcPct val="0"/>
              </a:spcAft>
              <a:defRPr/>
            </a:pPr>
            <a:endParaRPr lang="en-GB" altLang="en-US" sz="2400">
              <a:solidFill>
                <a:srgbClr val="000000"/>
              </a:solidFill>
              <a:latin typeface="Times New Roman" panose="02020603050405020304" pitchFamily="18" charset="0"/>
            </a:endParaRPr>
          </a:p>
        </p:txBody>
      </p:sp>
      <p:sp>
        <p:nvSpPr>
          <p:cNvPr id="7" name="Rectangle 6"/>
          <p:cNvSpPr>
            <a:spLocks noGrp="1" noChangeArrowheads="1"/>
          </p:cNvSpPr>
          <p:nvPr>
            <p:ph type="sldNum" sz="quarter" idx="12"/>
          </p:nvPr>
        </p:nvSpPr>
        <p:spPr/>
        <p:txBody>
          <a:bodyPr/>
          <a:lstStyle>
            <a:lvl1pPr>
              <a:defRPr/>
            </a:lvl1pPr>
          </a:lstStyle>
          <a:p>
            <a:pPr>
              <a:defRPr/>
            </a:pPr>
            <a:fld id="{51188AB6-AD48-4276-929D-5B3473A1109C}" type="slidenum">
              <a:rPr lang="en-GB" altLang="en-US">
                <a:solidFill>
                  <a:srgbClr val="000000"/>
                </a:solidFill>
              </a:rPr>
              <a:pPr>
                <a:defRPr/>
              </a:pPr>
              <a:t>‹#›</a:t>
            </a:fld>
            <a:endParaRPr lang="en-GB" altLang="en-US">
              <a:solidFill>
                <a:srgbClr val="000000"/>
              </a:solidFill>
            </a:endParaRPr>
          </a:p>
        </p:txBody>
      </p:sp>
    </p:spTree>
    <p:extLst>
      <p:ext uri="{BB962C8B-B14F-4D97-AF65-F5344CB8AC3E}">
        <p14:creationId xmlns:p14="http://schemas.microsoft.com/office/powerpoint/2010/main" val="2797950854"/>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584000"/>
            <a:ext cx="3008313" cy="864000"/>
          </a:xfrm>
        </p:spPr>
        <p:txBody>
          <a:bodyPr anchor="b"/>
          <a:lstStyle>
            <a:lvl1pPr algn="l">
              <a:defRPr sz="2000" b="1"/>
            </a:lvl1pPr>
          </a:lstStyle>
          <a:p>
            <a:r>
              <a:rPr lang="en-US" smtClean="0"/>
              <a:t>Click to edit Master title style</a:t>
            </a:r>
            <a:endParaRPr lang="sv-SE" dirty="0"/>
          </a:p>
        </p:txBody>
      </p:sp>
      <p:sp>
        <p:nvSpPr>
          <p:cNvPr id="3" name="Content Placeholder 2"/>
          <p:cNvSpPr>
            <a:spLocks noGrp="1"/>
          </p:cNvSpPr>
          <p:nvPr>
            <p:ph idx="1"/>
          </p:nvPr>
        </p:nvSpPr>
        <p:spPr>
          <a:xfrm>
            <a:off x="3575050" y="1556792"/>
            <a:ext cx="5111750" cy="4569371"/>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a:p>
        </p:txBody>
      </p:sp>
      <p:sp>
        <p:nvSpPr>
          <p:cNvPr id="4" name="Text Placeholder 3"/>
          <p:cNvSpPr>
            <a:spLocks noGrp="1"/>
          </p:cNvSpPr>
          <p:nvPr>
            <p:ph type="body" sz="half" idx="2"/>
          </p:nvPr>
        </p:nvSpPr>
        <p:spPr>
          <a:xfrm>
            <a:off x="457200" y="2463974"/>
            <a:ext cx="3008313" cy="366218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B6E30E2-0868-4851-8DE9-A2B2280713C6}" type="datetimeFigureOut">
              <a:rPr lang="sv-SE" smtClean="0"/>
              <a:t>2015-06-04</a:t>
            </a:fld>
            <a:endParaRPr lang="sv-SE"/>
          </a:p>
        </p:txBody>
      </p:sp>
      <p:sp>
        <p:nvSpPr>
          <p:cNvPr id="7" name="Slide Number Placeholder 6"/>
          <p:cNvSpPr>
            <a:spLocks noGrp="1"/>
          </p:cNvSpPr>
          <p:nvPr>
            <p:ph type="sldNum" sz="quarter" idx="12"/>
          </p:nvPr>
        </p:nvSpPr>
        <p:spPr/>
        <p:txBody>
          <a:bodyPr/>
          <a:lstStyle/>
          <a:p>
            <a:fld id="{8DF51C0F-6E70-4ABD-881E-4B45D6B5DC9D}" type="slidenum">
              <a:rPr lang="sv-SE" smtClean="0"/>
              <a:t>‹#›</a:t>
            </a:fld>
            <a:endParaRPr lang="sv-SE"/>
          </a:p>
        </p:txBody>
      </p:sp>
    </p:spTree>
    <p:extLst>
      <p:ext uri="{BB962C8B-B14F-4D97-AF65-F5344CB8AC3E}">
        <p14:creationId xmlns:p14="http://schemas.microsoft.com/office/powerpoint/2010/main" val="1614278010"/>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sv-SE"/>
          </a:p>
        </p:txBody>
      </p:sp>
      <p:sp>
        <p:nvSpPr>
          <p:cNvPr id="3" name="Picture Placeholder 2"/>
          <p:cNvSpPr>
            <a:spLocks noGrp="1"/>
          </p:cNvSpPr>
          <p:nvPr>
            <p:ph type="pic" idx="1"/>
          </p:nvPr>
        </p:nvSpPr>
        <p:spPr>
          <a:xfrm>
            <a:off x="1792288" y="1512000"/>
            <a:ext cx="5486400" cy="321314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sv-SE"/>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B6E30E2-0868-4851-8DE9-A2B2280713C6}" type="datetimeFigureOut">
              <a:rPr lang="sv-SE" smtClean="0"/>
              <a:t>2015-06-04</a:t>
            </a:fld>
            <a:endParaRPr lang="sv-SE"/>
          </a:p>
        </p:txBody>
      </p:sp>
      <p:sp>
        <p:nvSpPr>
          <p:cNvPr id="7" name="Slide Number Placeholder 6"/>
          <p:cNvSpPr>
            <a:spLocks noGrp="1"/>
          </p:cNvSpPr>
          <p:nvPr>
            <p:ph type="sldNum" sz="quarter" idx="12"/>
          </p:nvPr>
        </p:nvSpPr>
        <p:spPr/>
        <p:txBody>
          <a:bodyPr/>
          <a:lstStyle/>
          <a:p>
            <a:fld id="{8DF51C0F-6E70-4ABD-881E-4B45D6B5DC9D}" type="slidenum">
              <a:rPr lang="sv-SE" smtClean="0"/>
              <a:t>‹#›</a:t>
            </a:fld>
            <a:endParaRPr lang="sv-SE"/>
          </a:p>
        </p:txBody>
      </p:sp>
    </p:spTree>
    <p:extLst>
      <p:ext uri="{BB962C8B-B14F-4D97-AF65-F5344CB8AC3E}">
        <p14:creationId xmlns:p14="http://schemas.microsoft.com/office/powerpoint/2010/main" val="2873840520"/>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image" Target="../media/image4.wmf"/><Relationship Id="rId2" Type="http://schemas.openxmlformats.org/officeDocument/2006/relationships/slideLayout" Target="../slideLayouts/slideLayout24.xml"/><Relationship Id="rId16" Type="http://schemas.openxmlformats.org/officeDocument/2006/relationships/image" Target="../media/image3.jpe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theme" Target="../theme/theme3.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image" Target="../media/image4.wmf"/><Relationship Id="rId2" Type="http://schemas.openxmlformats.org/officeDocument/2006/relationships/slideLayout" Target="../slideLayouts/slideLayout38.xml"/><Relationship Id="rId16" Type="http://schemas.openxmlformats.org/officeDocument/2006/relationships/image" Target="../media/image3.jpeg"/><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theme" Target="../theme/theme4.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image" Target="../media/image4.wmf"/><Relationship Id="rId2" Type="http://schemas.openxmlformats.org/officeDocument/2006/relationships/slideLayout" Target="../slideLayouts/slideLayout52.xml"/><Relationship Id="rId16" Type="http://schemas.openxmlformats.org/officeDocument/2006/relationships/image" Target="../media/image3.jpeg"/><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theme" Target="../theme/theme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2.xml"/><Relationship Id="rId13" Type="http://schemas.openxmlformats.org/officeDocument/2006/relationships/theme" Target="../theme/theme6.xml"/><Relationship Id="rId3" Type="http://schemas.openxmlformats.org/officeDocument/2006/relationships/slideLayout" Target="../slideLayouts/slideLayout67.xml"/><Relationship Id="rId7" Type="http://schemas.openxmlformats.org/officeDocument/2006/relationships/slideLayout" Target="../slideLayouts/slideLayout71.xml"/><Relationship Id="rId12" Type="http://schemas.openxmlformats.org/officeDocument/2006/relationships/slideLayout" Target="../slideLayouts/slideLayout76.xml"/><Relationship Id="rId2" Type="http://schemas.openxmlformats.org/officeDocument/2006/relationships/slideLayout" Target="../slideLayouts/slideLayout66.xml"/><Relationship Id="rId1" Type="http://schemas.openxmlformats.org/officeDocument/2006/relationships/slideLayout" Target="../slideLayouts/slideLayout65.xml"/><Relationship Id="rId6" Type="http://schemas.openxmlformats.org/officeDocument/2006/relationships/slideLayout" Target="../slideLayouts/slideLayout70.xml"/><Relationship Id="rId11" Type="http://schemas.openxmlformats.org/officeDocument/2006/relationships/slideLayout" Target="../slideLayouts/slideLayout75.xml"/><Relationship Id="rId5" Type="http://schemas.openxmlformats.org/officeDocument/2006/relationships/slideLayout" Target="../slideLayouts/slideLayout69.xml"/><Relationship Id="rId15" Type="http://schemas.openxmlformats.org/officeDocument/2006/relationships/image" Target="../media/image4.wmf"/><Relationship Id="rId10" Type="http://schemas.openxmlformats.org/officeDocument/2006/relationships/slideLayout" Target="../slideLayouts/slideLayout74.xml"/><Relationship Id="rId4" Type="http://schemas.openxmlformats.org/officeDocument/2006/relationships/slideLayout" Target="../slideLayouts/slideLayout68.xml"/><Relationship Id="rId9" Type="http://schemas.openxmlformats.org/officeDocument/2006/relationships/slideLayout" Target="../slideLayouts/slideLayout73.xml"/><Relationship Id="rId1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12000"/>
            <a:ext cx="8229600" cy="430887"/>
          </a:xfrm>
          <a:prstGeom prst="rect">
            <a:avLst/>
          </a:prstGeom>
        </p:spPr>
        <p:txBody>
          <a:bodyPr vert="horz" lIns="0" tIns="0" rIns="0" bIns="0" rtlCol="0" anchor="t" anchorCtr="0">
            <a:spAutoFit/>
          </a:bodyPr>
          <a:lstStyle/>
          <a:p>
            <a:r>
              <a:rPr lang="en-US" smtClean="0"/>
              <a:t>Click to edit Master title style</a:t>
            </a:r>
            <a:endParaRPr lang="sv-SE" dirty="0"/>
          </a:p>
        </p:txBody>
      </p:sp>
      <p:sp>
        <p:nvSpPr>
          <p:cNvPr id="3" name="Text Placeholder 2"/>
          <p:cNvSpPr>
            <a:spLocks noGrp="1"/>
          </p:cNvSpPr>
          <p:nvPr>
            <p:ph type="body" idx="1"/>
          </p:nvPr>
        </p:nvSpPr>
        <p:spPr>
          <a:xfrm>
            <a:off x="457200" y="2060848"/>
            <a:ext cx="8229600" cy="4065315"/>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v-SE"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0" tIns="0" rIns="0" bIns="0" rtlCol="0" anchor="b" anchorCtr="0"/>
          <a:lstStyle>
            <a:lvl1pPr algn="l">
              <a:defRPr sz="1200">
                <a:solidFill>
                  <a:srgbClr val="002060"/>
                </a:solidFill>
              </a:defRPr>
            </a:lvl1pPr>
          </a:lstStyle>
          <a:p>
            <a:fld id="{BB6E30E2-0868-4851-8DE9-A2B2280713C6}" type="datetimeFigureOut">
              <a:rPr lang="sv-SE" smtClean="0"/>
              <a:pPr/>
              <a:t>2015-06-04</a:t>
            </a:fld>
            <a:endParaRPr lang="sv-SE"/>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0" tIns="0" rIns="0" bIns="0" rtlCol="0" anchor="b" anchorCtr="0"/>
          <a:lstStyle>
            <a:lvl1pPr algn="r">
              <a:defRPr sz="1200">
                <a:solidFill>
                  <a:srgbClr val="002060"/>
                </a:solidFill>
              </a:defRPr>
            </a:lvl1pPr>
          </a:lstStyle>
          <a:p>
            <a:fld id="{8DF51C0F-6E70-4ABD-881E-4B45D6B5DC9D}" type="slidenum">
              <a:rPr lang="sv-SE" smtClean="0"/>
              <a:pPr/>
              <a:t>‹#›</a:t>
            </a:fld>
            <a:endParaRPr lang="sv-SE"/>
          </a:p>
        </p:txBody>
      </p:sp>
    </p:spTree>
    <p:extLst>
      <p:ext uri="{BB962C8B-B14F-4D97-AF65-F5344CB8AC3E}">
        <p14:creationId xmlns:p14="http://schemas.microsoft.com/office/powerpoint/2010/main" val="11096261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ctr" defTabSz="914400" rtl="0" eaLnBrk="1" latinLnBrk="0" hangingPunct="1">
        <a:spcBef>
          <a:spcPct val="0"/>
        </a:spcBef>
        <a:buNone/>
        <a:defRPr sz="28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756000"/>
            <a:ext cx="8229600" cy="430887"/>
          </a:xfrm>
          <a:prstGeom prst="rect">
            <a:avLst/>
          </a:prstGeom>
        </p:spPr>
        <p:txBody>
          <a:bodyPr vert="horz" lIns="0" tIns="0" rIns="0" bIns="0" rtlCol="0" anchor="t" anchorCtr="0">
            <a:spAutoFit/>
          </a:bodyPr>
          <a:lstStyle/>
          <a:p>
            <a:r>
              <a:rPr lang="en-US" dirty="0" smtClean="0"/>
              <a:t>Click to edit Master title style</a:t>
            </a:r>
            <a:endParaRPr lang="sv-SE"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sv-SE"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0" tIns="0" rIns="0" bIns="0" rtlCol="0" anchor="b" anchorCtr="0"/>
          <a:lstStyle>
            <a:lvl1pPr algn="l">
              <a:defRPr sz="1200">
                <a:solidFill>
                  <a:srgbClr val="002060"/>
                </a:solidFill>
              </a:defRPr>
            </a:lvl1pPr>
          </a:lstStyle>
          <a:p>
            <a:fld id="{BB6E30E2-0868-4851-8DE9-A2B2280713C6}" type="datetimeFigureOut">
              <a:rPr lang="sv-SE" smtClean="0"/>
              <a:pPr/>
              <a:t>2015-06-04</a:t>
            </a:fld>
            <a:endParaRPr lang="sv-SE"/>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0" tIns="0" rIns="0" bIns="0" rtlCol="0" anchor="b" anchorCtr="0"/>
          <a:lstStyle>
            <a:lvl1pPr algn="ctr">
              <a:defRPr sz="1200">
                <a:solidFill>
                  <a:srgbClr val="002060"/>
                </a:solidFill>
              </a:defRPr>
            </a:lvl1pPr>
          </a:lstStyle>
          <a:p>
            <a:endParaRPr lang="sv-SE"/>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0" tIns="0" rIns="0" bIns="0" rtlCol="0" anchor="b" anchorCtr="0"/>
          <a:lstStyle>
            <a:lvl1pPr algn="r">
              <a:defRPr sz="1200">
                <a:solidFill>
                  <a:srgbClr val="002060"/>
                </a:solidFill>
              </a:defRPr>
            </a:lvl1pPr>
          </a:lstStyle>
          <a:p>
            <a:fld id="{8DF51C0F-6E70-4ABD-881E-4B45D6B5DC9D}" type="slidenum">
              <a:rPr lang="sv-SE" smtClean="0"/>
              <a:pPr/>
              <a:t>‹#›</a:t>
            </a:fld>
            <a:endParaRPr lang="sv-SE"/>
          </a:p>
        </p:txBody>
      </p:sp>
    </p:spTree>
    <p:extLst>
      <p:ext uri="{BB962C8B-B14F-4D97-AF65-F5344CB8AC3E}">
        <p14:creationId xmlns:p14="http://schemas.microsoft.com/office/powerpoint/2010/main" val="243129282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algn="ctr" defTabSz="914400" rtl="0" eaLnBrk="1" latinLnBrk="0" hangingPunct="1">
        <a:spcBef>
          <a:spcPct val="0"/>
        </a:spcBef>
        <a:buNone/>
        <a:defRPr sz="28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idx="1"/>
          </p:nvPr>
        </p:nvSpPr>
        <p:spPr bwMode="auto">
          <a:xfrm>
            <a:off x="684213" y="981075"/>
            <a:ext cx="8280400"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7171" name="Rectangle 3"/>
          <p:cNvSpPr>
            <a:spLocks noGrp="1" noChangeArrowheads="1"/>
          </p:cNvSpPr>
          <p:nvPr>
            <p:ph type="sldNum" sz="quarter" idx="4"/>
          </p:nvPr>
        </p:nvSpPr>
        <p:spPr bwMode="auto">
          <a:xfrm>
            <a:off x="6694488" y="6453188"/>
            <a:ext cx="1905000" cy="2413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000">
                <a:latin typeface="Arial Narrow" panose="020B0606020202030204" pitchFamily="34" charset="0"/>
              </a:defRPr>
            </a:lvl1pPr>
          </a:lstStyle>
          <a:p>
            <a:pPr fontAlgn="base">
              <a:spcBef>
                <a:spcPct val="0"/>
              </a:spcBef>
              <a:spcAft>
                <a:spcPct val="0"/>
              </a:spcAft>
              <a:defRPr/>
            </a:pPr>
            <a:fld id="{9ABC70A8-48D1-4DD7-B595-3245B9ABFA39}" type="slidenum">
              <a:rPr lang="en-GB" altLang="en-US">
                <a:solidFill>
                  <a:srgbClr val="000000"/>
                </a:solidFill>
              </a:rPr>
              <a:pPr fontAlgn="base">
                <a:spcBef>
                  <a:spcPct val="0"/>
                </a:spcBef>
                <a:spcAft>
                  <a:spcPct val="0"/>
                </a:spcAft>
                <a:defRPr/>
              </a:pPr>
              <a:t>‹#›</a:t>
            </a:fld>
            <a:endParaRPr lang="en-GB" altLang="en-US">
              <a:solidFill>
                <a:srgbClr val="000000"/>
              </a:solidFill>
            </a:endParaRPr>
          </a:p>
        </p:txBody>
      </p:sp>
      <p:sp>
        <p:nvSpPr>
          <p:cNvPr id="2052" name="Line 5"/>
          <p:cNvSpPr>
            <a:spLocks noChangeShapeType="1"/>
          </p:cNvSpPr>
          <p:nvPr/>
        </p:nvSpPr>
        <p:spPr bwMode="auto">
          <a:xfrm>
            <a:off x="468313" y="692150"/>
            <a:ext cx="8675687" cy="0"/>
          </a:xfrm>
          <a:prstGeom prst="line">
            <a:avLst/>
          </a:prstGeom>
          <a:noFill/>
          <a:ln w="9525">
            <a:solidFill>
              <a:srgbClr val="003399"/>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latin typeface="Times New Roman" panose="02020603050405020304" pitchFamily="18" charset="0"/>
            </a:endParaRPr>
          </a:p>
        </p:txBody>
      </p:sp>
      <p:pic>
        <p:nvPicPr>
          <p:cNvPr id="2053" name="Picture 6" descr="2009_Left-banne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12700"/>
            <a:ext cx="530225"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4" name="Rectangle 7"/>
          <p:cNvSpPr>
            <a:spLocks noGrp="1" noChangeArrowheads="1"/>
          </p:cNvSpPr>
          <p:nvPr>
            <p:ph type="title"/>
          </p:nvPr>
        </p:nvSpPr>
        <p:spPr bwMode="auto">
          <a:xfrm>
            <a:off x="590550" y="-26988"/>
            <a:ext cx="5926138"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pic>
        <p:nvPicPr>
          <p:cNvPr id="2055" name="Picture 16"/>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6516688" y="79375"/>
            <a:ext cx="2403475"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424111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Lst>
  <p:timing>
    <p:tnLst>
      <p:par>
        <p:cTn id="1" dur="indefinite" restart="never" nodeType="tmRoot"/>
      </p:par>
    </p:tnLst>
  </p:timing>
  <p:txStyles>
    <p:title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Narrow" pitchFamily="34" charset="0"/>
        </a:defRPr>
      </a:lvl2pPr>
      <a:lvl3pPr algn="l" rtl="0" eaLnBrk="0" fontAlgn="base" hangingPunct="0">
        <a:spcBef>
          <a:spcPct val="0"/>
        </a:spcBef>
        <a:spcAft>
          <a:spcPct val="0"/>
        </a:spcAft>
        <a:defRPr sz="3000" b="1">
          <a:solidFill>
            <a:schemeClr val="tx2"/>
          </a:solidFill>
          <a:latin typeface="Arial Narrow" pitchFamily="34" charset="0"/>
        </a:defRPr>
      </a:lvl3pPr>
      <a:lvl4pPr algn="l" rtl="0" eaLnBrk="0" fontAlgn="base" hangingPunct="0">
        <a:spcBef>
          <a:spcPct val="0"/>
        </a:spcBef>
        <a:spcAft>
          <a:spcPct val="0"/>
        </a:spcAft>
        <a:defRPr sz="3000" b="1">
          <a:solidFill>
            <a:schemeClr val="tx2"/>
          </a:solidFill>
          <a:latin typeface="Arial Narrow" pitchFamily="34" charset="0"/>
        </a:defRPr>
      </a:lvl4pPr>
      <a:lvl5pPr algn="l" rtl="0" eaLnBrk="0" fontAlgn="base" hangingPunct="0">
        <a:spcBef>
          <a:spcPct val="0"/>
        </a:spcBef>
        <a:spcAft>
          <a:spcPct val="0"/>
        </a:spcAft>
        <a:defRPr sz="3000" b="1">
          <a:solidFill>
            <a:schemeClr val="tx2"/>
          </a:solidFill>
          <a:latin typeface="Arial Narrow" pitchFamily="34" charset="0"/>
        </a:defRPr>
      </a:lvl5pPr>
      <a:lvl6pPr marL="457200" algn="l" rtl="0" eaLnBrk="1" fontAlgn="base" hangingPunct="1">
        <a:spcBef>
          <a:spcPct val="0"/>
        </a:spcBef>
        <a:spcAft>
          <a:spcPct val="0"/>
        </a:spcAft>
        <a:defRPr sz="3000" b="1">
          <a:solidFill>
            <a:schemeClr val="tx2"/>
          </a:solidFill>
          <a:latin typeface="Arial Narrow" pitchFamily="34" charset="0"/>
        </a:defRPr>
      </a:lvl6pPr>
      <a:lvl7pPr marL="914400" algn="l" rtl="0" eaLnBrk="1" fontAlgn="base" hangingPunct="1">
        <a:spcBef>
          <a:spcPct val="0"/>
        </a:spcBef>
        <a:spcAft>
          <a:spcPct val="0"/>
        </a:spcAft>
        <a:defRPr sz="3000" b="1">
          <a:solidFill>
            <a:schemeClr val="tx2"/>
          </a:solidFill>
          <a:latin typeface="Arial Narrow" pitchFamily="34" charset="0"/>
        </a:defRPr>
      </a:lvl7pPr>
      <a:lvl8pPr marL="1371600" algn="l" rtl="0" eaLnBrk="1" fontAlgn="base" hangingPunct="1">
        <a:spcBef>
          <a:spcPct val="0"/>
        </a:spcBef>
        <a:spcAft>
          <a:spcPct val="0"/>
        </a:spcAft>
        <a:defRPr sz="3000" b="1">
          <a:solidFill>
            <a:schemeClr val="tx2"/>
          </a:solidFill>
          <a:latin typeface="Arial Narrow" pitchFamily="34" charset="0"/>
        </a:defRPr>
      </a:lvl8pPr>
      <a:lvl9pPr marL="1828800" algn="l" rtl="0" eaLnBrk="1" fontAlgn="base" hangingPunct="1">
        <a:spcBef>
          <a:spcPct val="0"/>
        </a:spcBef>
        <a:spcAft>
          <a:spcPct val="0"/>
        </a:spcAft>
        <a:defRPr sz="30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idx="1"/>
          </p:nvPr>
        </p:nvSpPr>
        <p:spPr bwMode="auto">
          <a:xfrm>
            <a:off x="684213" y="981075"/>
            <a:ext cx="8280400"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7171" name="Rectangle 3"/>
          <p:cNvSpPr>
            <a:spLocks noGrp="1" noChangeArrowheads="1"/>
          </p:cNvSpPr>
          <p:nvPr>
            <p:ph type="sldNum" sz="quarter" idx="4"/>
          </p:nvPr>
        </p:nvSpPr>
        <p:spPr bwMode="auto">
          <a:xfrm>
            <a:off x="6694488" y="6453188"/>
            <a:ext cx="1905000" cy="2413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000">
                <a:latin typeface="Arial Narrow" panose="020B0606020202030204" pitchFamily="34" charset="0"/>
              </a:defRPr>
            </a:lvl1pPr>
          </a:lstStyle>
          <a:p>
            <a:pPr fontAlgn="base">
              <a:spcBef>
                <a:spcPct val="0"/>
              </a:spcBef>
              <a:spcAft>
                <a:spcPct val="0"/>
              </a:spcAft>
              <a:defRPr/>
            </a:pPr>
            <a:fld id="{9ABC70A8-48D1-4DD7-B595-3245B9ABFA39}" type="slidenum">
              <a:rPr lang="en-GB" altLang="en-US">
                <a:solidFill>
                  <a:srgbClr val="000000"/>
                </a:solidFill>
              </a:rPr>
              <a:pPr fontAlgn="base">
                <a:spcBef>
                  <a:spcPct val="0"/>
                </a:spcBef>
                <a:spcAft>
                  <a:spcPct val="0"/>
                </a:spcAft>
                <a:defRPr/>
              </a:pPr>
              <a:t>‹#›</a:t>
            </a:fld>
            <a:endParaRPr lang="en-GB" altLang="en-US">
              <a:solidFill>
                <a:srgbClr val="000000"/>
              </a:solidFill>
            </a:endParaRPr>
          </a:p>
        </p:txBody>
      </p:sp>
      <p:sp>
        <p:nvSpPr>
          <p:cNvPr id="2052" name="Line 5"/>
          <p:cNvSpPr>
            <a:spLocks noChangeShapeType="1"/>
          </p:cNvSpPr>
          <p:nvPr/>
        </p:nvSpPr>
        <p:spPr bwMode="auto">
          <a:xfrm>
            <a:off x="468313" y="692150"/>
            <a:ext cx="8675687" cy="0"/>
          </a:xfrm>
          <a:prstGeom prst="line">
            <a:avLst/>
          </a:prstGeom>
          <a:noFill/>
          <a:ln w="9525">
            <a:solidFill>
              <a:srgbClr val="003399"/>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latin typeface="Times New Roman" panose="02020603050405020304" pitchFamily="18" charset="0"/>
            </a:endParaRPr>
          </a:p>
        </p:txBody>
      </p:sp>
      <p:pic>
        <p:nvPicPr>
          <p:cNvPr id="2053" name="Picture 6" descr="2009_Left-banne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12700"/>
            <a:ext cx="530225"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4" name="Rectangle 7"/>
          <p:cNvSpPr>
            <a:spLocks noGrp="1" noChangeArrowheads="1"/>
          </p:cNvSpPr>
          <p:nvPr>
            <p:ph type="title"/>
          </p:nvPr>
        </p:nvSpPr>
        <p:spPr bwMode="auto">
          <a:xfrm>
            <a:off x="590550" y="-26988"/>
            <a:ext cx="5926138"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pic>
        <p:nvPicPr>
          <p:cNvPr id="2055" name="Picture 16"/>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6516688" y="79375"/>
            <a:ext cx="2403475"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43010820"/>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Lst>
  <p:timing>
    <p:tnLst>
      <p:par>
        <p:cTn id="1" dur="indefinite" restart="never" nodeType="tmRoot"/>
      </p:par>
    </p:tnLst>
  </p:timing>
  <p:txStyles>
    <p:title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Narrow" pitchFamily="34" charset="0"/>
        </a:defRPr>
      </a:lvl2pPr>
      <a:lvl3pPr algn="l" rtl="0" eaLnBrk="0" fontAlgn="base" hangingPunct="0">
        <a:spcBef>
          <a:spcPct val="0"/>
        </a:spcBef>
        <a:spcAft>
          <a:spcPct val="0"/>
        </a:spcAft>
        <a:defRPr sz="3000" b="1">
          <a:solidFill>
            <a:schemeClr val="tx2"/>
          </a:solidFill>
          <a:latin typeface="Arial Narrow" pitchFamily="34" charset="0"/>
        </a:defRPr>
      </a:lvl3pPr>
      <a:lvl4pPr algn="l" rtl="0" eaLnBrk="0" fontAlgn="base" hangingPunct="0">
        <a:spcBef>
          <a:spcPct val="0"/>
        </a:spcBef>
        <a:spcAft>
          <a:spcPct val="0"/>
        </a:spcAft>
        <a:defRPr sz="3000" b="1">
          <a:solidFill>
            <a:schemeClr val="tx2"/>
          </a:solidFill>
          <a:latin typeface="Arial Narrow" pitchFamily="34" charset="0"/>
        </a:defRPr>
      </a:lvl4pPr>
      <a:lvl5pPr algn="l" rtl="0" eaLnBrk="0" fontAlgn="base" hangingPunct="0">
        <a:spcBef>
          <a:spcPct val="0"/>
        </a:spcBef>
        <a:spcAft>
          <a:spcPct val="0"/>
        </a:spcAft>
        <a:defRPr sz="3000" b="1">
          <a:solidFill>
            <a:schemeClr val="tx2"/>
          </a:solidFill>
          <a:latin typeface="Arial Narrow" pitchFamily="34" charset="0"/>
        </a:defRPr>
      </a:lvl5pPr>
      <a:lvl6pPr marL="457200" algn="l" rtl="0" eaLnBrk="1" fontAlgn="base" hangingPunct="1">
        <a:spcBef>
          <a:spcPct val="0"/>
        </a:spcBef>
        <a:spcAft>
          <a:spcPct val="0"/>
        </a:spcAft>
        <a:defRPr sz="3000" b="1">
          <a:solidFill>
            <a:schemeClr val="tx2"/>
          </a:solidFill>
          <a:latin typeface="Arial Narrow" pitchFamily="34" charset="0"/>
        </a:defRPr>
      </a:lvl6pPr>
      <a:lvl7pPr marL="914400" algn="l" rtl="0" eaLnBrk="1" fontAlgn="base" hangingPunct="1">
        <a:spcBef>
          <a:spcPct val="0"/>
        </a:spcBef>
        <a:spcAft>
          <a:spcPct val="0"/>
        </a:spcAft>
        <a:defRPr sz="3000" b="1">
          <a:solidFill>
            <a:schemeClr val="tx2"/>
          </a:solidFill>
          <a:latin typeface="Arial Narrow" pitchFamily="34" charset="0"/>
        </a:defRPr>
      </a:lvl7pPr>
      <a:lvl8pPr marL="1371600" algn="l" rtl="0" eaLnBrk="1" fontAlgn="base" hangingPunct="1">
        <a:spcBef>
          <a:spcPct val="0"/>
        </a:spcBef>
        <a:spcAft>
          <a:spcPct val="0"/>
        </a:spcAft>
        <a:defRPr sz="3000" b="1">
          <a:solidFill>
            <a:schemeClr val="tx2"/>
          </a:solidFill>
          <a:latin typeface="Arial Narrow" pitchFamily="34" charset="0"/>
        </a:defRPr>
      </a:lvl8pPr>
      <a:lvl9pPr marL="1828800" algn="l" rtl="0" eaLnBrk="1" fontAlgn="base" hangingPunct="1">
        <a:spcBef>
          <a:spcPct val="0"/>
        </a:spcBef>
        <a:spcAft>
          <a:spcPct val="0"/>
        </a:spcAft>
        <a:defRPr sz="30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idx="1"/>
          </p:nvPr>
        </p:nvSpPr>
        <p:spPr bwMode="auto">
          <a:xfrm>
            <a:off x="684213" y="981075"/>
            <a:ext cx="8280400"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7171" name="Rectangle 3"/>
          <p:cNvSpPr>
            <a:spLocks noGrp="1" noChangeArrowheads="1"/>
          </p:cNvSpPr>
          <p:nvPr>
            <p:ph type="sldNum" sz="quarter" idx="4"/>
          </p:nvPr>
        </p:nvSpPr>
        <p:spPr bwMode="auto">
          <a:xfrm>
            <a:off x="6694488" y="6453188"/>
            <a:ext cx="1905000" cy="2413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000">
                <a:latin typeface="Arial Narrow" panose="020B0606020202030204" pitchFamily="34" charset="0"/>
              </a:defRPr>
            </a:lvl1pPr>
          </a:lstStyle>
          <a:p>
            <a:pPr fontAlgn="base">
              <a:spcBef>
                <a:spcPct val="0"/>
              </a:spcBef>
              <a:spcAft>
                <a:spcPct val="0"/>
              </a:spcAft>
              <a:defRPr/>
            </a:pPr>
            <a:fld id="{9ABC70A8-48D1-4DD7-B595-3245B9ABFA39}" type="slidenum">
              <a:rPr lang="en-GB" altLang="en-US">
                <a:solidFill>
                  <a:srgbClr val="000000"/>
                </a:solidFill>
              </a:rPr>
              <a:pPr fontAlgn="base">
                <a:spcBef>
                  <a:spcPct val="0"/>
                </a:spcBef>
                <a:spcAft>
                  <a:spcPct val="0"/>
                </a:spcAft>
                <a:defRPr/>
              </a:pPr>
              <a:t>‹#›</a:t>
            </a:fld>
            <a:endParaRPr lang="en-GB" altLang="en-US">
              <a:solidFill>
                <a:srgbClr val="000000"/>
              </a:solidFill>
            </a:endParaRPr>
          </a:p>
        </p:txBody>
      </p:sp>
      <p:sp>
        <p:nvSpPr>
          <p:cNvPr id="2052" name="Line 5"/>
          <p:cNvSpPr>
            <a:spLocks noChangeShapeType="1"/>
          </p:cNvSpPr>
          <p:nvPr/>
        </p:nvSpPr>
        <p:spPr bwMode="auto">
          <a:xfrm>
            <a:off x="468313" y="692150"/>
            <a:ext cx="8675687" cy="0"/>
          </a:xfrm>
          <a:prstGeom prst="line">
            <a:avLst/>
          </a:prstGeom>
          <a:noFill/>
          <a:ln w="9525">
            <a:solidFill>
              <a:srgbClr val="003399"/>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latin typeface="Times New Roman" panose="02020603050405020304" pitchFamily="18" charset="0"/>
            </a:endParaRPr>
          </a:p>
        </p:txBody>
      </p:sp>
      <p:pic>
        <p:nvPicPr>
          <p:cNvPr id="2053" name="Picture 6" descr="2009_Left-banne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0" y="-12700"/>
            <a:ext cx="530225"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4" name="Rectangle 7"/>
          <p:cNvSpPr>
            <a:spLocks noGrp="1" noChangeArrowheads="1"/>
          </p:cNvSpPr>
          <p:nvPr>
            <p:ph type="title"/>
          </p:nvPr>
        </p:nvSpPr>
        <p:spPr bwMode="auto">
          <a:xfrm>
            <a:off x="590550" y="-26988"/>
            <a:ext cx="5926138"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pic>
        <p:nvPicPr>
          <p:cNvPr id="2055" name="Picture 16"/>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6516688" y="79375"/>
            <a:ext cx="2403475"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6535211"/>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Lst>
  <p:timing>
    <p:tnLst>
      <p:par>
        <p:cTn id="1" dur="indefinite" restart="never" nodeType="tmRoot"/>
      </p:par>
    </p:tnLst>
  </p:timing>
  <p:txStyles>
    <p:title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Narrow" pitchFamily="34" charset="0"/>
        </a:defRPr>
      </a:lvl2pPr>
      <a:lvl3pPr algn="l" rtl="0" eaLnBrk="0" fontAlgn="base" hangingPunct="0">
        <a:spcBef>
          <a:spcPct val="0"/>
        </a:spcBef>
        <a:spcAft>
          <a:spcPct val="0"/>
        </a:spcAft>
        <a:defRPr sz="3000" b="1">
          <a:solidFill>
            <a:schemeClr val="tx2"/>
          </a:solidFill>
          <a:latin typeface="Arial Narrow" pitchFamily="34" charset="0"/>
        </a:defRPr>
      </a:lvl3pPr>
      <a:lvl4pPr algn="l" rtl="0" eaLnBrk="0" fontAlgn="base" hangingPunct="0">
        <a:spcBef>
          <a:spcPct val="0"/>
        </a:spcBef>
        <a:spcAft>
          <a:spcPct val="0"/>
        </a:spcAft>
        <a:defRPr sz="3000" b="1">
          <a:solidFill>
            <a:schemeClr val="tx2"/>
          </a:solidFill>
          <a:latin typeface="Arial Narrow" pitchFamily="34" charset="0"/>
        </a:defRPr>
      </a:lvl4pPr>
      <a:lvl5pPr algn="l" rtl="0" eaLnBrk="0" fontAlgn="base" hangingPunct="0">
        <a:spcBef>
          <a:spcPct val="0"/>
        </a:spcBef>
        <a:spcAft>
          <a:spcPct val="0"/>
        </a:spcAft>
        <a:defRPr sz="3000" b="1">
          <a:solidFill>
            <a:schemeClr val="tx2"/>
          </a:solidFill>
          <a:latin typeface="Arial Narrow" pitchFamily="34" charset="0"/>
        </a:defRPr>
      </a:lvl5pPr>
      <a:lvl6pPr marL="457200" algn="l" rtl="0" eaLnBrk="1" fontAlgn="base" hangingPunct="1">
        <a:spcBef>
          <a:spcPct val="0"/>
        </a:spcBef>
        <a:spcAft>
          <a:spcPct val="0"/>
        </a:spcAft>
        <a:defRPr sz="3000" b="1">
          <a:solidFill>
            <a:schemeClr val="tx2"/>
          </a:solidFill>
          <a:latin typeface="Arial Narrow" pitchFamily="34" charset="0"/>
        </a:defRPr>
      </a:lvl6pPr>
      <a:lvl7pPr marL="914400" algn="l" rtl="0" eaLnBrk="1" fontAlgn="base" hangingPunct="1">
        <a:spcBef>
          <a:spcPct val="0"/>
        </a:spcBef>
        <a:spcAft>
          <a:spcPct val="0"/>
        </a:spcAft>
        <a:defRPr sz="3000" b="1">
          <a:solidFill>
            <a:schemeClr val="tx2"/>
          </a:solidFill>
          <a:latin typeface="Arial Narrow" pitchFamily="34" charset="0"/>
        </a:defRPr>
      </a:lvl7pPr>
      <a:lvl8pPr marL="1371600" algn="l" rtl="0" eaLnBrk="1" fontAlgn="base" hangingPunct="1">
        <a:spcBef>
          <a:spcPct val="0"/>
        </a:spcBef>
        <a:spcAft>
          <a:spcPct val="0"/>
        </a:spcAft>
        <a:defRPr sz="3000" b="1">
          <a:solidFill>
            <a:schemeClr val="tx2"/>
          </a:solidFill>
          <a:latin typeface="Arial Narrow" pitchFamily="34" charset="0"/>
        </a:defRPr>
      </a:lvl8pPr>
      <a:lvl9pPr marL="1828800" algn="l" rtl="0" eaLnBrk="1" fontAlgn="base" hangingPunct="1">
        <a:spcBef>
          <a:spcPct val="0"/>
        </a:spcBef>
        <a:spcAft>
          <a:spcPct val="0"/>
        </a:spcAft>
        <a:defRPr sz="30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idx="1"/>
          </p:nvPr>
        </p:nvSpPr>
        <p:spPr bwMode="auto">
          <a:xfrm>
            <a:off x="684213" y="981075"/>
            <a:ext cx="8280400"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7171" name="Rectangle 3"/>
          <p:cNvSpPr>
            <a:spLocks noGrp="1" noChangeArrowheads="1"/>
          </p:cNvSpPr>
          <p:nvPr>
            <p:ph type="sldNum" sz="quarter" idx="4"/>
          </p:nvPr>
        </p:nvSpPr>
        <p:spPr bwMode="auto">
          <a:xfrm>
            <a:off x="6694488" y="6453188"/>
            <a:ext cx="1905000" cy="24130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000">
                <a:latin typeface="Arial Narrow" panose="020B0606020202030204" pitchFamily="34" charset="0"/>
              </a:defRPr>
            </a:lvl1pPr>
          </a:lstStyle>
          <a:p>
            <a:pPr fontAlgn="base">
              <a:spcBef>
                <a:spcPct val="0"/>
              </a:spcBef>
              <a:spcAft>
                <a:spcPct val="0"/>
              </a:spcAft>
              <a:defRPr/>
            </a:pPr>
            <a:fld id="{9ABC70A8-48D1-4DD7-B595-3245B9ABFA39}" type="slidenum">
              <a:rPr lang="en-GB" altLang="en-US">
                <a:solidFill>
                  <a:srgbClr val="000000"/>
                </a:solidFill>
              </a:rPr>
              <a:pPr fontAlgn="base">
                <a:spcBef>
                  <a:spcPct val="0"/>
                </a:spcBef>
                <a:spcAft>
                  <a:spcPct val="0"/>
                </a:spcAft>
                <a:defRPr/>
              </a:pPr>
              <a:t>‹#›</a:t>
            </a:fld>
            <a:endParaRPr lang="en-GB" altLang="en-US">
              <a:solidFill>
                <a:srgbClr val="000000"/>
              </a:solidFill>
            </a:endParaRPr>
          </a:p>
        </p:txBody>
      </p:sp>
      <p:sp>
        <p:nvSpPr>
          <p:cNvPr id="2052" name="Line 5"/>
          <p:cNvSpPr>
            <a:spLocks noChangeShapeType="1"/>
          </p:cNvSpPr>
          <p:nvPr/>
        </p:nvSpPr>
        <p:spPr bwMode="auto">
          <a:xfrm>
            <a:off x="468313" y="692150"/>
            <a:ext cx="8675687" cy="0"/>
          </a:xfrm>
          <a:prstGeom prst="line">
            <a:avLst/>
          </a:prstGeom>
          <a:noFill/>
          <a:ln w="9525">
            <a:solidFill>
              <a:srgbClr val="003399"/>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latin typeface="Times New Roman" panose="02020603050405020304" pitchFamily="18" charset="0"/>
            </a:endParaRPr>
          </a:p>
        </p:txBody>
      </p:sp>
      <p:pic>
        <p:nvPicPr>
          <p:cNvPr id="2053" name="Picture 6" descr="2009_Left-banne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12700"/>
            <a:ext cx="530225" cy="687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4" name="Rectangle 7"/>
          <p:cNvSpPr>
            <a:spLocks noGrp="1" noChangeArrowheads="1"/>
          </p:cNvSpPr>
          <p:nvPr>
            <p:ph type="title"/>
          </p:nvPr>
        </p:nvSpPr>
        <p:spPr bwMode="auto">
          <a:xfrm>
            <a:off x="590550" y="-26988"/>
            <a:ext cx="5926138"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pic>
        <p:nvPicPr>
          <p:cNvPr id="2055" name="Picture 16"/>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6516688" y="79375"/>
            <a:ext cx="2403475"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7038790"/>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Lst>
  <p:timing>
    <p:tnLst>
      <p:par>
        <p:cTn id="1" dur="indefinite" restart="never" nodeType="tmRoot"/>
      </p:par>
    </p:tnLst>
  </p:timing>
  <p:txStyles>
    <p:titleStyle>
      <a:lvl1pPr algn="l" rtl="0" eaLnBrk="0" fontAlgn="base" hangingPunct="0">
        <a:spcBef>
          <a:spcPct val="0"/>
        </a:spcBef>
        <a:spcAft>
          <a:spcPct val="0"/>
        </a:spcAft>
        <a:defRPr sz="3000" b="1">
          <a:solidFill>
            <a:schemeClr val="tx2"/>
          </a:solidFill>
          <a:latin typeface="+mj-lt"/>
          <a:ea typeface="+mj-ea"/>
          <a:cs typeface="+mj-cs"/>
        </a:defRPr>
      </a:lvl1pPr>
      <a:lvl2pPr algn="l" rtl="0" eaLnBrk="0" fontAlgn="base" hangingPunct="0">
        <a:spcBef>
          <a:spcPct val="0"/>
        </a:spcBef>
        <a:spcAft>
          <a:spcPct val="0"/>
        </a:spcAft>
        <a:defRPr sz="3000" b="1">
          <a:solidFill>
            <a:schemeClr val="tx2"/>
          </a:solidFill>
          <a:latin typeface="Arial Narrow" pitchFamily="34" charset="0"/>
        </a:defRPr>
      </a:lvl2pPr>
      <a:lvl3pPr algn="l" rtl="0" eaLnBrk="0" fontAlgn="base" hangingPunct="0">
        <a:spcBef>
          <a:spcPct val="0"/>
        </a:spcBef>
        <a:spcAft>
          <a:spcPct val="0"/>
        </a:spcAft>
        <a:defRPr sz="3000" b="1">
          <a:solidFill>
            <a:schemeClr val="tx2"/>
          </a:solidFill>
          <a:latin typeface="Arial Narrow" pitchFamily="34" charset="0"/>
        </a:defRPr>
      </a:lvl3pPr>
      <a:lvl4pPr algn="l" rtl="0" eaLnBrk="0" fontAlgn="base" hangingPunct="0">
        <a:spcBef>
          <a:spcPct val="0"/>
        </a:spcBef>
        <a:spcAft>
          <a:spcPct val="0"/>
        </a:spcAft>
        <a:defRPr sz="3000" b="1">
          <a:solidFill>
            <a:schemeClr val="tx2"/>
          </a:solidFill>
          <a:latin typeface="Arial Narrow" pitchFamily="34" charset="0"/>
        </a:defRPr>
      </a:lvl4pPr>
      <a:lvl5pPr algn="l" rtl="0" eaLnBrk="0" fontAlgn="base" hangingPunct="0">
        <a:spcBef>
          <a:spcPct val="0"/>
        </a:spcBef>
        <a:spcAft>
          <a:spcPct val="0"/>
        </a:spcAft>
        <a:defRPr sz="3000" b="1">
          <a:solidFill>
            <a:schemeClr val="tx2"/>
          </a:solidFill>
          <a:latin typeface="Arial Narrow" pitchFamily="34" charset="0"/>
        </a:defRPr>
      </a:lvl5pPr>
      <a:lvl6pPr marL="457200" algn="l" rtl="0" eaLnBrk="1" fontAlgn="base" hangingPunct="1">
        <a:spcBef>
          <a:spcPct val="0"/>
        </a:spcBef>
        <a:spcAft>
          <a:spcPct val="0"/>
        </a:spcAft>
        <a:defRPr sz="3000" b="1">
          <a:solidFill>
            <a:schemeClr val="tx2"/>
          </a:solidFill>
          <a:latin typeface="Arial Narrow" pitchFamily="34" charset="0"/>
        </a:defRPr>
      </a:lvl6pPr>
      <a:lvl7pPr marL="914400" algn="l" rtl="0" eaLnBrk="1" fontAlgn="base" hangingPunct="1">
        <a:spcBef>
          <a:spcPct val="0"/>
        </a:spcBef>
        <a:spcAft>
          <a:spcPct val="0"/>
        </a:spcAft>
        <a:defRPr sz="3000" b="1">
          <a:solidFill>
            <a:schemeClr val="tx2"/>
          </a:solidFill>
          <a:latin typeface="Arial Narrow" pitchFamily="34" charset="0"/>
        </a:defRPr>
      </a:lvl7pPr>
      <a:lvl8pPr marL="1371600" algn="l" rtl="0" eaLnBrk="1" fontAlgn="base" hangingPunct="1">
        <a:spcBef>
          <a:spcPct val="0"/>
        </a:spcBef>
        <a:spcAft>
          <a:spcPct val="0"/>
        </a:spcAft>
        <a:defRPr sz="3000" b="1">
          <a:solidFill>
            <a:schemeClr val="tx2"/>
          </a:solidFill>
          <a:latin typeface="Arial Narrow" pitchFamily="34" charset="0"/>
        </a:defRPr>
      </a:lvl8pPr>
      <a:lvl9pPr marL="1828800" algn="l" rtl="0" eaLnBrk="1" fontAlgn="base" hangingPunct="1">
        <a:spcBef>
          <a:spcPct val="0"/>
        </a:spcBef>
        <a:spcAft>
          <a:spcPct val="0"/>
        </a:spcAft>
        <a:defRPr sz="3000" b="1">
          <a:solidFill>
            <a:schemeClr val="tx2"/>
          </a:solidFill>
          <a:latin typeface="Arial Narrow" pitchFamily="34" charset="0"/>
        </a:defRPr>
      </a:lvl9pPr>
    </p:titleStyle>
    <p:bodyStyle>
      <a:lvl1pPr marL="342900" indent="-342900" algn="l" rtl="0" eaLnBrk="0" fontAlgn="base" hangingPunct="0">
        <a:spcBef>
          <a:spcPct val="20000"/>
        </a:spcBef>
        <a:spcAft>
          <a:spcPct val="0"/>
        </a:spcAft>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a:solidFill>
            <a:schemeClr val="tx1"/>
          </a:solidFill>
          <a:latin typeface="+mn-lt"/>
        </a:defRPr>
      </a:lvl3pPr>
      <a:lvl4pPr marL="1600200" indent="-228600" algn="l" rtl="0" eaLnBrk="0" fontAlgn="base" hangingPunct="0">
        <a:spcBef>
          <a:spcPct val="20000"/>
        </a:spcBef>
        <a:spcAft>
          <a:spcPct val="0"/>
        </a:spcAft>
        <a:buChar char="–"/>
        <a:defRPr sz="16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eaLnBrk="1" fontAlgn="base" hangingPunct="1">
        <a:spcBef>
          <a:spcPct val="20000"/>
        </a:spcBef>
        <a:spcAft>
          <a:spcPct val="0"/>
        </a:spcAft>
        <a:buChar char="»"/>
        <a:defRPr sz="1400">
          <a:solidFill>
            <a:schemeClr val="tx1"/>
          </a:solidFill>
          <a:latin typeface="+mn-lt"/>
        </a:defRPr>
      </a:lvl6pPr>
      <a:lvl7pPr marL="2971800" indent="-228600" algn="l" rtl="0" eaLnBrk="1" fontAlgn="base" hangingPunct="1">
        <a:spcBef>
          <a:spcPct val="20000"/>
        </a:spcBef>
        <a:spcAft>
          <a:spcPct val="0"/>
        </a:spcAft>
        <a:buChar char="»"/>
        <a:defRPr sz="1400">
          <a:solidFill>
            <a:schemeClr val="tx1"/>
          </a:solidFill>
          <a:latin typeface="+mn-lt"/>
        </a:defRPr>
      </a:lvl7pPr>
      <a:lvl8pPr marL="3429000" indent="-228600" algn="l" rtl="0" eaLnBrk="1" fontAlgn="base" hangingPunct="1">
        <a:spcBef>
          <a:spcPct val="20000"/>
        </a:spcBef>
        <a:spcAft>
          <a:spcPct val="0"/>
        </a:spcAft>
        <a:buChar char="»"/>
        <a:defRPr sz="1400">
          <a:solidFill>
            <a:schemeClr val="tx1"/>
          </a:solidFill>
          <a:latin typeface="+mn-lt"/>
        </a:defRPr>
      </a:lvl8pPr>
      <a:lvl9pPr marL="3886200" indent="-228600" algn="l" rtl="0" eaLnBrk="1" fontAlgn="base" hangingPunct="1">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emf"/><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18.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8.xml"/><Relationship Id="rId1" Type="http://schemas.openxmlformats.org/officeDocument/2006/relationships/vmlDrawing" Target="../drawings/vmlDrawing1.vml"/><Relationship Id="rId4" Type="http://schemas.openxmlformats.org/officeDocument/2006/relationships/image" Target="../media/image25.wmf"/></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28.png"/><Relationship Id="rId2" Type="http://schemas.openxmlformats.org/officeDocument/2006/relationships/slideLayout" Target="../slideLayouts/slideLayout18.xml"/><Relationship Id="rId1" Type="http://schemas.openxmlformats.org/officeDocument/2006/relationships/vmlDrawing" Target="../drawings/vmlDrawing2.vml"/><Relationship Id="rId6" Type="http://schemas.openxmlformats.org/officeDocument/2006/relationships/image" Target="../media/image27.wmf"/><Relationship Id="rId5" Type="http://schemas.openxmlformats.org/officeDocument/2006/relationships/oleObject" Target="../embeddings/oleObject3.bin"/><Relationship Id="rId4" Type="http://schemas.openxmlformats.org/officeDocument/2006/relationships/image" Target="../media/image26.w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xml"/><Relationship Id="rId1" Type="http://schemas.openxmlformats.org/officeDocument/2006/relationships/slideLayout" Target="../slideLayouts/slideLayout24.xml"/><Relationship Id="rId4" Type="http://schemas.openxmlformats.org/officeDocument/2006/relationships/image" Target="../media/image31.jpeg"/></Relationships>
</file>

<file path=ppt/slides/_rels/slide1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2.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3.xml"/></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8.xml"/><Relationship Id="rId5" Type="http://schemas.openxmlformats.org/officeDocument/2006/relationships/image" Target="../media/image37.pn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7.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6.xm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7.xml"/></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7.xm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8" Type="http://schemas.openxmlformats.org/officeDocument/2006/relationships/oleObject" Target="../embeddings/oleObject6.bin"/><Relationship Id="rId3" Type="http://schemas.openxmlformats.org/officeDocument/2006/relationships/oleObject" Target="../embeddings/oleObject4.bin"/><Relationship Id="rId7" Type="http://schemas.openxmlformats.org/officeDocument/2006/relationships/image" Target="../media/image44.wmf"/><Relationship Id="rId2" Type="http://schemas.openxmlformats.org/officeDocument/2006/relationships/slideLayout" Target="../slideLayouts/slideLayout18.xml"/><Relationship Id="rId1" Type="http://schemas.openxmlformats.org/officeDocument/2006/relationships/vmlDrawing" Target="../drawings/vmlDrawing3.vml"/><Relationship Id="rId6" Type="http://schemas.openxmlformats.org/officeDocument/2006/relationships/oleObject" Target="../embeddings/oleObject5.bin"/><Relationship Id="rId11" Type="http://schemas.openxmlformats.org/officeDocument/2006/relationships/image" Target="../media/image46.wmf"/><Relationship Id="rId5" Type="http://schemas.openxmlformats.org/officeDocument/2006/relationships/image" Target="../media/image47.png"/><Relationship Id="rId10" Type="http://schemas.openxmlformats.org/officeDocument/2006/relationships/oleObject" Target="../embeddings/oleObject7.bin"/><Relationship Id="rId4" Type="http://schemas.openxmlformats.org/officeDocument/2006/relationships/image" Target="../media/image43.wmf"/><Relationship Id="rId9" Type="http://schemas.openxmlformats.org/officeDocument/2006/relationships/image" Target="../media/image45.w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image" Target="../media/image48.emf"/><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8.xml"/><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8" Type="http://schemas.openxmlformats.org/officeDocument/2006/relationships/image" Target="../media/image55.wmf"/><Relationship Id="rId13" Type="http://schemas.openxmlformats.org/officeDocument/2006/relationships/oleObject" Target="../embeddings/oleObject13.bin"/><Relationship Id="rId3" Type="http://schemas.openxmlformats.org/officeDocument/2006/relationships/oleObject" Target="../embeddings/oleObject8.bin"/><Relationship Id="rId7" Type="http://schemas.openxmlformats.org/officeDocument/2006/relationships/oleObject" Target="../embeddings/oleObject10.bin"/><Relationship Id="rId12" Type="http://schemas.openxmlformats.org/officeDocument/2006/relationships/image" Target="../media/image57.wmf"/><Relationship Id="rId2" Type="http://schemas.openxmlformats.org/officeDocument/2006/relationships/slideLayout" Target="../slideLayouts/slideLayout18.xml"/><Relationship Id="rId16" Type="http://schemas.openxmlformats.org/officeDocument/2006/relationships/image" Target="../media/image59.wmf"/><Relationship Id="rId1" Type="http://schemas.openxmlformats.org/officeDocument/2006/relationships/vmlDrawing" Target="../drawings/vmlDrawing4.vml"/><Relationship Id="rId6" Type="http://schemas.openxmlformats.org/officeDocument/2006/relationships/image" Target="../media/image54.wmf"/><Relationship Id="rId11" Type="http://schemas.openxmlformats.org/officeDocument/2006/relationships/oleObject" Target="../embeddings/oleObject12.bin"/><Relationship Id="rId5" Type="http://schemas.openxmlformats.org/officeDocument/2006/relationships/oleObject" Target="../embeddings/oleObject9.bin"/><Relationship Id="rId15" Type="http://schemas.openxmlformats.org/officeDocument/2006/relationships/oleObject" Target="../embeddings/oleObject14.bin"/><Relationship Id="rId10" Type="http://schemas.openxmlformats.org/officeDocument/2006/relationships/image" Target="../media/image56.wmf"/><Relationship Id="rId4" Type="http://schemas.openxmlformats.org/officeDocument/2006/relationships/image" Target="../media/image53.wmf"/><Relationship Id="rId9" Type="http://schemas.openxmlformats.org/officeDocument/2006/relationships/oleObject" Target="../embeddings/oleObject11.bin"/><Relationship Id="rId14" Type="http://schemas.openxmlformats.org/officeDocument/2006/relationships/image" Target="../media/image58.wmf"/></Relationships>
</file>

<file path=ppt/slides/_rels/slide3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8.xml"/></Relationships>
</file>

<file path=ppt/slides/_rels/slide3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8.xml"/></Relationships>
</file>

<file path=ppt/slides/_rels/slide41.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18.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18.xml"/><Relationship Id="rId5" Type="http://schemas.openxmlformats.org/officeDocument/2006/relationships/image" Target="../media/image67.jpeg"/><Relationship Id="rId4" Type="http://schemas.openxmlformats.org/officeDocument/2006/relationships/image" Target="../media/image66.jpe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6.xml"/></Relationships>
</file>

<file path=ppt/slides/_rels/slide4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66.xml"/></Relationships>
</file>

<file path=ppt/slides/_rels/slide4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1.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1.xml"/><Relationship Id="rId1" Type="http://schemas.openxmlformats.org/officeDocument/2006/relationships/vmlDrawing" Target="../drawings/vmlDrawing5.vml"/><Relationship Id="rId5" Type="http://schemas.openxmlformats.org/officeDocument/2006/relationships/image" Target="../media/image25.wmf"/><Relationship Id="rId4" Type="http://schemas.openxmlformats.org/officeDocument/2006/relationships/oleObject" Target="../embeddings/oleObject15.bin"/></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6.xml"/><Relationship Id="rId1" Type="http://schemas.openxmlformats.org/officeDocument/2006/relationships/vmlDrawing" Target="../drawings/vmlDrawing6.vml"/><Relationship Id="rId5" Type="http://schemas.openxmlformats.org/officeDocument/2006/relationships/image" Target="../media/image26.wmf"/><Relationship Id="rId4" Type="http://schemas.openxmlformats.org/officeDocument/2006/relationships/oleObject" Target="../embeddings/oleObject16.bin"/></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6.xml"/><Relationship Id="rId1" Type="http://schemas.openxmlformats.org/officeDocument/2006/relationships/vmlDrawing" Target="../drawings/vmlDrawing7.vml"/><Relationship Id="rId5" Type="http://schemas.openxmlformats.org/officeDocument/2006/relationships/image" Target="../media/image70.wmf"/><Relationship Id="rId4" Type="http://schemas.openxmlformats.org/officeDocument/2006/relationships/oleObject" Target="../embeddings/oleObject17.bin"/></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6.xml"/><Relationship Id="rId1" Type="http://schemas.openxmlformats.org/officeDocument/2006/relationships/vmlDrawing" Target="../drawings/vmlDrawing8.vml"/><Relationship Id="rId5" Type="http://schemas.openxmlformats.org/officeDocument/2006/relationships/image" Target="../media/image71.wmf"/><Relationship Id="rId4" Type="http://schemas.openxmlformats.org/officeDocument/2006/relationships/oleObject" Target="../embeddings/oleObject18.bin"/></Relationships>
</file>

<file path=ppt/slides/_rels/slide51.xml.rels><?xml version="1.0" encoding="UTF-8" standalone="yes"?>
<Relationships xmlns="http://schemas.openxmlformats.org/package/2006/relationships"><Relationship Id="rId8" Type="http://schemas.openxmlformats.org/officeDocument/2006/relationships/oleObject" Target="../embeddings/oleObject21.bin"/><Relationship Id="rId3" Type="http://schemas.openxmlformats.org/officeDocument/2006/relationships/notesSlide" Target="../notesSlides/notesSlide7.xml"/><Relationship Id="rId7" Type="http://schemas.openxmlformats.org/officeDocument/2006/relationships/image" Target="../media/image73.wmf"/><Relationship Id="rId2" Type="http://schemas.openxmlformats.org/officeDocument/2006/relationships/slideLayout" Target="../slideLayouts/slideLayout76.xml"/><Relationship Id="rId1" Type="http://schemas.openxmlformats.org/officeDocument/2006/relationships/vmlDrawing" Target="../drawings/vmlDrawing9.vml"/><Relationship Id="rId6" Type="http://schemas.openxmlformats.org/officeDocument/2006/relationships/oleObject" Target="../embeddings/oleObject20.bin"/><Relationship Id="rId5" Type="http://schemas.openxmlformats.org/officeDocument/2006/relationships/image" Target="../media/image72.wmf"/><Relationship Id="rId4" Type="http://schemas.openxmlformats.org/officeDocument/2006/relationships/oleObject" Target="../embeddings/oleObject19.bin"/><Relationship Id="rId9" Type="http://schemas.openxmlformats.org/officeDocument/2006/relationships/image" Target="../media/image74.wmf"/></Relationships>
</file>

<file path=ppt/slides/_rels/slide52.xml.rels><?xml version="1.0" encoding="UTF-8" standalone="yes"?>
<Relationships xmlns="http://schemas.openxmlformats.org/package/2006/relationships"><Relationship Id="rId8" Type="http://schemas.openxmlformats.org/officeDocument/2006/relationships/oleObject" Target="../embeddings/oleObject24.bin"/><Relationship Id="rId13" Type="http://schemas.openxmlformats.org/officeDocument/2006/relationships/image" Target="../media/image77.wmf"/><Relationship Id="rId3" Type="http://schemas.openxmlformats.org/officeDocument/2006/relationships/notesSlide" Target="../notesSlides/notesSlide8.xml"/><Relationship Id="rId7" Type="http://schemas.openxmlformats.org/officeDocument/2006/relationships/image" Target="../media/image76.wmf"/><Relationship Id="rId12" Type="http://schemas.openxmlformats.org/officeDocument/2006/relationships/oleObject" Target="../embeddings/oleObject26.bin"/><Relationship Id="rId2" Type="http://schemas.openxmlformats.org/officeDocument/2006/relationships/slideLayout" Target="../slideLayouts/slideLayout66.xml"/><Relationship Id="rId1" Type="http://schemas.openxmlformats.org/officeDocument/2006/relationships/vmlDrawing" Target="../drawings/vmlDrawing10.vml"/><Relationship Id="rId6" Type="http://schemas.openxmlformats.org/officeDocument/2006/relationships/oleObject" Target="../embeddings/oleObject23.bin"/><Relationship Id="rId11" Type="http://schemas.openxmlformats.org/officeDocument/2006/relationships/image" Target="../media/image73.wmf"/><Relationship Id="rId5" Type="http://schemas.openxmlformats.org/officeDocument/2006/relationships/image" Target="../media/image75.wmf"/><Relationship Id="rId15" Type="http://schemas.openxmlformats.org/officeDocument/2006/relationships/image" Target="../media/image78.wmf"/><Relationship Id="rId10" Type="http://schemas.openxmlformats.org/officeDocument/2006/relationships/oleObject" Target="../embeddings/oleObject25.bin"/><Relationship Id="rId4" Type="http://schemas.openxmlformats.org/officeDocument/2006/relationships/oleObject" Target="../embeddings/oleObject22.bin"/><Relationship Id="rId9" Type="http://schemas.openxmlformats.org/officeDocument/2006/relationships/image" Target="../media/image72.wmf"/><Relationship Id="rId14" Type="http://schemas.openxmlformats.org/officeDocument/2006/relationships/oleObject" Target="../embeddings/oleObject27.bin"/></Relationships>
</file>

<file path=ppt/slides/_rels/slide53.xml.rels><?xml version="1.0" encoding="UTF-8" standalone="yes"?>
<Relationships xmlns="http://schemas.openxmlformats.org/package/2006/relationships"><Relationship Id="rId8" Type="http://schemas.openxmlformats.org/officeDocument/2006/relationships/image" Target="../media/image80.wmf"/><Relationship Id="rId13" Type="http://schemas.openxmlformats.org/officeDocument/2006/relationships/oleObject" Target="../embeddings/oleObject32.bin"/><Relationship Id="rId3" Type="http://schemas.openxmlformats.org/officeDocument/2006/relationships/notesSlide" Target="../notesSlides/notesSlide9.xml"/><Relationship Id="rId7" Type="http://schemas.openxmlformats.org/officeDocument/2006/relationships/oleObject" Target="../embeddings/oleObject29.bin"/><Relationship Id="rId12" Type="http://schemas.openxmlformats.org/officeDocument/2006/relationships/image" Target="../media/image82.wmf"/><Relationship Id="rId2" Type="http://schemas.openxmlformats.org/officeDocument/2006/relationships/slideLayout" Target="../slideLayouts/slideLayout71.xml"/><Relationship Id="rId16" Type="http://schemas.openxmlformats.org/officeDocument/2006/relationships/image" Target="../media/image84.wmf"/><Relationship Id="rId1" Type="http://schemas.openxmlformats.org/officeDocument/2006/relationships/vmlDrawing" Target="../drawings/vmlDrawing11.vml"/><Relationship Id="rId6" Type="http://schemas.openxmlformats.org/officeDocument/2006/relationships/image" Target="../media/image79.wmf"/><Relationship Id="rId11" Type="http://schemas.openxmlformats.org/officeDocument/2006/relationships/oleObject" Target="../embeddings/oleObject31.bin"/><Relationship Id="rId5" Type="http://schemas.openxmlformats.org/officeDocument/2006/relationships/oleObject" Target="../embeddings/oleObject28.bin"/><Relationship Id="rId15" Type="http://schemas.openxmlformats.org/officeDocument/2006/relationships/oleObject" Target="../embeddings/oleObject33.bin"/><Relationship Id="rId10" Type="http://schemas.openxmlformats.org/officeDocument/2006/relationships/image" Target="../media/image81.wmf"/><Relationship Id="rId4" Type="http://schemas.openxmlformats.org/officeDocument/2006/relationships/image" Target="../media/image85.png"/><Relationship Id="rId9" Type="http://schemas.openxmlformats.org/officeDocument/2006/relationships/oleObject" Target="../embeddings/oleObject30.bin"/><Relationship Id="rId14" Type="http://schemas.openxmlformats.org/officeDocument/2006/relationships/image" Target="../media/image83.wmf"/></Relationships>
</file>

<file path=ppt/slides/_rels/slide54.xml.rels><?xml version="1.0" encoding="UTF-8" standalone="yes"?>
<Relationships xmlns="http://schemas.openxmlformats.org/package/2006/relationships"><Relationship Id="rId8" Type="http://schemas.openxmlformats.org/officeDocument/2006/relationships/oleObject" Target="../embeddings/oleObject36.bin"/><Relationship Id="rId13" Type="http://schemas.openxmlformats.org/officeDocument/2006/relationships/image" Target="../media/image87.wmf"/><Relationship Id="rId3" Type="http://schemas.openxmlformats.org/officeDocument/2006/relationships/notesSlide" Target="../notesSlides/notesSlide10.xml"/><Relationship Id="rId7" Type="http://schemas.openxmlformats.org/officeDocument/2006/relationships/image" Target="../media/image73.wmf"/><Relationship Id="rId12" Type="http://schemas.openxmlformats.org/officeDocument/2006/relationships/oleObject" Target="../embeddings/oleObject38.bin"/><Relationship Id="rId2" Type="http://schemas.openxmlformats.org/officeDocument/2006/relationships/slideLayout" Target="../slideLayouts/slideLayout66.xml"/><Relationship Id="rId1" Type="http://schemas.openxmlformats.org/officeDocument/2006/relationships/vmlDrawing" Target="../drawings/vmlDrawing12.vml"/><Relationship Id="rId6" Type="http://schemas.openxmlformats.org/officeDocument/2006/relationships/oleObject" Target="../embeddings/oleObject35.bin"/><Relationship Id="rId11" Type="http://schemas.openxmlformats.org/officeDocument/2006/relationships/image" Target="../media/image86.wmf"/><Relationship Id="rId5" Type="http://schemas.openxmlformats.org/officeDocument/2006/relationships/image" Target="../media/image72.wmf"/><Relationship Id="rId10" Type="http://schemas.openxmlformats.org/officeDocument/2006/relationships/oleObject" Target="../embeddings/oleObject37.bin"/><Relationship Id="rId4" Type="http://schemas.openxmlformats.org/officeDocument/2006/relationships/oleObject" Target="../embeddings/oleObject34.bin"/><Relationship Id="rId9" Type="http://schemas.openxmlformats.org/officeDocument/2006/relationships/image" Target="../media/image77.wmf"/></Relationships>
</file>

<file path=ppt/slides/_rels/slide55.xml.rels><?xml version="1.0" encoding="UTF-8" standalone="yes"?>
<Relationships xmlns="http://schemas.openxmlformats.org/package/2006/relationships"><Relationship Id="rId8" Type="http://schemas.openxmlformats.org/officeDocument/2006/relationships/oleObject" Target="../embeddings/oleObject41.bin"/><Relationship Id="rId3" Type="http://schemas.openxmlformats.org/officeDocument/2006/relationships/notesSlide" Target="../notesSlides/notesSlide11.xml"/><Relationship Id="rId7" Type="http://schemas.openxmlformats.org/officeDocument/2006/relationships/image" Target="../media/image89.wmf"/><Relationship Id="rId2" Type="http://schemas.openxmlformats.org/officeDocument/2006/relationships/slideLayout" Target="../slideLayouts/slideLayout66.xml"/><Relationship Id="rId1" Type="http://schemas.openxmlformats.org/officeDocument/2006/relationships/vmlDrawing" Target="../drawings/vmlDrawing13.vml"/><Relationship Id="rId6" Type="http://schemas.openxmlformats.org/officeDocument/2006/relationships/oleObject" Target="../embeddings/oleObject40.bin"/><Relationship Id="rId11" Type="http://schemas.openxmlformats.org/officeDocument/2006/relationships/image" Target="../media/image77.wmf"/><Relationship Id="rId5" Type="http://schemas.openxmlformats.org/officeDocument/2006/relationships/image" Target="../media/image88.wmf"/><Relationship Id="rId10" Type="http://schemas.openxmlformats.org/officeDocument/2006/relationships/oleObject" Target="../embeddings/oleObject42.bin"/><Relationship Id="rId4" Type="http://schemas.openxmlformats.org/officeDocument/2006/relationships/oleObject" Target="../embeddings/oleObject39.bin"/><Relationship Id="rId9" Type="http://schemas.openxmlformats.org/officeDocument/2006/relationships/image" Target="../media/image90.wmf"/></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1.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1.xml"/><Relationship Id="rId1" Type="http://schemas.openxmlformats.org/officeDocument/2006/relationships/vmlDrawing" Target="../drawings/vmlDrawing14.vml"/><Relationship Id="rId5" Type="http://schemas.openxmlformats.org/officeDocument/2006/relationships/image" Target="../media/image91.wmf"/><Relationship Id="rId4" Type="http://schemas.openxmlformats.org/officeDocument/2006/relationships/oleObject" Target="../embeddings/oleObject43.bin"/></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6.xml"/><Relationship Id="rId1" Type="http://schemas.openxmlformats.org/officeDocument/2006/relationships/slideLayout" Target="../slideLayouts/slideLayout71.xml"/></Relationships>
</file>

<file path=ppt/slides/_rels/slide6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17.xml"/><Relationship Id="rId1" Type="http://schemas.openxmlformats.org/officeDocument/2006/relationships/slideLayout" Target="../slideLayouts/slideLayout71.xml"/><Relationship Id="rId4" Type="http://schemas.openxmlformats.org/officeDocument/2006/relationships/image" Target="../media/image94.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8.xml"/></Relationships>
</file>

<file path=ppt/slides/_rels/slide6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9.xml"/><Relationship Id="rId1" Type="http://schemas.openxmlformats.org/officeDocument/2006/relationships/slideLayout" Target="../slideLayouts/slideLayout71.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1.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1.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1.xml"/></Relationships>
</file>

<file path=ppt/slides/_rels/slide6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3.xml"/><Relationship Id="rId1" Type="http://schemas.openxmlformats.org/officeDocument/2006/relationships/slideLayout" Target="../slideLayouts/slideLayout71.xml"/><Relationship Id="rId4" Type="http://schemas.openxmlformats.org/officeDocument/2006/relationships/image" Target="../media/image97.png"/></Relationships>
</file>

<file path=ppt/slides/_rels/slide68.xml.rels><?xml version="1.0" encoding="UTF-8" standalone="yes"?>
<Relationships xmlns="http://schemas.openxmlformats.org/package/2006/relationships"><Relationship Id="rId3" Type="http://schemas.openxmlformats.org/officeDocument/2006/relationships/image" Target="../media/image98.wmf"/><Relationship Id="rId2" Type="http://schemas.openxmlformats.org/officeDocument/2006/relationships/notesSlide" Target="../notesSlides/notesSlide24.xml"/><Relationship Id="rId1" Type="http://schemas.openxmlformats.org/officeDocument/2006/relationships/slideLayout" Target="../slideLayouts/slideLayout71.xml"/></Relationships>
</file>

<file path=ppt/slides/_rels/slide69.xml.rels><?xml version="1.0" encoding="UTF-8" standalone="yes"?>
<Relationships xmlns="http://schemas.openxmlformats.org/package/2006/relationships"><Relationship Id="rId3" Type="http://schemas.openxmlformats.org/officeDocument/2006/relationships/slide" Target="slide71.xml"/><Relationship Id="rId2" Type="http://schemas.openxmlformats.org/officeDocument/2006/relationships/notesSlide" Target="../notesSlides/notesSlide25.xml"/><Relationship Id="rId1" Type="http://schemas.openxmlformats.org/officeDocument/2006/relationships/slideLayout" Target="../slideLayouts/slideLayout66.xml"/><Relationship Id="rId5" Type="http://schemas.openxmlformats.org/officeDocument/2006/relationships/image" Target="../media/image100.emf"/><Relationship Id="rId4" Type="http://schemas.openxmlformats.org/officeDocument/2006/relationships/image" Target="../media/image99.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2" Type="http://schemas.openxmlformats.org/officeDocument/2006/relationships/image" Target="../media/image101.wmf"/><Relationship Id="rId1" Type="http://schemas.openxmlformats.org/officeDocument/2006/relationships/slideLayout" Target="../slideLayouts/slideLayout6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72.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8.xml"/></Relationships>
</file>

<file path=ppt/slides/_rels/slide73.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18.xml"/></Relationships>
</file>

<file path=ppt/slides/_rels/slide74.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8.xml"/></Relationships>
</file>

<file path=ppt/slides/_rels/slide75.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8.xml"/></Relationships>
</file>

<file path=ppt/slides/_rels/slide76.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png"/><Relationship Id="rId1" Type="http://schemas.openxmlformats.org/officeDocument/2006/relationships/slideLayout" Target="../slideLayouts/slideLayout18.xml"/><Relationship Id="rId4" Type="http://schemas.openxmlformats.org/officeDocument/2006/relationships/image" Target="../media/image108.wmf"/></Relationships>
</file>

<file path=ppt/slides/_rels/slide77.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18.xml"/></Relationships>
</file>

<file path=ppt/slides/_rels/slide78.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80.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3" Type="http://schemas.openxmlformats.org/officeDocument/2006/relationships/image" Target="../media/image116.emf"/><Relationship Id="rId2" Type="http://schemas.openxmlformats.org/officeDocument/2006/relationships/image" Target="../media/image115.jpeg"/><Relationship Id="rId1" Type="http://schemas.openxmlformats.org/officeDocument/2006/relationships/slideLayout" Target="../slideLayouts/slideLayout18.xml"/><Relationship Id="rId5" Type="http://schemas.openxmlformats.org/officeDocument/2006/relationships/image" Target="../media/image16.png"/><Relationship Id="rId4" Type="http://schemas.openxmlformats.org/officeDocument/2006/relationships/image" Target="../media/image117.wmf"/></Relationships>
</file>

<file path=ppt/slides/_rels/slide82.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18.xml"/></Relationships>
</file>

<file path=ppt/slides/_rels/slide83.xml.rels><?xml version="1.0" encoding="UTF-8" standalone="yes"?>
<Relationships xmlns="http://schemas.openxmlformats.org/package/2006/relationships"><Relationship Id="rId2" Type="http://schemas.openxmlformats.org/officeDocument/2006/relationships/image" Target="../media/image119.emf"/><Relationship Id="rId1" Type="http://schemas.openxmlformats.org/officeDocument/2006/relationships/slideLayout" Target="../slideLayouts/slideLayout18.xml"/></Relationships>
</file>

<file path=ppt/slides/_rels/slide84.xml.rels><?xml version="1.0" encoding="UTF-8" standalone="yes"?>
<Relationships xmlns="http://schemas.openxmlformats.org/package/2006/relationships"><Relationship Id="rId3" Type="http://schemas.openxmlformats.org/officeDocument/2006/relationships/image" Target="../media/image121.emf"/><Relationship Id="rId2" Type="http://schemas.openxmlformats.org/officeDocument/2006/relationships/image" Target="../media/image120.emf"/><Relationship Id="rId1" Type="http://schemas.openxmlformats.org/officeDocument/2006/relationships/slideLayout" Target="../slideLayouts/slideLayout18.xml"/></Relationships>
</file>

<file path=ppt/slides/_rels/slide85.xml.rels><?xml version="1.0" encoding="UTF-8" standalone="yes"?>
<Relationships xmlns="http://schemas.openxmlformats.org/package/2006/relationships"><Relationship Id="rId2" Type="http://schemas.openxmlformats.org/officeDocument/2006/relationships/image" Target="../media/image122.emf"/><Relationship Id="rId1" Type="http://schemas.openxmlformats.org/officeDocument/2006/relationships/slideLayout" Target="../slideLayouts/slideLayout18.xml"/></Relationships>
</file>

<file path=ppt/slides/_rels/slide86.xml.rels><?xml version="1.0" encoding="UTF-8" standalone="yes"?>
<Relationships xmlns="http://schemas.openxmlformats.org/package/2006/relationships"><Relationship Id="rId2" Type="http://schemas.openxmlformats.org/officeDocument/2006/relationships/image" Target="../media/image123.emf"/><Relationship Id="rId1" Type="http://schemas.openxmlformats.org/officeDocument/2006/relationships/slideLayout" Target="../slideLayouts/slideLayout18.xml"/></Relationships>
</file>

<file path=ppt/slides/_rels/slide87.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18.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89.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hyperlink" Target="http://commons.wikimedia.org/wiki/Image:SMAW.welding.af.ncs.jpg" TargetMode="Externa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90.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image" Target="../media/image126.jpeg"/><Relationship Id="rId1" Type="http://schemas.openxmlformats.org/officeDocument/2006/relationships/slideLayout" Target="../slideLayouts/slideLayout18.xml"/></Relationships>
</file>

<file path=ppt/slides/_rels/slide91.xml.rels><?xml version="1.0" encoding="UTF-8" standalone="yes"?>
<Relationships xmlns="http://schemas.openxmlformats.org/package/2006/relationships"><Relationship Id="rId3" Type="http://schemas.openxmlformats.org/officeDocument/2006/relationships/hyperlink" Target="http://en.wikipedia.org/wiki/File:Rust_and_dirt.jpg" TargetMode="External"/><Relationship Id="rId2" Type="http://schemas.openxmlformats.org/officeDocument/2006/relationships/image" Target="../media/image128.jpeg"/><Relationship Id="rId1" Type="http://schemas.openxmlformats.org/officeDocument/2006/relationships/slideLayout" Target="../slideLayouts/slideLayout18.xml"/><Relationship Id="rId5" Type="http://schemas.openxmlformats.org/officeDocument/2006/relationships/image" Target="../media/image130.emf"/><Relationship Id="rId4" Type="http://schemas.openxmlformats.org/officeDocument/2006/relationships/image" Target="../media/image129.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6"/>
          <p:cNvSpPr>
            <a:spLocks noChangeArrowheads="1"/>
          </p:cNvSpPr>
          <p:nvPr/>
        </p:nvSpPr>
        <p:spPr bwMode="auto">
          <a:xfrm>
            <a:off x="539552" y="1301425"/>
            <a:ext cx="7848872"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marL="342900" indent="-342900" eaLnBrk="0" hangingPunct="0">
              <a:spcBef>
                <a:spcPct val="20000"/>
              </a:spcBef>
              <a:defRPr sz="2400">
                <a:solidFill>
                  <a:schemeClr val="tx1"/>
                </a:solidFill>
                <a:latin typeface="Arial Narrow" pitchFamily="34" charset="0"/>
              </a:defRPr>
            </a:lvl1pPr>
            <a:lvl2pPr marL="742950" indent="-285750" eaLnBrk="0" hangingPunct="0">
              <a:spcBef>
                <a:spcPct val="20000"/>
              </a:spcBef>
              <a:buChar char="–"/>
              <a:defRPr sz="2000">
                <a:solidFill>
                  <a:schemeClr val="tx1"/>
                </a:solidFill>
                <a:latin typeface="Arial Narrow" pitchFamily="34" charset="0"/>
              </a:defRPr>
            </a:lvl2pPr>
            <a:lvl3pPr marL="1143000" indent="-228600" eaLnBrk="0" hangingPunct="0">
              <a:spcBef>
                <a:spcPct val="20000"/>
              </a:spcBef>
              <a:buChar char="•"/>
              <a:defRPr>
                <a:solidFill>
                  <a:schemeClr val="tx1"/>
                </a:solidFill>
                <a:latin typeface="Arial Narrow" pitchFamily="34" charset="0"/>
              </a:defRPr>
            </a:lvl3pPr>
            <a:lvl4pPr marL="1600200" indent="-228600" eaLnBrk="0" hangingPunct="0">
              <a:spcBef>
                <a:spcPct val="20000"/>
              </a:spcBef>
              <a:buChar char="–"/>
              <a:defRPr sz="1600">
                <a:solidFill>
                  <a:schemeClr val="tx1"/>
                </a:solidFill>
                <a:latin typeface="Arial Narrow" pitchFamily="34" charset="0"/>
              </a:defRPr>
            </a:lvl4pPr>
            <a:lvl5pPr marL="2057400" indent="-228600" eaLnBrk="0" hangingPunct="0">
              <a:spcBef>
                <a:spcPct val="20000"/>
              </a:spcBef>
              <a:buChar char="»"/>
              <a:defRPr sz="1400">
                <a:solidFill>
                  <a:schemeClr val="tx1"/>
                </a:solidFill>
                <a:latin typeface="Arial Narrow" pitchFamily="34" charset="0"/>
              </a:defRPr>
            </a:lvl5pPr>
            <a:lvl6pPr marL="2514600" indent="-228600" eaLnBrk="0" fontAlgn="base" hangingPunct="0">
              <a:spcBef>
                <a:spcPct val="20000"/>
              </a:spcBef>
              <a:spcAft>
                <a:spcPct val="0"/>
              </a:spcAft>
              <a:buChar char="»"/>
              <a:defRPr sz="1400">
                <a:solidFill>
                  <a:schemeClr val="tx1"/>
                </a:solidFill>
                <a:latin typeface="Arial Narrow" pitchFamily="34" charset="0"/>
              </a:defRPr>
            </a:lvl6pPr>
            <a:lvl7pPr marL="2971800" indent="-228600" eaLnBrk="0" fontAlgn="base" hangingPunct="0">
              <a:spcBef>
                <a:spcPct val="20000"/>
              </a:spcBef>
              <a:spcAft>
                <a:spcPct val="0"/>
              </a:spcAft>
              <a:buChar char="»"/>
              <a:defRPr sz="1400">
                <a:solidFill>
                  <a:schemeClr val="tx1"/>
                </a:solidFill>
                <a:latin typeface="Arial Narrow" pitchFamily="34" charset="0"/>
              </a:defRPr>
            </a:lvl7pPr>
            <a:lvl8pPr marL="3429000" indent="-228600" eaLnBrk="0" fontAlgn="base" hangingPunct="0">
              <a:spcBef>
                <a:spcPct val="20000"/>
              </a:spcBef>
              <a:spcAft>
                <a:spcPct val="0"/>
              </a:spcAft>
              <a:buChar char="»"/>
              <a:defRPr sz="1400">
                <a:solidFill>
                  <a:schemeClr val="tx1"/>
                </a:solidFill>
                <a:latin typeface="Arial Narrow" pitchFamily="34" charset="0"/>
              </a:defRPr>
            </a:lvl8pPr>
            <a:lvl9pPr marL="3886200" indent="-228600" eaLnBrk="0" fontAlgn="base" hangingPunct="0">
              <a:spcBef>
                <a:spcPct val="20000"/>
              </a:spcBef>
              <a:spcAft>
                <a:spcPct val="0"/>
              </a:spcAft>
              <a:buChar char="»"/>
              <a:defRPr sz="1400">
                <a:solidFill>
                  <a:schemeClr val="tx1"/>
                </a:solidFill>
                <a:latin typeface="Arial Narrow" pitchFamily="34" charset="0"/>
              </a:defRPr>
            </a:lvl9pPr>
          </a:lstStyle>
          <a:p>
            <a:pPr algn="ctr" eaLnBrk="1" hangingPunct="1">
              <a:spcBef>
                <a:spcPct val="0"/>
              </a:spcBef>
              <a:buFontTx/>
              <a:buNone/>
            </a:pPr>
            <a:r>
              <a:rPr lang="en-US" altLang="en-US" sz="3600" i="1" dirty="0">
                <a:latin typeface="+mj-lt"/>
              </a:rPr>
              <a:t> 	</a:t>
            </a:r>
            <a:r>
              <a:rPr lang="en-US" altLang="en-US" sz="3600" i="1" dirty="0" smtClean="0">
                <a:latin typeface="+mj-lt"/>
              </a:rPr>
              <a:t>The application of CALPHAD based tools to the Materials Genome Initiative and ICME</a:t>
            </a:r>
            <a:endParaRPr lang="en-US" altLang="en-US" sz="3600" i="1" dirty="0">
              <a:latin typeface="+mj-lt"/>
            </a:endParaRPr>
          </a:p>
        </p:txBody>
      </p:sp>
      <p:sp>
        <p:nvSpPr>
          <p:cNvPr id="4" name="Rectangle 6"/>
          <p:cNvSpPr>
            <a:spLocks noChangeArrowheads="1"/>
          </p:cNvSpPr>
          <p:nvPr/>
        </p:nvSpPr>
        <p:spPr bwMode="auto">
          <a:xfrm>
            <a:off x="683568" y="3664768"/>
            <a:ext cx="7848872"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marL="342900" indent="-342900" eaLnBrk="0" hangingPunct="0">
              <a:spcBef>
                <a:spcPct val="20000"/>
              </a:spcBef>
              <a:defRPr sz="2400">
                <a:solidFill>
                  <a:schemeClr val="tx1"/>
                </a:solidFill>
                <a:latin typeface="Arial Narrow" pitchFamily="34" charset="0"/>
              </a:defRPr>
            </a:lvl1pPr>
            <a:lvl2pPr marL="742950" indent="-285750" eaLnBrk="0" hangingPunct="0">
              <a:spcBef>
                <a:spcPct val="20000"/>
              </a:spcBef>
              <a:buChar char="–"/>
              <a:defRPr sz="2000">
                <a:solidFill>
                  <a:schemeClr val="tx1"/>
                </a:solidFill>
                <a:latin typeface="Arial Narrow" pitchFamily="34" charset="0"/>
              </a:defRPr>
            </a:lvl2pPr>
            <a:lvl3pPr marL="1143000" indent="-228600" eaLnBrk="0" hangingPunct="0">
              <a:spcBef>
                <a:spcPct val="20000"/>
              </a:spcBef>
              <a:buChar char="•"/>
              <a:defRPr>
                <a:solidFill>
                  <a:schemeClr val="tx1"/>
                </a:solidFill>
                <a:latin typeface="Arial Narrow" pitchFamily="34" charset="0"/>
              </a:defRPr>
            </a:lvl3pPr>
            <a:lvl4pPr marL="1600200" indent="-228600" eaLnBrk="0" hangingPunct="0">
              <a:spcBef>
                <a:spcPct val="20000"/>
              </a:spcBef>
              <a:buChar char="–"/>
              <a:defRPr sz="1600">
                <a:solidFill>
                  <a:schemeClr val="tx1"/>
                </a:solidFill>
                <a:latin typeface="Arial Narrow" pitchFamily="34" charset="0"/>
              </a:defRPr>
            </a:lvl4pPr>
            <a:lvl5pPr marL="2057400" indent="-228600" eaLnBrk="0" hangingPunct="0">
              <a:spcBef>
                <a:spcPct val="20000"/>
              </a:spcBef>
              <a:buChar char="»"/>
              <a:defRPr sz="1400">
                <a:solidFill>
                  <a:schemeClr val="tx1"/>
                </a:solidFill>
                <a:latin typeface="Arial Narrow" pitchFamily="34" charset="0"/>
              </a:defRPr>
            </a:lvl5pPr>
            <a:lvl6pPr marL="2514600" indent="-228600" eaLnBrk="0" fontAlgn="base" hangingPunct="0">
              <a:spcBef>
                <a:spcPct val="20000"/>
              </a:spcBef>
              <a:spcAft>
                <a:spcPct val="0"/>
              </a:spcAft>
              <a:buChar char="»"/>
              <a:defRPr sz="1400">
                <a:solidFill>
                  <a:schemeClr val="tx1"/>
                </a:solidFill>
                <a:latin typeface="Arial Narrow" pitchFamily="34" charset="0"/>
              </a:defRPr>
            </a:lvl6pPr>
            <a:lvl7pPr marL="2971800" indent="-228600" eaLnBrk="0" fontAlgn="base" hangingPunct="0">
              <a:spcBef>
                <a:spcPct val="20000"/>
              </a:spcBef>
              <a:spcAft>
                <a:spcPct val="0"/>
              </a:spcAft>
              <a:buChar char="»"/>
              <a:defRPr sz="1400">
                <a:solidFill>
                  <a:schemeClr val="tx1"/>
                </a:solidFill>
                <a:latin typeface="Arial Narrow" pitchFamily="34" charset="0"/>
              </a:defRPr>
            </a:lvl7pPr>
            <a:lvl8pPr marL="3429000" indent="-228600" eaLnBrk="0" fontAlgn="base" hangingPunct="0">
              <a:spcBef>
                <a:spcPct val="20000"/>
              </a:spcBef>
              <a:spcAft>
                <a:spcPct val="0"/>
              </a:spcAft>
              <a:buChar char="»"/>
              <a:defRPr sz="1400">
                <a:solidFill>
                  <a:schemeClr val="tx1"/>
                </a:solidFill>
                <a:latin typeface="Arial Narrow" pitchFamily="34" charset="0"/>
              </a:defRPr>
            </a:lvl8pPr>
            <a:lvl9pPr marL="3886200" indent="-228600" eaLnBrk="0" fontAlgn="base" hangingPunct="0">
              <a:spcBef>
                <a:spcPct val="20000"/>
              </a:spcBef>
              <a:spcAft>
                <a:spcPct val="0"/>
              </a:spcAft>
              <a:buChar char="»"/>
              <a:defRPr sz="1400">
                <a:solidFill>
                  <a:schemeClr val="tx1"/>
                </a:solidFill>
                <a:latin typeface="Arial Narrow" pitchFamily="34" charset="0"/>
              </a:defRPr>
            </a:lvl9pPr>
          </a:lstStyle>
          <a:p>
            <a:pPr algn="ctr" eaLnBrk="1" hangingPunct="1">
              <a:spcBef>
                <a:spcPct val="0"/>
              </a:spcBef>
              <a:buFontTx/>
              <a:buNone/>
            </a:pPr>
            <a:r>
              <a:rPr lang="en-US" altLang="en-US" sz="2800" dirty="0">
                <a:latin typeface="+mj-lt"/>
              </a:rPr>
              <a:t> 	</a:t>
            </a:r>
            <a:r>
              <a:rPr lang="en-US" altLang="en-US" sz="2800" dirty="0" smtClean="0">
                <a:latin typeface="+mj-lt"/>
              </a:rPr>
              <a:t>Paul Mason</a:t>
            </a:r>
          </a:p>
          <a:p>
            <a:pPr algn="ctr" eaLnBrk="1" hangingPunct="1">
              <a:spcBef>
                <a:spcPct val="0"/>
              </a:spcBef>
              <a:buFontTx/>
              <a:buNone/>
            </a:pPr>
            <a:endParaRPr lang="en-US" altLang="en-US" sz="2000" dirty="0">
              <a:latin typeface="+mj-lt"/>
            </a:endParaRPr>
          </a:p>
          <a:p>
            <a:pPr algn="ctr" eaLnBrk="1" hangingPunct="1">
              <a:spcBef>
                <a:spcPct val="0"/>
              </a:spcBef>
              <a:buFontTx/>
              <a:buNone/>
            </a:pPr>
            <a:r>
              <a:rPr lang="en-US" altLang="en-US" sz="2000" dirty="0" smtClean="0">
                <a:latin typeface="+mj-lt"/>
              </a:rPr>
              <a:t>Thermo-</a:t>
            </a:r>
            <a:r>
              <a:rPr lang="en-US" altLang="en-US" sz="2000" dirty="0" err="1" smtClean="0">
                <a:latin typeface="+mj-lt"/>
              </a:rPr>
              <a:t>Calc</a:t>
            </a:r>
            <a:r>
              <a:rPr lang="en-US" altLang="en-US" sz="2000" dirty="0" smtClean="0">
                <a:latin typeface="+mj-lt"/>
              </a:rPr>
              <a:t> Software Inc.</a:t>
            </a:r>
          </a:p>
          <a:p>
            <a:pPr algn="ctr" eaLnBrk="1" hangingPunct="1">
              <a:spcBef>
                <a:spcPct val="0"/>
              </a:spcBef>
              <a:buFontTx/>
              <a:buNone/>
            </a:pPr>
            <a:r>
              <a:rPr lang="en-US" altLang="en-US" sz="2000" dirty="0" smtClean="0">
                <a:latin typeface="+mj-lt"/>
              </a:rPr>
              <a:t>4160 Washington Road, Suite 230</a:t>
            </a:r>
          </a:p>
          <a:p>
            <a:pPr algn="ctr" eaLnBrk="1" hangingPunct="1">
              <a:spcBef>
                <a:spcPct val="0"/>
              </a:spcBef>
              <a:buFontTx/>
              <a:buNone/>
            </a:pPr>
            <a:r>
              <a:rPr lang="en-US" altLang="en-US" sz="2000" dirty="0" smtClean="0">
                <a:latin typeface="+mj-lt"/>
              </a:rPr>
              <a:t>McMurray, PA 15317</a:t>
            </a:r>
            <a:endParaRPr lang="en-US" altLang="en-US" sz="2000" dirty="0">
              <a:latin typeface="+mj-lt"/>
            </a:endParaRPr>
          </a:p>
        </p:txBody>
      </p:sp>
    </p:spTree>
    <p:extLst>
      <p:ext uri="{BB962C8B-B14F-4D97-AF65-F5344CB8AC3E}">
        <p14:creationId xmlns:p14="http://schemas.microsoft.com/office/powerpoint/2010/main" val="8104644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67544" y="242064"/>
            <a:ext cx="6480720" cy="738664"/>
          </a:xfrm>
        </p:spPr>
        <p:txBody>
          <a:bodyPr/>
          <a:lstStyle/>
          <a:p>
            <a:r>
              <a:rPr lang="en-US" sz="2400" dirty="0" smtClean="0"/>
              <a:t>Requirements </a:t>
            </a:r>
            <a:r>
              <a:rPr lang="en-US" sz="2400" dirty="0"/>
              <a:t>for modeling microstructure evolution </a:t>
            </a:r>
          </a:p>
        </p:txBody>
      </p:sp>
      <p:sp>
        <p:nvSpPr>
          <p:cNvPr id="3" name="Rectangle 2"/>
          <p:cNvSpPr/>
          <p:nvPr/>
        </p:nvSpPr>
        <p:spPr>
          <a:xfrm>
            <a:off x="755576" y="1196752"/>
            <a:ext cx="7920880" cy="5016758"/>
          </a:xfrm>
          <a:prstGeom prst="rect">
            <a:avLst/>
          </a:prstGeom>
        </p:spPr>
        <p:txBody>
          <a:bodyPr wrap="square">
            <a:spAutoFit/>
          </a:bodyPr>
          <a:lstStyle/>
          <a:p>
            <a:r>
              <a:rPr lang="en-US" sz="2000" dirty="0" smtClean="0"/>
              <a:t>The </a:t>
            </a:r>
            <a:r>
              <a:rPr lang="en-US" sz="2000" dirty="0"/>
              <a:t>phases that form and their composition under given conditions (over-all composition, temperature and pressure) </a:t>
            </a:r>
            <a:r>
              <a:rPr lang="en-US" sz="2000" i="1" dirty="0">
                <a:solidFill>
                  <a:schemeClr val="tx1">
                    <a:lumMod val="50000"/>
                    <a:lumOff val="50000"/>
                  </a:schemeClr>
                </a:solidFill>
              </a:rPr>
              <a:t>(Thermo-</a:t>
            </a:r>
            <a:r>
              <a:rPr lang="en-US" sz="2000" i="1" dirty="0" err="1">
                <a:solidFill>
                  <a:schemeClr val="tx1">
                    <a:lumMod val="50000"/>
                    <a:lumOff val="50000"/>
                  </a:schemeClr>
                </a:solidFill>
              </a:rPr>
              <a:t>Calc</a:t>
            </a:r>
            <a:r>
              <a:rPr lang="en-US" sz="2000" i="1" dirty="0">
                <a:solidFill>
                  <a:schemeClr val="tx1">
                    <a:lumMod val="50000"/>
                    <a:lumOff val="50000"/>
                  </a:schemeClr>
                </a:solidFill>
              </a:rPr>
              <a:t> ) </a:t>
            </a:r>
            <a:endParaRPr lang="en-US" sz="2000" i="1" dirty="0" smtClean="0">
              <a:solidFill>
                <a:schemeClr val="tx1">
                  <a:lumMod val="50000"/>
                  <a:lumOff val="50000"/>
                </a:schemeClr>
              </a:solidFill>
            </a:endParaRPr>
          </a:p>
          <a:p>
            <a:endParaRPr lang="en-US" sz="1600" i="1" dirty="0"/>
          </a:p>
          <a:p>
            <a:r>
              <a:rPr lang="en-US" sz="2000" dirty="0" smtClean="0"/>
              <a:t>How </a:t>
            </a:r>
            <a:r>
              <a:rPr lang="en-US" sz="2000" dirty="0"/>
              <a:t>do these quantities evolve in time? </a:t>
            </a:r>
            <a:r>
              <a:rPr lang="en-US" sz="2000" i="1" dirty="0">
                <a:solidFill>
                  <a:schemeClr val="tx1">
                    <a:lumMod val="50000"/>
                    <a:lumOff val="50000"/>
                  </a:schemeClr>
                </a:solidFill>
              </a:rPr>
              <a:t>(DICTRA, TC-PRISMA, phase field</a:t>
            </a:r>
            <a:r>
              <a:rPr lang="en-US" sz="2000" i="1" dirty="0" smtClean="0">
                <a:solidFill>
                  <a:schemeClr val="tx1">
                    <a:lumMod val="50000"/>
                    <a:lumOff val="50000"/>
                  </a:schemeClr>
                </a:solidFill>
              </a:rPr>
              <a:t>)</a:t>
            </a:r>
            <a:endParaRPr lang="en-US" sz="2000" dirty="0">
              <a:solidFill>
                <a:schemeClr val="tx1">
                  <a:lumMod val="50000"/>
                  <a:lumOff val="50000"/>
                </a:schemeClr>
              </a:solidFill>
            </a:endParaRPr>
          </a:p>
          <a:p>
            <a:pPr>
              <a:tabLst>
                <a:tab pos="457200" algn="l"/>
              </a:tabLst>
            </a:pPr>
            <a:r>
              <a:rPr lang="en-US" sz="2000" dirty="0" smtClean="0"/>
              <a:t>	–</a:t>
            </a:r>
            <a:r>
              <a:rPr lang="en-US" sz="2000" dirty="0"/>
              <a:t>Synthesis and processing </a:t>
            </a:r>
          </a:p>
          <a:p>
            <a:pPr>
              <a:tabLst>
                <a:tab pos="457200" algn="l"/>
              </a:tabLst>
            </a:pPr>
            <a:r>
              <a:rPr lang="en-US" sz="2000" dirty="0" smtClean="0"/>
              <a:t>	–</a:t>
            </a:r>
            <a:r>
              <a:rPr lang="en-US" sz="2000" dirty="0"/>
              <a:t>Usage </a:t>
            </a:r>
            <a:endParaRPr lang="en-US" sz="2000" dirty="0" smtClean="0"/>
          </a:p>
          <a:p>
            <a:endParaRPr lang="en-US" sz="1600" dirty="0"/>
          </a:p>
          <a:p>
            <a:r>
              <a:rPr lang="en-US" sz="2000" dirty="0" smtClean="0"/>
              <a:t>Length </a:t>
            </a:r>
            <a:r>
              <a:rPr lang="en-US" sz="2000" dirty="0"/>
              <a:t>scale of microstructure </a:t>
            </a:r>
            <a:r>
              <a:rPr lang="en-US" sz="2000" i="1" dirty="0">
                <a:solidFill>
                  <a:schemeClr val="tx1">
                    <a:lumMod val="50000"/>
                    <a:lumOff val="50000"/>
                  </a:schemeClr>
                </a:solidFill>
              </a:rPr>
              <a:t>(Phase-field</a:t>
            </a:r>
            <a:r>
              <a:rPr lang="en-US" sz="2000" i="1" dirty="0" smtClean="0">
                <a:solidFill>
                  <a:schemeClr val="tx1">
                    <a:lumMod val="50000"/>
                    <a:lumOff val="50000"/>
                  </a:schemeClr>
                </a:solidFill>
              </a:rPr>
              <a:t>)</a:t>
            </a:r>
          </a:p>
          <a:p>
            <a:endParaRPr lang="en-US" sz="1600" i="1" dirty="0" smtClean="0"/>
          </a:p>
          <a:p>
            <a:r>
              <a:rPr lang="en-US" sz="2000" dirty="0" smtClean="0"/>
              <a:t>Stresses </a:t>
            </a:r>
          </a:p>
          <a:p>
            <a:endParaRPr lang="en-US" sz="1600" dirty="0" smtClean="0"/>
          </a:p>
          <a:p>
            <a:r>
              <a:rPr lang="en-US" sz="2000" dirty="0" smtClean="0"/>
              <a:t>Details </a:t>
            </a:r>
            <a:r>
              <a:rPr lang="en-US" sz="2000" dirty="0"/>
              <a:t>of morphology </a:t>
            </a:r>
            <a:endParaRPr lang="en-US" sz="2000" dirty="0" smtClean="0"/>
          </a:p>
          <a:p>
            <a:endParaRPr lang="en-US" sz="1600" dirty="0" smtClean="0"/>
          </a:p>
          <a:p>
            <a:r>
              <a:rPr lang="en-US" sz="2000" dirty="0" smtClean="0"/>
              <a:t>Statistics </a:t>
            </a:r>
            <a:r>
              <a:rPr lang="en-US" sz="2000" dirty="0"/>
              <a:t>– size distributions </a:t>
            </a:r>
            <a:r>
              <a:rPr lang="en-US" sz="2000" dirty="0" err="1"/>
              <a:t>etc</a:t>
            </a:r>
            <a:r>
              <a:rPr lang="en-US" sz="2000" dirty="0"/>
              <a:t> </a:t>
            </a:r>
            <a:r>
              <a:rPr lang="en-US" sz="2000" i="1" dirty="0">
                <a:solidFill>
                  <a:schemeClr val="tx1">
                    <a:lumMod val="50000"/>
                    <a:lumOff val="50000"/>
                  </a:schemeClr>
                </a:solidFill>
              </a:rPr>
              <a:t>(TC-PRISMA) </a:t>
            </a:r>
            <a:endParaRPr lang="en-US" sz="2000" i="1" dirty="0" smtClean="0">
              <a:solidFill>
                <a:schemeClr val="tx1">
                  <a:lumMod val="50000"/>
                  <a:lumOff val="50000"/>
                </a:schemeClr>
              </a:solidFill>
            </a:endParaRPr>
          </a:p>
          <a:p>
            <a:endParaRPr lang="en-US" sz="2000" dirty="0" smtClean="0"/>
          </a:p>
          <a:p>
            <a:endParaRPr lang="en-US" sz="2000" dirty="0"/>
          </a:p>
          <a:p>
            <a:r>
              <a:rPr lang="en-US" sz="2000" i="1" dirty="0"/>
              <a:t>Slide courtesy of Prof. J. </a:t>
            </a:r>
            <a:r>
              <a:rPr lang="en-US" sz="2000" i="1" dirty="0" err="1"/>
              <a:t>Ågren</a:t>
            </a:r>
            <a:r>
              <a:rPr lang="en-US" sz="2000" i="1" dirty="0"/>
              <a:t>, KTH </a:t>
            </a:r>
            <a:endParaRPr lang="en-US" sz="2000" dirty="0"/>
          </a:p>
        </p:txBody>
      </p:sp>
    </p:spTree>
    <p:extLst>
      <p:ext uri="{BB962C8B-B14F-4D97-AF65-F5344CB8AC3E}">
        <p14:creationId xmlns:p14="http://schemas.microsoft.com/office/powerpoint/2010/main" val="35818876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11760" y="5661248"/>
            <a:ext cx="6120680" cy="830997"/>
          </a:xfrm>
        </p:spPr>
        <p:txBody>
          <a:bodyPr/>
          <a:lstStyle/>
          <a:p>
            <a:pPr algn="l"/>
            <a:r>
              <a:rPr lang="en-US" sz="1800" b="0" i="1" dirty="0" smtClean="0"/>
              <a:t>The </a:t>
            </a:r>
            <a:r>
              <a:rPr lang="en-US" sz="1800" b="0" i="1" dirty="0"/>
              <a:t>development of consistent databases where each phase is described separately using models based on physical principles and parameters assessed from experimental data is a key. </a:t>
            </a:r>
            <a:endParaRPr lang="en-US" sz="1800" b="0" dirty="0"/>
          </a:p>
        </p:txBody>
      </p:sp>
      <p:sp>
        <p:nvSpPr>
          <p:cNvPr id="8" name="Text Placeholder 7"/>
          <p:cNvSpPr>
            <a:spLocks noGrp="1"/>
          </p:cNvSpPr>
          <p:nvPr>
            <p:ph type="body" sz="quarter" idx="13"/>
          </p:nvPr>
        </p:nvSpPr>
        <p:spPr>
          <a:xfrm>
            <a:off x="518216" y="190962"/>
            <a:ext cx="6430048" cy="861774"/>
          </a:xfrm>
        </p:spPr>
        <p:txBody>
          <a:bodyPr/>
          <a:lstStyle/>
          <a:p>
            <a:r>
              <a:rPr lang="en-US" sz="2800" dirty="0" smtClean="0"/>
              <a:t>CALPHAD </a:t>
            </a:r>
            <a:r>
              <a:rPr lang="en-US" sz="2800" dirty="0"/>
              <a:t>– an important bridge to multicomponent prediction </a:t>
            </a:r>
          </a:p>
        </p:txBody>
      </p:sp>
      <p:sp>
        <p:nvSpPr>
          <p:cNvPr id="9" name="Title 1"/>
          <p:cNvSpPr txBox="1">
            <a:spLocks/>
          </p:cNvSpPr>
          <p:nvPr/>
        </p:nvSpPr>
        <p:spPr>
          <a:xfrm>
            <a:off x="5364088" y="980728"/>
            <a:ext cx="3672408" cy="553998"/>
          </a:xfrm>
          <a:prstGeom prst="rect">
            <a:avLst/>
          </a:prstGeom>
        </p:spPr>
        <p:txBody>
          <a:bodyPr vert="horz" wrap="square" lIns="0" tIns="0" rIns="0" bIns="0" rtlCol="0" anchor="t" anchorCtr="0">
            <a:sp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pPr algn="l"/>
            <a:r>
              <a:rPr lang="en-US" sz="1800" b="0" dirty="0" smtClean="0">
                <a:latin typeface="+mn-lt"/>
              </a:rPr>
              <a:t>Towards </a:t>
            </a:r>
            <a:r>
              <a:rPr lang="en-US" sz="1800" b="0" dirty="0">
                <a:latin typeface="+mn-lt"/>
              </a:rPr>
              <a:t>prediction of microstructure evolution and material properties </a:t>
            </a:r>
          </a:p>
        </p:txBody>
      </p:sp>
      <p:sp>
        <p:nvSpPr>
          <p:cNvPr id="10" name="Title 1"/>
          <p:cNvSpPr txBox="1">
            <a:spLocks/>
          </p:cNvSpPr>
          <p:nvPr/>
        </p:nvSpPr>
        <p:spPr>
          <a:xfrm>
            <a:off x="827584" y="1772816"/>
            <a:ext cx="4464496" cy="369332"/>
          </a:xfrm>
          <a:prstGeom prst="rect">
            <a:avLst/>
          </a:prstGeom>
        </p:spPr>
        <p:txBody>
          <a:bodyPr vert="horz" wrap="square" lIns="0" tIns="0" rIns="0" bIns="0" rtlCol="0" anchor="t" anchorCtr="0">
            <a:sp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pPr algn="l"/>
            <a:r>
              <a:rPr lang="en-US" sz="2400" b="0" i="1" dirty="0" smtClean="0">
                <a:latin typeface="+mn-lt"/>
              </a:rPr>
              <a:t>Bridging Atoms and Microstructure</a:t>
            </a:r>
            <a:endParaRPr lang="en-US" sz="2400" b="0" i="1" dirty="0">
              <a:latin typeface="+mn-lt"/>
            </a:endParaRPr>
          </a:p>
        </p:txBody>
      </p:sp>
      <p:pic>
        <p:nvPicPr>
          <p:cNvPr id="14" name="Picture 12"/>
          <p:cNvPicPr>
            <a:picLocks noChangeAspect="1" noChangeArrowheads="1"/>
          </p:cNvPicPr>
          <p:nvPr/>
        </p:nvPicPr>
        <p:blipFill>
          <a:blip r:embed="rId2" cstate="print">
            <a:extLst/>
          </a:blip>
          <a:srcRect/>
          <a:stretch>
            <a:fillRect/>
          </a:stretch>
        </p:blipFill>
        <p:spPr bwMode="auto">
          <a:xfrm>
            <a:off x="899592" y="2337734"/>
            <a:ext cx="5621337" cy="3240088"/>
          </a:xfrm>
          <a:prstGeom prst="rect">
            <a:avLst/>
          </a:prstGeom>
          <a:noFill/>
          <a:ln>
            <a:noFill/>
          </a:ln>
          <a:effectLst>
            <a:outerShdw dist="35921" dir="2700000" algn="ctr" rotWithShape="0">
              <a:schemeClr val="bg2">
                <a:alpha val="40000"/>
              </a:schemeClr>
            </a:outerShdw>
            <a:reflection stA="25000" endPos="0" dist="50800" dir="5400000" sy="-100000" algn="bl" rotWithShape="0"/>
          </a:effectLst>
          <a:extLst/>
        </p:spPr>
      </p:pic>
      <p:pic>
        <p:nvPicPr>
          <p:cNvPr id="15" name="Picture 8" descr="anim"/>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732017" y="1630015"/>
            <a:ext cx="1620838"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Line 14"/>
          <p:cNvSpPr>
            <a:spLocks noChangeShapeType="1"/>
          </p:cNvSpPr>
          <p:nvPr/>
        </p:nvSpPr>
        <p:spPr bwMode="auto">
          <a:xfrm>
            <a:off x="3779267" y="4136677"/>
            <a:ext cx="66675" cy="1452563"/>
          </a:xfrm>
          <a:prstGeom prst="line">
            <a:avLst/>
          </a:prstGeom>
          <a:noFill/>
          <a:ln w="9525">
            <a:solidFill>
              <a:schemeClr val="tx1"/>
            </a:solidFill>
            <a:round/>
            <a:headEnd type="triangle" w="med" len="med"/>
            <a:tailEnd/>
          </a:ln>
          <a:extLst>
            <a:ext uri="{909E8E84-426E-40DD-AFC4-6F175D3DCCD1}">
              <a14:hiddenFill xmlns:a14="http://schemas.microsoft.com/office/drawing/2010/main">
                <a:noFill/>
              </a14:hiddenFill>
            </a:ext>
          </a:extLst>
        </p:spPr>
        <p:txBody>
          <a:bodyPr>
            <a:spAutoFit/>
          </a:bodyPr>
          <a:lstStyle/>
          <a:p>
            <a:endParaRPr lang="en-US"/>
          </a:p>
        </p:txBody>
      </p:sp>
      <p:sp>
        <p:nvSpPr>
          <p:cNvPr id="17" name="TextBox 16"/>
          <p:cNvSpPr txBox="1"/>
          <p:nvPr/>
        </p:nvSpPr>
        <p:spPr>
          <a:xfrm>
            <a:off x="7754367" y="3446115"/>
            <a:ext cx="1119188" cy="338137"/>
          </a:xfrm>
          <a:prstGeom prst="rect">
            <a:avLst/>
          </a:prstGeom>
          <a:noFill/>
        </p:spPr>
        <p:txBody>
          <a:bodyPr wrap="none">
            <a:spAutoFit/>
          </a:bodyPr>
          <a:lstStyle/>
          <a:p>
            <a:pPr>
              <a:defRPr/>
            </a:pPr>
            <a:r>
              <a:rPr lang="en-US" sz="1600" b="1" dirty="0">
                <a:solidFill>
                  <a:srgbClr val="FF0000"/>
                </a:solidFill>
                <a:latin typeface="+mj-lt"/>
              </a:rPr>
              <a:t>TC-PRISMA</a:t>
            </a:r>
          </a:p>
        </p:txBody>
      </p:sp>
      <p:pic>
        <p:nvPicPr>
          <p:cNvPr id="20" name="Picture 4" descr="T-RM"/>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85980" y="3430240"/>
            <a:ext cx="1179512"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l="55728" t="26346" r="3033" b="13347"/>
          <a:stretch>
            <a:fillRect/>
          </a:stretch>
        </p:blipFill>
        <p:spPr bwMode="auto">
          <a:xfrm>
            <a:off x="7609905" y="3744565"/>
            <a:ext cx="1273175"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395218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57200" y="260648"/>
            <a:ext cx="6347048" cy="430887"/>
          </a:xfrm>
        </p:spPr>
        <p:txBody>
          <a:bodyPr/>
          <a:lstStyle/>
          <a:p>
            <a:r>
              <a:rPr lang="en-US" sz="2800" dirty="0" smtClean="0"/>
              <a:t>A </a:t>
            </a:r>
            <a:r>
              <a:rPr lang="en-US" sz="2800" dirty="0"/>
              <a:t>suite of CALPHAD based software tools </a:t>
            </a:r>
          </a:p>
        </p:txBody>
      </p:sp>
      <p:sp>
        <p:nvSpPr>
          <p:cNvPr id="4" name="Rectangle 4"/>
          <p:cNvSpPr txBox="1">
            <a:spLocks noChangeArrowheads="1"/>
          </p:cNvSpPr>
          <p:nvPr/>
        </p:nvSpPr>
        <p:spPr>
          <a:xfrm>
            <a:off x="863600" y="1268760"/>
            <a:ext cx="8280400" cy="489585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sv-SE" altLang="en-US" dirty="0" smtClean="0"/>
              <a:t>		  </a:t>
            </a:r>
          </a:p>
        </p:txBody>
      </p:sp>
      <p:sp>
        <p:nvSpPr>
          <p:cNvPr id="5" name="Text Box 6"/>
          <p:cNvSpPr txBox="1">
            <a:spLocks noChangeArrowheads="1"/>
          </p:cNvSpPr>
          <p:nvPr/>
        </p:nvSpPr>
        <p:spPr bwMode="auto">
          <a:xfrm>
            <a:off x="2879725" y="979835"/>
            <a:ext cx="40322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sv-SE" altLang="en-US" sz="3600" b="1">
                <a:solidFill>
                  <a:srgbClr val="FF0000"/>
                </a:solidFill>
              </a:rPr>
              <a:t>THERMO-CALC</a:t>
            </a:r>
          </a:p>
        </p:txBody>
      </p:sp>
      <p:pic>
        <p:nvPicPr>
          <p:cNvPr id="6" name="Picture 8" descr="fig5"/>
          <p:cNvPicPr>
            <a:picLocks noChangeAspect="1" noChangeArrowheads="1"/>
          </p:cNvPicPr>
          <p:nvPr/>
        </p:nvPicPr>
        <p:blipFill>
          <a:blip r:embed="rId2" cstate="print">
            <a:extLst>
              <a:ext uri="{28A0092B-C50C-407E-A947-70E740481C1C}">
                <a14:useLocalDpi xmlns:a14="http://schemas.microsoft.com/office/drawing/2010/main" val="0"/>
              </a:ext>
            </a:extLst>
          </a:blip>
          <a:srcRect l="9190" t="19437" r="36391" b="8813"/>
          <a:stretch>
            <a:fillRect/>
          </a:stretch>
        </p:blipFill>
        <p:spPr bwMode="auto">
          <a:xfrm>
            <a:off x="503237" y="4580285"/>
            <a:ext cx="1800225"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ine 11"/>
          <p:cNvSpPr>
            <a:spLocks noChangeShapeType="1"/>
          </p:cNvSpPr>
          <p:nvPr/>
        </p:nvSpPr>
        <p:spPr bwMode="auto">
          <a:xfrm flipV="1">
            <a:off x="2303462" y="1556097"/>
            <a:ext cx="1943100" cy="2520950"/>
          </a:xfrm>
          <a:prstGeom prst="line">
            <a:avLst/>
          </a:prstGeom>
          <a:noFill/>
          <a:ln w="38100">
            <a:solidFill>
              <a:srgbClr val="FF0000"/>
            </a:solidFill>
            <a:round/>
            <a:headEnd type="triangle" w="med" len="med"/>
            <a:tailEnd/>
          </a:ln>
          <a:extLst>
            <a:ext uri="{909E8E84-426E-40DD-AFC4-6F175D3DCCD1}">
              <a14:hiddenFill xmlns:a14="http://schemas.microsoft.com/office/drawing/2010/main">
                <a:noFill/>
              </a14:hiddenFill>
            </a:ext>
          </a:extLst>
        </p:spPr>
        <p:txBody>
          <a:bodyPr/>
          <a:lstStyle/>
          <a:p>
            <a:endParaRPr lang="en-US"/>
          </a:p>
        </p:txBody>
      </p:sp>
      <p:sp>
        <p:nvSpPr>
          <p:cNvPr id="8" name="Text Box 12"/>
          <p:cNvSpPr txBox="1">
            <a:spLocks noChangeArrowheads="1"/>
          </p:cNvSpPr>
          <p:nvPr/>
        </p:nvSpPr>
        <p:spPr bwMode="auto">
          <a:xfrm>
            <a:off x="3671887" y="4627910"/>
            <a:ext cx="22320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sv-SE" altLang="en-US" b="1" i="1"/>
              <a:t>Diffusivities</a:t>
            </a:r>
          </a:p>
        </p:txBody>
      </p:sp>
      <p:grpSp>
        <p:nvGrpSpPr>
          <p:cNvPr id="9" name="Group 14"/>
          <p:cNvGrpSpPr>
            <a:grpSpLocks/>
          </p:cNvGrpSpPr>
          <p:nvPr/>
        </p:nvGrpSpPr>
        <p:grpSpPr bwMode="auto">
          <a:xfrm>
            <a:off x="3382962" y="2492722"/>
            <a:ext cx="2017713" cy="1657350"/>
            <a:chOff x="3072" y="1113"/>
            <a:chExt cx="2159" cy="2007"/>
          </a:xfrm>
        </p:grpSpPr>
        <p:pic>
          <p:nvPicPr>
            <p:cNvPr id="10" name="Picture 15" descr="foo2"/>
            <p:cNvPicPr>
              <a:picLocks noChangeAspect="1" noChangeArrowheads="1"/>
            </p:cNvPicPr>
            <p:nvPr/>
          </p:nvPicPr>
          <p:blipFill>
            <a:blip r:embed="rId3" cstate="print">
              <a:extLst>
                <a:ext uri="{28A0092B-C50C-407E-A947-70E740481C1C}">
                  <a14:useLocalDpi xmlns:a14="http://schemas.microsoft.com/office/drawing/2010/main" val="0"/>
                </a:ext>
              </a:extLst>
            </a:blip>
            <a:srcRect l="10004" t="19724" r="36597" b="10043"/>
            <a:stretch>
              <a:fillRect/>
            </a:stretch>
          </p:blipFill>
          <p:spPr bwMode="auto">
            <a:xfrm>
              <a:off x="3072" y="1113"/>
              <a:ext cx="2159" cy="2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16"/>
            <p:cNvSpPr txBox="1">
              <a:spLocks noChangeArrowheads="1"/>
            </p:cNvSpPr>
            <p:nvPr/>
          </p:nvSpPr>
          <p:spPr bwMode="auto">
            <a:xfrm>
              <a:off x="3877" y="1897"/>
              <a:ext cx="320" cy="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sv-SE" altLang="en-US" sz="1800">
                  <a:solidFill>
                    <a:schemeClr val="bg1"/>
                  </a:solidFill>
                </a:rPr>
                <a:t>x</a:t>
              </a:r>
              <a:endParaRPr lang="en-US" altLang="en-US" sz="1800">
                <a:solidFill>
                  <a:schemeClr val="bg1"/>
                </a:solidFill>
              </a:endParaRPr>
            </a:p>
          </p:txBody>
        </p:sp>
        <p:sp>
          <p:nvSpPr>
            <p:cNvPr id="12" name="Text Box 17"/>
            <p:cNvSpPr txBox="1">
              <a:spLocks noChangeArrowheads="1"/>
            </p:cNvSpPr>
            <p:nvPr/>
          </p:nvSpPr>
          <p:spPr bwMode="auto">
            <a:xfrm>
              <a:off x="4854" y="2313"/>
              <a:ext cx="319" cy="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sv-SE" altLang="en-US" sz="1800">
                  <a:solidFill>
                    <a:schemeClr val="bg1"/>
                  </a:solidFill>
                </a:rPr>
                <a:t>x</a:t>
              </a:r>
              <a:endParaRPr lang="en-US" altLang="en-US" sz="1800">
                <a:solidFill>
                  <a:schemeClr val="bg1"/>
                </a:solidFill>
              </a:endParaRPr>
            </a:p>
          </p:txBody>
        </p:sp>
        <p:sp>
          <p:nvSpPr>
            <p:cNvPr id="13" name="Freeform 18"/>
            <p:cNvSpPr>
              <a:spLocks/>
            </p:cNvSpPr>
            <p:nvPr/>
          </p:nvSpPr>
          <p:spPr bwMode="auto">
            <a:xfrm>
              <a:off x="3984" y="2000"/>
              <a:ext cx="336" cy="112"/>
            </a:xfrm>
            <a:custGeom>
              <a:avLst/>
              <a:gdLst>
                <a:gd name="T0" fmla="*/ 0 w 336"/>
                <a:gd name="T1" fmla="*/ 16 h 112"/>
                <a:gd name="T2" fmla="*/ 192 w 336"/>
                <a:gd name="T3" fmla="*/ 16 h 112"/>
                <a:gd name="T4" fmla="*/ 336 w 336"/>
                <a:gd name="T5" fmla="*/ 112 h 112"/>
                <a:gd name="T6" fmla="*/ 0 60000 65536"/>
                <a:gd name="T7" fmla="*/ 0 60000 65536"/>
                <a:gd name="T8" fmla="*/ 0 60000 65536"/>
                <a:gd name="T9" fmla="*/ 0 w 336"/>
                <a:gd name="T10" fmla="*/ 0 h 112"/>
                <a:gd name="T11" fmla="*/ 336 w 336"/>
                <a:gd name="T12" fmla="*/ 112 h 112"/>
              </a:gdLst>
              <a:ahLst/>
              <a:cxnLst>
                <a:cxn ang="T6">
                  <a:pos x="T0" y="T1"/>
                </a:cxn>
                <a:cxn ang="T7">
                  <a:pos x="T2" y="T3"/>
                </a:cxn>
                <a:cxn ang="T8">
                  <a:pos x="T4" y="T5"/>
                </a:cxn>
              </a:cxnLst>
              <a:rect l="T9" t="T10" r="T11" b="T12"/>
              <a:pathLst>
                <a:path w="336" h="112">
                  <a:moveTo>
                    <a:pt x="0" y="16"/>
                  </a:moveTo>
                  <a:cubicBezTo>
                    <a:pt x="68" y="8"/>
                    <a:pt x="136" y="0"/>
                    <a:pt x="192" y="16"/>
                  </a:cubicBezTo>
                  <a:cubicBezTo>
                    <a:pt x="248" y="32"/>
                    <a:pt x="292" y="72"/>
                    <a:pt x="336" y="112"/>
                  </a:cubicBezTo>
                </a:path>
              </a:pathLst>
            </a:custGeom>
            <a:noFill/>
            <a:ln w="12700" cap="flat"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sp>
          <p:nvSpPr>
            <p:cNvPr id="14" name="Line 19"/>
            <p:cNvSpPr>
              <a:spLocks noChangeShapeType="1"/>
            </p:cNvSpPr>
            <p:nvPr/>
          </p:nvSpPr>
          <p:spPr bwMode="auto">
            <a:xfrm>
              <a:off x="4311" y="2103"/>
              <a:ext cx="336" cy="336"/>
            </a:xfrm>
            <a:prstGeom prst="line">
              <a:avLst/>
            </a:prstGeom>
            <a:noFill/>
            <a:ln w="38100">
              <a:solidFill>
                <a:schemeClr val="accent1"/>
              </a:solidFill>
              <a:round/>
              <a:headEnd/>
              <a:tailEnd/>
            </a:ln>
            <a:extLst>
              <a:ext uri="{909E8E84-426E-40DD-AFC4-6F175D3DCCD1}">
                <a14:hiddenFill xmlns:a14="http://schemas.microsoft.com/office/drawing/2010/main">
                  <a:noFill/>
                </a14:hiddenFill>
              </a:ext>
            </a:extLst>
          </p:spPr>
          <p:txBody>
            <a:bodyPr anchor="ctr">
              <a:spAutoFit/>
            </a:bodyPr>
            <a:lstStyle/>
            <a:p>
              <a:endParaRPr lang="en-US"/>
            </a:p>
          </p:txBody>
        </p:sp>
        <p:sp>
          <p:nvSpPr>
            <p:cNvPr id="15" name="Freeform 20"/>
            <p:cNvSpPr>
              <a:spLocks/>
            </p:cNvSpPr>
            <p:nvPr/>
          </p:nvSpPr>
          <p:spPr bwMode="auto">
            <a:xfrm>
              <a:off x="4647" y="2439"/>
              <a:ext cx="288" cy="48"/>
            </a:xfrm>
            <a:custGeom>
              <a:avLst/>
              <a:gdLst>
                <a:gd name="T0" fmla="*/ 288 w 288"/>
                <a:gd name="T1" fmla="*/ 0 h 48"/>
                <a:gd name="T2" fmla="*/ 96 w 288"/>
                <a:gd name="T3" fmla="*/ 48 h 48"/>
                <a:gd name="T4" fmla="*/ 0 w 288"/>
                <a:gd name="T5" fmla="*/ 0 h 48"/>
                <a:gd name="T6" fmla="*/ 0 60000 65536"/>
                <a:gd name="T7" fmla="*/ 0 60000 65536"/>
                <a:gd name="T8" fmla="*/ 0 60000 65536"/>
                <a:gd name="T9" fmla="*/ 0 w 288"/>
                <a:gd name="T10" fmla="*/ 0 h 48"/>
                <a:gd name="T11" fmla="*/ 288 w 288"/>
                <a:gd name="T12" fmla="*/ 48 h 48"/>
              </a:gdLst>
              <a:ahLst/>
              <a:cxnLst>
                <a:cxn ang="T6">
                  <a:pos x="T0" y="T1"/>
                </a:cxn>
                <a:cxn ang="T7">
                  <a:pos x="T2" y="T3"/>
                </a:cxn>
                <a:cxn ang="T8">
                  <a:pos x="T4" y="T5"/>
                </a:cxn>
              </a:cxnLst>
              <a:rect l="T9" t="T10" r="T11" b="T12"/>
              <a:pathLst>
                <a:path w="288" h="48">
                  <a:moveTo>
                    <a:pt x="288" y="0"/>
                  </a:moveTo>
                  <a:cubicBezTo>
                    <a:pt x="216" y="24"/>
                    <a:pt x="144" y="48"/>
                    <a:pt x="96" y="48"/>
                  </a:cubicBezTo>
                  <a:cubicBezTo>
                    <a:pt x="48" y="48"/>
                    <a:pt x="24" y="24"/>
                    <a:pt x="0" y="0"/>
                  </a:cubicBezTo>
                </a:path>
              </a:pathLst>
            </a:custGeom>
            <a:noFill/>
            <a:ln w="12700" cap="flat"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nchor="ctr">
              <a:spAutoFit/>
            </a:bodyPr>
            <a:lstStyle/>
            <a:p>
              <a:endParaRPr lang="en-US"/>
            </a:p>
          </p:txBody>
        </p:sp>
      </p:grpSp>
      <p:grpSp>
        <p:nvGrpSpPr>
          <p:cNvPr id="16" name="Group 22"/>
          <p:cNvGrpSpPr>
            <a:grpSpLocks/>
          </p:cNvGrpSpPr>
          <p:nvPr/>
        </p:nvGrpSpPr>
        <p:grpSpPr bwMode="auto">
          <a:xfrm>
            <a:off x="6264275" y="835372"/>
            <a:ext cx="2808287" cy="2089150"/>
            <a:chOff x="1519" y="981"/>
            <a:chExt cx="3242" cy="2706"/>
          </a:xfrm>
        </p:grpSpPr>
        <p:pic>
          <p:nvPicPr>
            <p:cNvPr id="17" name="Picture 23" descr="FeAlMn"/>
            <p:cNvPicPr>
              <a:picLocks noChangeAspect="1" noChangeArrowheads="1"/>
            </p:cNvPicPr>
            <p:nvPr/>
          </p:nvPicPr>
          <p:blipFill>
            <a:blip r:embed="rId4" cstate="print">
              <a:extLst>
                <a:ext uri="{28A0092B-C50C-407E-A947-70E740481C1C}">
                  <a14:useLocalDpi xmlns:a14="http://schemas.microsoft.com/office/drawing/2010/main" val="0"/>
                </a:ext>
              </a:extLst>
            </a:blip>
            <a:srcRect l="10194"/>
            <a:stretch>
              <a:fillRect/>
            </a:stretch>
          </p:blipFill>
          <p:spPr bwMode="auto">
            <a:xfrm>
              <a:off x="1691" y="981"/>
              <a:ext cx="3070" cy="27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 name="Group 24"/>
            <p:cNvGrpSpPr>
              <a:grpSpLocks/>
            </p:cNvGrpSpPr>
            <p:nvPr/>
          </p:nvGrpSpPr>
          <p:grpSpPr bwMode="auto">
            <a:xfrm>
              <a:off x="1519" y="3327"/>
              <a:ext cx="240" cy="212"/>
              <a:chOff x="2160" y="1296"/>
              <a:chExt cx="1392" cy="1203"/>
            </a:xfrm>
          </p:grpSpPr>
          <p:sp>
            <p:nvSpPr>
              <p:cNvPr id="19" name="AutoShape 25"/>
              <p:cNvSpPr>
                <a:spLocks noChangeArrowheads="1"/>
              </p:cNvSpPr>
              <p:nvPr/>
            </p:nvSpPr>
            <p:spPr bwMode="auto">
              <a:xfrm>
                <a:off x="2160" y="1296"/>
                <a:ext cx="1392" cy="1175"/>
              </a:xfrm>
              <a:prstGeom prst="triangle">
                <a:avLst>
                  <a:gd name="adj" fmla="val 50000"/>
                </a:avLst>
              </a:prstGeom>
              <a:solidFill>
                <a:schemeClr val="bg1">
                  <a:alpha val="50195"/>
                </a:schemeClr>
              </a:solidFill>
              <a:ln w="6350">
                <a:solidFill>
                  <a:srgbClr val="FF0066"/>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20" name="AutoShape 26"/>
              <p:cNvSpPr>
                <a:spLocks noChangeArrowheads="1"/>
              </p:cNvSpPr>
              <p:nvPr/>
            </p:nvSpPr>
            <p:spPr bwMode="auto">
              <a:xfrm>
                <a:off x="2304" y="1433"/>
                <a:ext cx="1100" cy="960"/>
              </a:xfrm>
              <a:prstGeom prst="triangle">
                <a:avLst>
                  <a:gd name="adj" fmla="val 50000"/>
                </a:avLst>
              </a:prstGeom>
              <a:solidFill>
                <a:schemeClr val="bg1">
                  <a:alpha val="50195"/>
                </a:schemeClr>
              </a:solidFill>
              <a:ln w="6350">
                <a:solidFill>
                  <a:srgbClr val="FF0066"/>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21" name="AutoShape 27"/>
              <p:cNvSpPr>
                <a:spLocks noChangeArrowheads="1"/>
              </p:cNvSpPr>
              <p:nvPr/>
            </p:nvSpPr>
            <p:spPr bwMode="auto">
              <a:xfrm>
                <a:off x="2784" y="1440"/>
                <a:ext cx="138" cy="587"/>
              </a:xfrm>
              <a:prstGeom prst="triangle">
                <a:avLst>
                  <a:gd name="adj" fmla="val 50000"/>
                </a:avLst>
              </a:prstGeom>
              <a:solidFill>
                <a:schemeClr val="bg1">
                  <a:alpha val="50195"/>
                </a:schemeClr>
              </a:solidFill>
              <a:ln w="6350">
                <a:solidFill>
                  <a:srgbClr val="FF0066"/>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22" name="AutoShape 28"/>
              <p:cNvSpPr>
                <a:spLocks noChangeArrowheads="1"/>
              </p:cNvSpPr>
              <p:nvPr/>
            </p:nvSpPr>
            <p:spPr bwMode="auto">
              <a:xfrm rot="7200000">
                <a:off x="3074" y="1946"/>
                <a:ext cx="138" cy="587"/>
              </a:xfrm>
              <a:prstGeom prst="triangle">
                <a:avLst>
                  <a:gd name="adj" fmla="val 50000"/>
                </a:avLst>
              </a:prstGeom>
              <a:solidFill>
                <a:schemeClr val="bg1">
                  <a:alpha val="50195"/>
                </a:schemeClr>
              </a:solidFill>
              <a:ln w="6350">
                <a:solidFill>
                  <a:srgbClr val="FF0066"/>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23" name="AutoShape 29"/>
              <p:cNvSpPr>
                <a:spLocks noChangeArrowheads="1"/>
              </p:cNvSpPr>
              <p:nvPr/>
            </p:nvSpPr>
            <p:spPr bwMode="auto">
              <a:xfrm rot="-7200000">
                <a:off x="2493" y="1946"/>
                <a:ext cx="138" cy="587"/>
              </a:xfrm>
              <a:prstGeom prst="triangle">
                <a:avLst>
                  <a:gd name="adj" fmla="val 50000"/>
                </a:avLst>
              </a:prstGeom>
              <a:solidFill>
                <a:schemeClr val="bg1">
                  <a:alpha val="50195"/>
                </a:schemeClr>
              </a:solidFill>
              <a:ln w="6350">
                <a:solidFill>
                  <a:srgbClr val="FF0066"/>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24" name="Line 30" descr="Parchment"/>
              <p:cNvSpPr>
                <a:spLocks noChangeShapeType="1"/>
              </p:cNvSpPr>
              <p:nvPr/>
            </p:nvSpPr>
            <p:spPr bwMode="auto">
              <a:xfrm rot="1260000" flipH="1">
                <a:off x="2182" y="2372"/>
                <a:ext cx="96" cy="115"/>
              </a:xfrm>
              <a:prstGeom prst="line">
                <a:avLst/>
              </a:prstGeom>
              <a:noFill/>
              <a:ln w="6350">
                <a:solidFill>
                  <a:srgbClr val="FF006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5" name="Line 31" descr="Parchment"/>
              <p:cNvSpPr>
                <a:spLocks noChangeShapeType="1"/>
              </p:cNvSpPr>
              <p:nvPr/>
            </p:nvSpPr>
            <p:spPr bwMode="auto">
              <a:xfrm rot="14340000" flipH="1">
                <a:off x="3391" y="2380"/>
                <a:ext cx="147" cy="92"/>
              </a:xfrm>
              <a:prstGeom prst="line">
                <a:avLst/>
              </a:prstGeom>
              <a:noFill/>
              <a:ln w="6350">
                <a:solidFill>
                  <a:srgbClr val="FF006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6" name="Line 32" descr="Parchment"/>
              <p:cNvSpPr>
                <a:spLocks noChangeShapeType="1"/>
              </p:cNvSpPr>
              <p:nvPr/>
            </p:nvSpPr>
            <p:spPr bwMode="auto">
              <a:xfrm rot="21000000" flipV="1">
                <a:off x="2844" y="1296"/>
                <a:ext cx="24" cy="144"/>
              </a:xfrm>
              <a:prstGeom prst="line">
                <a:avLst/>
              </a:prstGeom>
              <a:noFill/>
              <a:ln w="6350">
                <a:solidFill>
                  <a:srgbClr val="FF0066"/>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grpSp>
      <p:sp>
        <p:nvSpPr>
          <p:cNvPr id="27" name="Text Box 37"/>
          <p:cNvSpPr txBox="1">
            <a:spLocks noChangeArrowheads="1"/>
          </p:cNvSpPr>
          <p:nvPr/>
        </p:nvSpPr>
        <p:spPr bwMode="auto">
          <a:xfrm>
            <a:off x="430212" y="3932585"/>
            <a:ext cx="280828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sv-SE" altLang="en-US" sz="3600" b="1">
                <a:solidFill>
                  <a:schemeClr val="hlink"/>
                </a:solidFill>
              </a:rPr>
              <a:t>DICTRA</a:t>
            </a:r>
          </a:p>
        </p:txBody>
      </p:sp>
      <p:sp>
        <p:nvSpPr>
          <p:cNvPr id="28" name="Text Box 38"/>
          <p:cNvSpPr txBox="1">
            <a:spLocks noChangeArrowheads="1"/>
          </p:cNvSpPr>
          <p:nvPr/>
        </p:nvSpPr>
        <p:spPr bwMode="auto">
          <a:xfrm>
            <a:off x="719137" y="2970560"/>
            <a:ext cx="2159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sv-SE" altLang="en-US" b="1" i="1"/>
              <a:t>Driving forces</a:t>
            </a:r>
          </a:p>
        </p:txBody>
      </p:sp>
      <p:sp>
        <p:nvSpPr>
          <p:cNvPr id="29" name="Line 40"/>
          <p:cNvSpPr>
            <a:spLocks noChangeShapeType="1"/>
          </p:cNvSpPr>
          <p:nvPr/>
        </p:nvSpPr>
        <p:spPr bwMode="auto">
          <a:xfrm>
            <a:off x="2663825" y="4435822"/>
            <a:ext cx="3382962" cy="0"/>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0" name="Text Box 42"/>
          <p:cNvSpPr txBox="1">
            <a:spLocks noChangeArrowheads="1"/>
          </p:cNvSpPr>
          <p:nvPr/>
        </p:nvSpPr>
        <p:spPr bwMode="auto">
          <a:xfrm>
            <a:off x="6119812" y="3789710"/>
            <a:ext cx="30591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sv-SE" altLang="en-US" sz="3600" b="1">
                <a:solidFill>
                  <a:srgbClr val="FFFF00"/>
                </a:solidFill>
              </a:rPr>
              <a:t>  </a:t>
            </a:r>
            <a:r>
              <a:rPr lang="sv-SE" altLang="en-US" sz="3600" b="1">
                <a:solidFill>
                  <a:srgbClr val="00B050"/>
                </a:solidFill>
              </a:rPr>
              <a:t>TC-PRISMA</a:t>
            </a:r>
          </a:p>
        </p:txBody>
      </p:sp>
      <p:sp>
        <p:nvSpPr>
          <p:cNvPr id="31" name="Line 43"/>
          <p:cNvSpPr>
            <a:spLocks noChangeShapeType="1"/>
          </p:cNvSpPr>
          <p:nvPr/>
        </p:nvSpPr>
        <p:spPr bwMode="auto">
          <a:xfrm>
            <a:off x="4751387" y="1627535"/>
            <a:ext cx="1512888" cy="2232025"/>
          </a:xfrm>
          <a:prstGeom prst="line">
            <a:avLst/>
          </a:prstGeom>
          <a:noFill/>
          <a:ln w="38100">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2" name="Text Box 38"/>
          <p:cNvSpPr txBox="1">
            <a:spLocks noChangeArrowheads="1"/>
          </p:cNvSpPr>
          <p:nvPr/>
        </p:nvSpPr>
        <p:spPr bwMode="auto">
          <a:xfrm>
            <a:off x="6191250" y="3140422"/>
            <a:ext cx="27352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sv-SE" altLang="en-US" b="1" i="1"/>
              <a:t>Interfacial energies</a:t>
            </a:r>
          </a:p>
        </p:txBody>
      </p:sp>
      <p:grpSp>
        <p:nvGrpSpPr>
          <p:cNvPr id="33" name="Group 4"/>
          <p:cNvGrpSpPr>
            <a:grpSpLocks/>
          </p:cNvGrpSpPr>
          <p:nvPr/>
        </p:nvGrpSpPr>
        <p:grpSpPr bwMode="auto">
          <a:xfrm>
            <a:off x="6480175" y="4364385"/>
            <a:ext cx="2305050" cy="1728787"/>
            <a:chOff x="340" y="512"/>
            <a:chExt cx="5534" cy="3608"/>
          </a:xfrm>
        </p:grpSpPr>
        <p:pic>
          <p:nvPicPr>
            <p:cNvPr id="34" name="Picture 5" descr="U-GU-2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0" y="514"/>
              <a:ext cx="1877" cy="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6" descr="U-GU-19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82" y="527"/>
              <a:ext cx="1877" cy="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7" descr="U-GU-55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91" y="512"/>
              <a:ext cx="1883" cy="1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8" descr="U-GU-62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74" y="2387"/>
              <a:ext cx="1871" cy="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9" descr="U-GU-125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188" y="2387"/>
              <a:ext cx="1871" cy="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10" descr="U-GU-309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997" y="2387"/>
              <a:ext cx="1877" cy="1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2742830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57200" y="200890"/>
            <a:ext cx="5400675" cy="430887"/>
          </a:xfrm>
        </p:spPr>
        <p:txBody>
          <a:bodyPr/>
          <a:lstStyle/>
          <a:p>
            <a:r>
              <a:rPr lang="en-US" sz="2800" dirty="0" smtClean="0"/>
              <a:t>What is CALPHAD (1)</a:t>
            </a:r>
            <a:endParaRPr lang="en-US" sz="2800" dirty="0"/>
          </a:p>
        </p:txBody>
      </p:sp>
      <p:sp>
        <p:nvSpPr>
          <p:cNvPr id="4" name="AutoShape 4"/>
          <p:cNvSpPr>
            <a:spLocks noChangeArrowheads="1"/>
          </p:cNvSpPr>
          <p:nvPr/>
        </p:nvSpPr>
        <p:spPr bwMode="auto">
          <a:xfrm>
            <a:off x="6084169" y="3141538"/>
            <a:ext cx="1752600" cy="1008063"/>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close/>
              </a:path>
            </a:pathLst>
          </a:custGeom>
          <a:solidFill>
            <a:srgbClr val="FF3300"/>
          </a:solidFill>
          <a:ln w="9525">
            <a:solidFill>
              <a:srgbClr val="FF3300"/>
            </a:solidFill>
            <a:miter lim="800000"/>
            <a:headEnd/>
            <a:tailEnd/>
          </a:ln>
        </p:spPr>
        <p:txBody>
          <a:bodyPr wrap="none" anchor="ctr"/>
          <a:lstStyle/>
          <a:p>
            <a:endParaRPr lang="en-US"/>
          </a:p>
        </p:txBody>
      </p:sp>
      <p:sp>
        <p:nvSpPr>
          <p:cNvPr id="5" name="AutoShape 5"/>
          <p:cNvSpPr>
            <a:spLocks noChangeArrowheads="1"/>
          </p:cNvSpPr>
          <p:nvPr/>
        </p:nvSpPr>
        <p:spPr bwMode="auto">
          <a:xfrm flipH="1">
            <a:off x="1475656" y="3212976"/>
            <a:ext cx="1727200" cy="1008062"/>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17694720 60000 65536"/>
              <a:gd name="T13" fmla="*/ 11796480 60000 65536"/>
              <a:gd name="T14" fmla="*/ 11796480 60000 65536"/>
              <a:gd name="T15" fmla="*/ 5898240 60000 65536"/>
              <a:gd name="T16" fmla="*/ 0 60000 65536"/>
              <a:gd name="T17" fmla="*/ 0 60000 65536"/>
              <a:gd name="T18" fmla="*/ 0 w 21600"/>
              <a:gd name="T19" fmla="*/ 14018 h 21600"/>
              <a:gd name="T20" fmla="*/ 1872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36" y="0"/>
                </a:moveTo>
                <a:lnTo>
                  <a:pt x="9271" y="7177"/>
                </a:lnTo>
                <a:lnTo>
                  <a:pt x="12150" y="7177"/>
                </a:lnTo>
                <a:lnTo>
                  <a:pt x="12150" y="14018"/>
                </a:lnTo>
                <a:lnTo>
                  <a:pt x="0" y="14018"/>
                </a:lnTo>
                <a:lnTo>
                  <a:pt x="0" y="21600"/>
                </a:lnTo>
                <a:lnTo>
                  <a:pt x="18721" y="21600"/>
                </a:lnTo>
                <a:lnTo>
                  <a:pt x="18721" y="7177"/>
                </a:lnTo>
                <a:lnTo>
                  <a:pt x="21600" y="7177"/>
                </a:lnTo>
                <a:close/>
              </a:path>
            </a:pathLst>
          </a:custGeom>
          <a:solidFill>
            <a:srgbClr val="FF3300"/>
          </a:solidFill>
          <a:ln w="9525">
            <a:solidFill>
              <a:srgbClr val="FF3300"/>
            </a:solidFill>
            <a:miter lim="800000"/>
            <a:headEnd/>
            <a:tailEnd/>
          </a:ln>
        </p:spPr>
        <p:txBody>
          <a:bodyPr wrap="none" anchor="ctr"/>
          <a:lstStyle/>
          <a:p>
            <a:endParaRPr lang="en-US"/>
          </a:p>
        </p:txBody>
      </p:sp>
      <p:sp>
        <p:nvSpPr>
          <p:cNvPr id="6" name="AutoShape 6"/>
          <p:cNvSpPr>
            <a:spLocks noChangeArrowheads="1"/>
          </p:cNvSpPr>
          <p:nvPr/>
        </p:nvSpPr>
        <p:spPr bwMode="auto">
          <a:xfrm>
            <a:off x="4426819" y="4725863"/>
            <a:ext cx="533400" cy="784225"/>
          </a:xfrm>
          <a:prstGeom prst="downArrow">
            <a:avLst>
              <a:gd name="adj1" fmla="val 50000"/>
              <a:gd name="adj2" fmla="val 50294"/>
            </a:avLst>
          </a:prstGeom>
          <a:solidFill>
            <a:srgbClr val="FF3300"/>
          </a:solidFill>
          <a:ln w="9525">
            <a:solidFill>
              <a:srgbClr val="FF3300"/>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7" name="Text Box 7"/>
          <p:cNvSpPr txBox="1">
            <a:spLocks noChangeArrowheads="1"/>
          </p:cNvSpPr>
          <p:nvPr/>
        </p:nvSpPr>
        <p:spPr bwMode="auto">
          <a:xfrm>
            <a:off x="826369" y="1185738"/>
            <a:ext cx="3168650" cy="20272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185738" indent="-185738"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US" altLang="en-US" sz="1800" b="1" u="sng">
                <a:latin typeface="Arial Narrow" panose="020B0606020202030204" pitchFamily="34" charset="0"/>
              </a:rPr>
              <a:t>Thermochemical measurements:</a:t>
            </a:r>
            <a:r>
              <a:rPr lang="en-US" altLang="en-US" sz="1800">
                <a:latin typeface="Arial Narrow" panose="020B0606020202030204" pitchFamily="34" charset="0"/>
              </a:rPr>
              <a:t> </a:t>
            </a:r>
          </a:p>
          <a:p>
            <a:pPr>
              <a:spcBef>
                <a:spcPct val="50000"/>
              </a:spcBef>
              <a:buFontTx/>
              <a:buChar char="•"/>
            </a:pPr>
            <a:r>
              <a:rPr lang="en-US" altLang="en-US" sz="1800">
                <a:latin typeface="Arial Narrow" panose="020B0606020202030204" pitchFamily="34" charset="0"/>
              </a:rPr>
              <a:t>Enthalpy</a:t>
            </a:r>
          </a:p>
          <a:p>
            <a:pPr>
              <a:spcBef>
                <a:spcPct val="50000"/>
              </a:spcBef>
              <a:buFontTx/>
              <a:buChar char="•"/>
            </a:pPr>
            <a:r>
              <a:rPr lang="en-US" altLang="en-US" sz="1800">
                <a:latin typeface="Arial Narrow" panose="020B0606020202030204" pitchFamily="34" charset="0"/>
              </a:rPr>
              <a:t>Entropy</a:t>
            </a:r>
          </a:p>
          <a:p>
            <a:pPr>
              <a:spcBef>
                <a:spcPct val="50000"/>
              </a:spcBef>
              <a:buFontTx/>
              <a:buChar char="•"/>
            </a:pPr>
            <a:r>
              <a:rPr lang="en-US" altLang="en-US" sz="1800">
                <a:latin typeface="Arial Narrow" panose="020B0606020202030204" pitchFamily="34" charset="0"/>
              </a:rPr>
              <a:t>Heat capacity</a:t>
            </a:r>
          </a:p>
          <a:p>
            <a:pPr>
              <a:spcBef>
                <a:spcPct val="50000"/>
              </a:spcBef>
              <a:buFontTx/>
              <a:buChar char="•"/>
            </a:pPr>
            <a:r>
              <a:rPr lang="en-US" altLang="en-US" sz="1800">
                <a:latin typeface="Arial Narrow" panose="020B0606020202030204" pitchFamily="34" charset="0"/>
              </a:rPr>
              <a:t>Activity</a:t>
            </a:r>
          </a:p>
        </p:txBody>
      </p:sp>
      <p:sp>
        <p:nvSpPr>
          <p:cNvPr id="8" name="Text Box 8"/>
          <p:cNvSpPr txBox="1">
            <a:spLocks noChangeArrowheads="1"/>
          </p:cNvSpPr>
          <p:nvPr/>
        </p:nvSpPr>
        <p:spPr bwMode="auto">
          <a:xfrm>
            <a:off x="6155606" y="1112713"/>
            <a:ext cx="2125663" cy="20272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185738" indent="-185738"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spcBef>
                <a:spcPct val="50000"/>
              </a:spcBef>
            </a:pPr>
            <a:r>
              <a:rPr lang="en-GB" altLang="en-US" sz="1800" b="1" u="sng">
                <a:latin typeface="Arial Narrow" panose="020B0606020202030204" pitchFamily="34" charset="0"/>
              </a:rPr>
              <a:t>Phase equilibria:</a:t>
            </a:r>
            <a:r>
              <a:rPr lang="en-GB" altLang="en-US" sz="1800">
                <a:latin typeface="Arial Narrow" panose="020B0606020202030204" pitchFamily="34" charset="0"/>
              </a:rPr>
              <a:t> </a:t>
            </a:r>
          </a:p>
          <a:p>
            <a:pPr>
              <a:spcBef>
                <a:spcPct val="50000"/>
              </a:spcBef>
              <a:buFontTx/>
              <a:buChar char="•"/>
            </a:pPr>
            <a:r>
              <a:rPr lang="en-GB" altLang="en-US" sz="1800">
                <a:latin typeface="Arial Narrow" panose="020B0606020202030204" pitchFamily="34" charset="0"/>
              </a:rPr>
              <a:t>Liquidus</a:t>
            </a:r>
          </a:p>
          <a:p>
            <a:pPr>
              <a:spcBef>
                <a:spcPct val="50000"/>
              </a:spcBef>
              <a:buFontTx/>
              <a:buChar char="•"/>
            </a:pPr>
            <a:r>
              <a:rPr lang="en-GB" altLang="en-US" sz="1800">
                <a:latin typeface="Arial Narrow" panose="020B0606020202030204" pitchFamily="34" charset="0"/>
              </a:rPr>
              <a:t>Solidus</a:t>
            </a:r>
          </a:p>
          <a:p>
            <a:pPr>
              <a:spcBef>
                <a:spcPct val="50000"/>
              </a:spcBef>
              <a:buFontTx/>
              <a:buChar char="•"/>
            </a:pPr>
            <a:r>
              <a:rPr lang="en-GB" altLang="en-US" sz="1800">
                <a:latin typeface="Arial Narrow" panose="020B0606020202030204" pitchFamily="34" charset="0"/>
              </a:rPr>
              <a:t>Phase boundary</a:t>
            </a:r>
          </a:p>
          <a:p>
            <a:pPr>
              <a:spcBef>
                <a:spcPct val="50000"/>
              </a:spcBef>
              <a:buFontTx/>
              <a:buChar char="•"/>
            </a:pPr>
            <a:endParaRPr lang="en-GB" altLang="en-US" sz="1800">
              <a:latin typeface="Arial Narrow" panose="020B0606020202030204" pitchFamily="34" charset="0"/>
            </a:endParaRPr>
          </a:p>
        </p:txBody>
      </p:sp>
      <p:sp>
        <p:nvSpPr>
          <p:cNvPr id="9" name="Text Box 9"/>
          <p:cNvSpPr txBox="1">
            <a:spLocks noChangeArrowheads="1"/>
          </p:cNvSpPr>
          <p:nvPr/>
        </p:nvSpPr>
        <p:spPr bwMode="auto">
          <a:xfrm>
            <a:off x="3188569" y="3357438"/>
            <a:ext cx="2895600" cy="1379538"/>
          </a:xfrm>
          <a:prstGeom prst="rect">
            <a:avLst/>
          </a:prstGeom>
          <a:solidFill>
            <a:srgbClr val="00FF99"/>
          </a:solidFill>
          <a:ln w="9525">
            <a:solidFill>
              <a:schemeClr val="tx1"/>
            </a:solidFill>
            <a:miter lim="800000"/>
            <a:headEnd/>
            <a:tailEnd/>
          </a:ln>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en-US" altLang="en-US">
                <a:latin typeface="Arial Narrow" panose="020B0606020202030204" pitchFamily="34" charset="0"/>
              </a:rPr>
              <a:t>Gibbs Energy of Individual Phases</a:t>
            </a:r>
          </a:p>
          <a:p>
            <a:pPr algn="ctr">
              <a:spcBef>
                <a:spcPct val="50000"/>
              </a:spcBef>
            </a:pPr>
            <a:endParaRPr lang="en-US" altLang="en-US">
              <a:latin typeface="Arial Narrow" panose="020B0606020202030204" pitchFamily="34" charset="0"/>
            </a:endParaRPr>
          </a:p>
        </p:txBody>
      </p:sp>
      <p:sp>
        <p:nvSpPr>
          <p:cNvPr id="10" name="Text Box 12"/>
          <p:cNvSpPr txBox="1">
            <a:spLocks noChangeArrowheads="1"/>
          </p:cNvSpPr>
          <p:nvPr/>
        </p:nvSpPr>
        <p:spPr bwMode="auto">
          <a:xfrm>
            <a:off x="3347319" y="5518026"/>
            <a:ext cx="2895600" cy="466725"/>
          </a:xfrm>
          <a:prstGeom prst="rect">
            <a:avLst/>
          </a:prstGeom>
          <a:solidFill>
            <a:srgbClr val="FFFF99"/>
          </a:solidFill>
          <a:ln w="9525">
            <a:solidFill>
              <a:schemeClr val="tx1"/>
            </a:solidFill>
            <a:miter lim="800000"/>
            <a:headEnd/>
            <a:tailEnd/>
          </a:ln>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en-US" altLang="en-US">
                <a:latin typeface="Arial Narrow" panose="020B0606020202030204" pitchFamily="34" charset="0"/>
              </a:rPr>
              <a:t>Applications</a:t>
            </a:r>
          </a:p>
        </p:txBody>
      </p:sp>
      <p:graphicFrame>
        <p:nvGraphicFramePr>
          <p:cNvPr id="11" name="Object 2"/>
          <p:cNvGraphicFramePr>
            <a:graphicFrameLocks noChangeAspect="1"/>
          </p:cNvGraphicFramePr>
          <p:nvPr>
            <p:extLst>
              <p:ext uri="{D42A27DB-BD31-4B8C-83A1-F6EECF244321}">
                <p14:modId xmlns:p14="http://schemas.microsoft.com/office/powerpoint/2010/main" val="2575055850"/>
              </p:ext>
            </p:extLst>
          </p:nvPr>
        </p:nvGraphicFramePr>
        <p:xfrm>
          <a:off x="3995019" y="4294063"/>
          <a:ext cx="1827212" cy="444500"/>
        </p:xfrm>
        <a:graphic>
          <a:graphicData uri="http://schemas.openxmlformats.org/presentationml/2006/ole">
            <mc:AlternateContent xmlns:mc="http://schemas.openxmlformats.org/markup-compatibility/2006">
              <mc:Choice xmlns:v="urn:schemas-microsoft-com:vml" Requires="v">
                <p:oleObj spid="_x0000_s2080" name="Formel" r:id="rId3" imgW="990360" imgH="241200" progId="Equation.3">
                  <p:embed/>
                </p:oleObj>
              </mc:Choice>
              <mc:Fallback>
                <p:oleObj name="Formel" r:id="rId3" imgW="990360" imgH="2412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5019" y="4294063"/>
                        <a:ext cx="1827212" cy="44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5554004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p:cNvSpPr>
            <a:spLocks noGrp="1"/>
          </p:cNvSpPr>
          <p:nvPr>
            <p:ph type="body" sz="quarter" idx="13"/>
          </p:nvPr>
        </p:nvSpPr>
        <p:spPr>
          <a:xfrm>
            <a:off x="457200" y="188640"/>
            <a:ext cx="5400675" cy="430887"/>
          </a:xfrm>
        </p:spPr>
        <p:txBody>
          <a:bodyPr/>
          <a:lstStyle/>
          <a:p>
            <a:r>
              <a:rPr lang="en-US" sz="2800" dirty="0" smtClean="0"/>
              <a:t>What is CALPHAD </a:t>
            </a:r>
            <a:r>
              <a:rPr lang="en-US" sz="2800" dirty="0" smtClean="0"/>
              <a:t>(2)</a:t>
            </a:r>
            <a:endParaRPr lang="en-US" dirty="0"/>
          </a:p>
        </p:txBody>
      </p:sp>
      <p:graphicFrame>
        <p:nvGraphicFramePr>
          <p:cNvPr id="5" name="Object 2"/>
          <p:cNvGraphicFramePr>
            <a:graphicFrameLocks noChangeAspect="1"/>
          </p:cNvGraphicFramePr>
          <p:nvPr>
            <p:extLst>
              <p:ext uri="{D42A27DB-BD31-4B8C-83A1-F6EECF244321}">
                <p14:modId xmlns:p14="http://schemas.microsoft.com/office/powerpoint/2010/main" val="111940575"/>
              </p:ext>
            </p:extLst>
          </p:nvPr>
        </p:nvGraphicFramePr>
        <p:xfrm>
          <a:off x="673100" y="4846191"/>
          <a:ext cx="1939925" cy="604837"/>
        </p:xfrm>
        <a:graphic>
          <a:graphicData uri="http://schemas.openxmlformats.org/presentationml/2006/ole">
            <mc:AlternateContent xmlns:mc="http://schemas.openxmlformats.org/markup-compatibility/2006">
              <mc:Choice xmlns:v="urn:schemas-microsoft-com:vml" Requires="v">
                <p:oleObj spid="_x0000_s5178" name="Equation" r:id="rId3" imgW="774360" imgH="241200" progId="Equation.3">
                  <p:embed/>
                </p:oleObj>
              </mc:Choice>
              <mc:Fallback>
                <p:oleObj name="Equation" r:id="rId3" imgW="774360" imgH="2412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100" y="4846191"/>
                        <a:ext cx="1939925" cy="6048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6" name="Rectangle 4"/>
          <p:cNvSpPr>
            <a:spLocks noChangeArrowheads="1"/>
          </p:cNvSpPr>
          <p:nvPr/>
        </p:nvSpPr>
        <p:spPr bwMode="auto">
          <a:xfrm>
            <a:off x="673100" y="1769616"/>
            <a:ext cx="2252662" cy="831850"/>
          </a:xfrm>
          <a:prstGeom prst="rect">
            <a:avLst/>
          </a:prstGeom>
          <a:solidFill>
            <a:schemeClr val="bg2"/>
          </a:solidFill>
          <a:ln w="9525" algn="ctr">
            <a:solidFill>
              <a:schemeClr val="tx1"/>
            </a:solidFill>
            <a:miter lim="800000"/>
            <a:headEnd/>
            <a:tailEnd/>
          </a:ln>
        </p:spPr>
        <p:txBody>
          <a:bodyPr anchor="ct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en-GB" altLang="en-US" dirty="0">
                <a:latin typeface="Arial Narrow" panose="020B0606020202030204" pitchFamily="34" charset="0"/>
              </a:rPr>
              <a:t>Thermodynamic </a:t>
            </a:r>
          </a:p>
          <a:p>
            <a:pPr algn="ctr" eaLnBrk="1" hangingPunct="1"/>
            <a:r>
              <a:rPr lang="en-GB" altLang="en-US" dirty="0">
                <a:latin typeface="Arial Narrow" panose="020B0606020202030204" pitchFamily="34" charset="0"/>
              </a:rPr>
              <a:t>Database</a:t>
            </a:r>
          </a:p>
        </p:txBody>
      </p:sp>
      <p:grpSp>
        <p:nvGrpSpPr>
          <p:cNvPr id="7" name="Group 5"/>
          <p:cNvGrpSpPr>
            <a:grpSpLocks noChangeAspect="1"/>
          </p:cNvGrpSpPr>
          <p:nvPr/>
        </p:nvGrpSpPr>
        <p:grpSpPr bwMode="auto">
          <a:xfrm>
            <a:off x="3694112" y="1410841"/>
            <a:ext cx="1730375" cy="1439862"/>
            <a:chOff x="567" y="1253"/>
            <a:chExt cx="2178" cy="1814"/>
          </a:xfrm>
        </p:grpSpPr>
        <p:sp>
          <p:nvSpPr>
            <p:cNvPr id="8" name="AutoShape 6"/>
            <p:cNvSpPr>
              <a:spLocks noChangeAspect="1" noChangeArrowheads="1"/>
            </p:cNvSpPr>
            <p:nvPr/>
          </p:nvSpPr>
          <p:spPr bwMode="auto">
            <a:xfrm>
              <a:off x="567" y="1253"/>
              <a:ext cx="2178" cy="1814"/>
            </a:xfrm>
            <a:prstGeom prst="triangle">
              <a:avLst>
                <a:gd name="adj" fmla="val 50000"/>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9" name="AutoShape 7"/>
            <p:cNvSpPr>
              <a:spLocks noChangeAspect="1" noChangeArrowheads="1"/>
            </p:cNvSpPr>
            <p:nvPr/>
          </p:nvSpPr>
          <p:spPr bwMode="auto">
            <a:xfrm>
              <a:off x="795" y="1525"/>
              <a:ext cx="1723" cy="1406"/>
            </a:xfrm>
            <a:prstGeom prst="triangle">
              <a:avLst>
                <a:gd name="adj" fmla="val 50000"/>
              </a:avLst>
            </a:prstGeom>
            <a:noFill/>
            <a:ln w="762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cxnSp>
          <p:nvCxnSpPr>
            <p:cNvPr id="10" name="AutoShape 8"/>
            <p:cNvCxnSpPr>
              <a:cxnSpLocks noChangeAspect="1" noChangeShapeType="1"/>
            </p:cNvCxnSpPr>
            <p:nvPr/>
          </p:nvCxnSpPr>
          <p:spPr bwMode="auto">
            <a:xfrm>
              <a:off x="2518" y="2931"/>
              <a:ext cx="227" cy="136"/>
            </a:xfrm>
            <a:prstGeom prst="straightConnector1">
              <a:avLst/>
            </a:prstGeom>
            <a:noFill/>
            <a:ln w="76200">
              <a:solidFill>
                <a:srgbClr val="FF0000"/>
              </a:solidFill>
              <a:round/>
              <a:headEnd/>
              <a:tailEnd/>
            </a:ln>
            <a:extLst>
              <a:ext uri="{909E8E84-426E-40DD-AFC4-6F175D3DCCD1}">
                <a14:hiddenFill xmlns:a14="http://schemas.microsoft.com/office/drawing/2010/main">
                  <a:noFill/>
                </a14:hiddenFill>
              </a:ext>
            </a:extLst>
          </p:spPr>
        </p:cxnSp>
        <p:cxnSp>
          <p:nvCxnSpPr>
            <p:cNvPr id="11" name="AutoShape 9"/>
            <p:cNvCxnSpPr>
              <a:cxnSpLocks noChangeAspect="1" noChangeShapeType="1"/>
            </p:cNvCxnSpPr>
            <p:nvPr/>
          </p:nvCxnSpPr>
          <p:spPr bwMode="auto">
            <a:xfrm>
              <a:off x="1656" y="1253"/>
              <a:ext cx="1" cy="272"/>
            </a:xfrm>
            <a:prstGeom prst="straightConnector1">
              <a:avLst/>
            </a:prstGeom>
            <a:noFill/>
            <a:ln w="76200">
              <a:solidFill>
                <a:srgbClr val="FF0000"/>
              </a:solidFill>
              <a:round/>
              <a:headEnd/>
              <a:tailEnd/>
            </a:ln>
            <a:extLst>
              <a:ext uri="{909E8E84-426E-40DD-AFC4-6F175D3DCCD1}">
                <a14:hiddenFill xmlns:a14="http://schemas.microsoft.com/office/drawing/2010/main">
                  <a:noFill/>
                </a14:hiddenFill>
              </a:ext>
            </a:extLst>
          </p:spPr>
        </p:cxnSp>
        <p:cxnSp>
          <p:nvCxnSpPr>
            <p:cNvPr id="12" name="AutoShape 10"/>
            <p:cNvCxnSpPr>
              <a:cxnSpLocks noChangeAspect="1" noChangeShapeType="1"/>
            </p:cNvCxnSpPr>
            <p:nvPr/>
          </p:nvCxnSpPr>
          <p:spPr bwMode="auto">
            <a:xfrm flipV="1">
              <a:off x="567" y="2931"/>
              <a:ext cx="228" cy="136"/>
            </a:xfrm>
            <a:prstGeom prst="straightConnector1">
              <a:avLst/>
            </a:prstGeom>
            <a:noFill/>
            <a:ln w="76200">
              <a:solidFill>
                <a:srgbClr val="FF0000"/>
              </a:solidFill>
              <a:round/>
              <a:headEnd/>
              <a:tailEnd/>
            </a:ln>
            <a:extLst>
              <a:ext uri="{909E8E84-426E-40DD-AFC4-6F175D3DCCD1}">
                <a14:hiddenFill xmlns:a14="http://schemas.microsoft.com/office/drawing/2010/main">
                  <a:noFill/>
                </a14:hiddenFill>
              </a:ext>
            </a:extLst>
          </p:spPr>
        </p:cxnSp>
        <p:sp>
          <p:nvSpPr>
            <p:cNvPr id="13" name="Line 11"/>
            <p:cNvSpPr>
              <a:spLocks noChangeAspect="1" noChangeShapeType="1"/>
            </p:cNvSpPr>
            <p:nvPr/>
          </p:nvSpPr>
          <p:spPr bwMode="auto">
            <a:xfrm flipH="1">
              <a:off x="794" y="2478"/>
              <a:ext cx="862" cy="453"/>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 name="Line 12"/>
            <p:cNvSpPr>
              <a:spLocks noChangeAspect="1" noChangeShapeType="1"/>
            </p:cNvSpPr>
            <p:nvPr/>
          </p:nvSpPr>
          <p:spPr bwMode="auto">
            <a:xfrm flipH="1">
              <a:off x="794" y="2341"/>
              <a:ext cx="771" cy="59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 name="Line 13"/>
            <p:cNvSpPr>
              <a:spLocks noChangeAspect="1" noChangeShapeType="1"/>
            </p:cNvSpPr>
            <p:nvPr/>
          </p:nvSpPr>
          <p:spPr bwMode="auto">
            <a:xfrm>
              <a:off x="1656" y="2478"/>
              <a:ext cx="816" cy="453"/>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 name="Line 14"/>
            <p:cNvSpPr>
              <a:spLocks noChangeAspect="1" noChangeShapeType="1"/>
            </p:cNvSpPr>
            <p:nvPr/>
          </p:nvSpPr>
          <p:spPr bwMode="auto">
            <a:xfrm>
              <a:off x="1747" y="2341"/>
              <a:ext cx="771" cy="59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 name="Line 15"/>
            <p:cNvSpPr>
              <a:spLocks noChangeAspect="1" noChangeShapeType="1"/>
            </p:cNvSpPr>
            <p:nvPr/>
          </p:nvSpPr>
          <p:spPr bwMode="auto">
            <a:xfrm flipH="1" flipV="1">
              <a:off x="1656" y="1570"/>
              <a:ext cx="91" cy="771"/>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 name="Line 16"/>
            <p:cNvSpPr>
              <a:spLocks noChangeAspect="1" noChangeShapeType="1"/>
            </p:cNvSpPr>
            <p:nvPr/>
          </p:nvSpPr>
          <p:spPr bwMode="auto">
            <a:xfrm flipV="1">
              <a:off x="1565" y="1525"/>
              <a:ext cx="91" cy="816"/>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 name="Line 17"/>
            <p:cNvSpPr>
              <a:spLocks noChangeAspect="1" noChangeShapeType="1"/>
            </p:cNvSpPr>
            <p:nvPr/>
          </p:nvSpPr>
          <p:spPr bwMode="auto">
            <a:xfrm>
              <a:off x="1565" y="2341"/>
              <a:ext cx="91" cy="137"/>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 name="Line 18"/>
            <p:cNvSpPr>
              <a:spLocks noChangeAspect="1" noChangeShapeType="1"/>
            </p:cNvSpPr>
            <p:nvPr/>
          </p:nvSpPr>
          <p:spPr bwMode="auto">
            <a:xfrm>
              <a:off x="1565" y="2341"/>
              <a:ext cx="182" cy="0"/>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 name="Line 19"/>
            <p:cNvSpPr>
              <a:spLocks noChangeAspect="1" noChangeShapeType="1"/>
            </p:cNvSpPr>
            <p:nvPr/>
          </p:nvSpPr>
          <p:spPr bwMode="auto">
            <a:xfrm flipH="1">
              <a:off x="1656" y="2341"/>
              <a:ext cx="91" cy="137"/>
            </a:xfrm>
            <a:prstGeom prst="line">
              <a:avLst/>
            </a:prstGeom>
            <a:noFill/>
            <a:ln w="762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2" name="Text Box 20"/>
          <p:cNvSpPr txBox="1">
            <a:spLocks noChangeArrowheads="1"/>
          </p:cNvSpPr>
          <p:nvPr/>
        </p:nvSpPr>
        <p:spPr bwMode="auto">
          <a:xfrm>
            <a:off x="3744912" y="2906266"/>
            <a:ext cx="16303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GB" altLang="en-US">
                <a:solidFill>
                  <a:srgbClr val="0033CC"/>
                </a:solidFill>
                <a:latin typeface="Arial Narrow" panose="020B0606020202030204" pitchFamily="34" charset="0"/>
              </a:rPr>
              <a:t>Thermo-Calc</a:t>
            </a:r>
          </a:p>
        </p:txBody>
      </p:sp>
      <p:sp>
        <p:nvSpPr>
          <p:cNvPr id="23" name="AutoShape 21"/>
          <p:cNvSpPr>
            <a:spLocks noChangeArrowheads="1"/>
          </p:cNvSpPr>
          <p:nvPr/>
        </p:nvSpPr>
        <p:spPr bwMode="auto">
          <a:xfrm>
            <a:off x="3192462" y="2058541"/>
            <a:ext cx="576263" cy="215900"/>
          </a:xfrm>
          <a:prstGeom prst="rightArrow">
            <a:avLst>
              <a:gd name="adj1" fmla="val 50000"/>
              <a:gd name="adj2" fmla="val 66728"/>
            </a:avLst>
          </a:prstGeom>
          <a:solidFill>
            <a:schemeClr val="accent1"/>
          </a:solidFill>
          <a:ln w="9525" algn="ctr">
            <a:solidFill>
              <a:schemeClr val="tx1"/>
            </a:solidFill>
            <a:miter lim="800000"/>
            <a:headEnd/>
            <a:tailEnd/>
          </a:ln>
        </p:spPr>
        <p:txBody>
          <a:bodyPr wrap="none" anchor="ct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24" name="AutoShape 22"/>
          <p:cNvSpPr>
            <a:spLocks noChangeArrowheads="1"/>
          </p:cNvSpPr>
          <p:nvPr/>
        </p:nvSpPr>
        <p:spPr bwMode="auto">
          <a:xfrm>
            <a:off x="5568950" y="2058541"/>
            <a:ext cx="576262" cy="215900"/>
          </a:xfrm>
          <a:prstGeom prst="rightArrow">
            <a:avLst>
              <a:gd name="adj1" fmla="val 50000"/>
              <a:gd name="adj2" fmla="val 66728"/>
            </a:avLst>
          </a:prstGeom>
          <a:solidFill>
            <a:schemeClr val="accent1"/>
          </a:solidFill>
          <a:ln w="9525" algn="ctr">
            <a:solidFill>
              <a:schemeClr val="tx1"/>
            </a:solidFill>
            <a:miter lim="800000"/>
            <a:headEnd/>
            <a:tailEnd/>
          </a:ln>
        </p:spPr>
        <p:txBody>
          <a:bodyPr wrap="none" anchor="ct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graphicFrame>
        <p:nvGraphicFramePr>
          <p:cNvPr id="25" name="Object 3"/>
          <p:cNvGraphicFramePr>
            <a:graphicFrameLocks noChangeAspect="1"/>
          </p:cNvGraphicFramePr>
          <p:nvPr>
            <p:extLst>
              <p:ext uri="{D42A27DB-BD31-4B8C-83A1-F6EECF244321}">
                <p14:modId xmlns:p14="http://schemas.microsoft.com/office/powerpoint/2010/main" val="2402177931"/>
              </p:ext>
            </p:extLst>
          </p:nvPr>
        </p:nvGraphicFramePr>
        <p:xfrm>
          <a:off x="3192462" y="4435028"/>
          <a:ext cx="2874963" cy="1863725"/>
        </p:xfrm>
        <a:graphic>
          <a:graphicData uri="http://schemas.openxmlformats.org/presentationml/2006/ole">
            <mc:AlternateContent xmlns:mc="http://schemas.openxmlformats.org/markup-compatibility/2006">
              <mc:Choice xmlns:v="urn:schemas-microsoft-com:vml" Requires="v">
                <p:oleObj spid="_x0000_s5179" name="Equation" r:id="rId5" imgW="1409400" imgH="914400" progId="Equation.3">
                  <p:embed/>
                </p:oleObj>
              </mc:Choice>
              <mc:Fallback>
                <p:oleObj name="Equation" r:id="rId5" imgW="1409400" imgH="9144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92462" y="4435028"/>
                        <a:ext cx="2874963" cy="1863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6" name="Text Box 24"/>
          <p:cNvSpPr txBox="1">
            <a:spLocks noChangeArrowheads="1"/>
          </p:cNvSpPr>
          <p:nvPr/>
        </p:nvSpPr>
        <p:spPr bwMode="auto">
          <a:xfrm>
            <a:off x="744537" y="3573016"/>
            <a:ext cx="2179638"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GB" altLang="en-US" sz="2000">
                <a:latin typeface="Arial Narrow" panose="020B0606020202030204" pitchFamily="34" charset="0"/>
              </a:rPr>
              <a:t>Description of Gibbs free energy for the individual phases</a:t>
            </a:r>
          </a:p>
        </p:txBody>
      </p:sp>
      <p:sp>
        <p:nvSpPr>
          <p:cNvPr id="27" name="Text Box 25"/>
          <p:cNvSpPr txBox="1">
            <a:spLocks noChangeArrowheads="1"/>
          </p:cNvSpPr>
          <p:nvPr/>
        </p:nvSpPr>
        <p:spPr bwMode="auto">
          <a:xfrm>
            <a:off x="3409950" y="3573016"/>
            <a:ext cx="244792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GB" altLang="en-US" sz="2000">
                <a:latin typeface="Arial Narrow" panose="020B0606020202030204" pitchFamily="34" charset="0"/>
              </a:rPr>
              <a:t>Minimization of the total Gibbs free energy under given conditions.</a:t>
            </a:r>
          </a:p>
        </p:txBody>
      </p:sp>
      <p:grpSp>
        <p:nvGrpSpPr>
          <p:cNvPr id="28" name="Group 26"/>
          <p:cNvGrpSpPr>
            <a:grpSpLocks/>
          </p:cNvGrpSpPr>
          <p:nvPr/>
        </p:nvGrpSpPr>
        <p:grpSpPr bwMode="auto">
          <a:xfrm>
            <a:off x="6249987" y="1050478"/>
            <a:ext cx="2559050" cy="2393950"/>
            <a:chOff x="4080" y="572"/>
            <a:chExt cx="1612" cy="1508"/>
          </a:xfrm>
        </p:grpSpPr>
        <p:pic>
          <p:nvPicPr>
            <p:cNvPr id="29" name="Picture 27" descr="foo"/>
            <p:cNvPicPr>
              <a:picLocks noChangeAspect="1" noChangeArrowheads="1"/>
            </p:cNvPicPr>
            <p:nvPr/>
          </p:nvPicPr>
          <p:blipFill>
            <a:blip r:embed="rId7">
              <a:extLst>
                <a:ext uri="{28A0092B-C50C-407E-A947-70E740481C1C}">
                  <a14:useLocalDpi xmlns:a14="http://schemas.microsoft.com/office/drawing/2010/main" val="0"/>
                </a:ext>
              </a:extLst>
            </a:blip>
            <a:srcRect l="10268" t="19531" r="36525" b="10004"/>
            <a:stretch>
              <a:fillRect/>
            </a:stretch>
          </p:blipFill>
          <p:spPr bwMode="auto">
            <a:xfrm>
              <a:off x="4080" y="572"/>
              <a:ext cx="1612" cy="1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 Box 28"/>
            <p:cNvSpPr txBox="1">
              <a:spLocks noChangeArrowheads="1"/>
            </p:cNvSpPr>
            <p:nvPr/>
          </p:nvSpPr>
          <p:spPr bwMode="auto">
            <a:xfrm>
              <a:off x="4636" y="794"/>
              <a:ext cx="235"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GB" altLang="en-US" sz="2000">
                  <a:latin typeface="Symbol" panose="05050102010706020507" pitchFamily="18" charset="2"/>
                </a:rPr>
                <a:t>g</a:t>
              </a:r>
              <a:r>
                <a:rPr lang="en-GB" altLang="en-US" sz="2000"/>
                <a:t>’</a:t>
              </a:r>
            </a:p>
          </p:txBody>
        </p:sp>
        <p:sp>
          <p:nvSpPr>
            <p:cNvPr id="31" name="Text Box 29"/>
            <p:cNvSpPr txBox="1">
              <a:spLocks noChangeArrowheads="1"/>
            </p:cNvSpPr>
            <p:nvPr/>
          </p:nvSpPr>
          <p:spPr bwMode="auto">
            <a:xfrm>
              <a:off x="4551" y="1238"/>
              <a:ext cx="18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GB" altLang="en-US" sz="2000">
                  <a:latin typeface="Symbol" panose="05050102010706020507" pitchFamily="18" charset="2"/>
                </a:rPr>
                <a:t>g</a:t>
              </a:r>
              <a:endParaRPr lang="en-GB" altLang="en-US" sz="2000"/>
            </a:p>
          </p:txBody>
        </p:sp>
        <p:sp>
          <p:nvSpPr>
            <p:cNvPr id="32" name="Text Box 30"/>
            <p:cNvSpPr txBox="1">
              <a:spLocks noChangeArrowheads="1"/>
            </p:cNvSpPr>
            <p:nvPr/>
          </p:nvSpPr>
          <p:spPr bwMode="auto">
            <a:xfrm>
              <a:off x="4377" y="1619"/>
              <a:ext cx="1040"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GB" altLang="en-US" sz="2000">
                  <a:latin typeface="Arial Narrow" panose="020B0606020202030204" pitchFamily="34" charset="0"/>
                </a:rPr>
                <a:t>R- and </a:t>
              </a:r>
              <a:r>
                <a:rPr lang="en-GB" altLang="en-US" sz="2000">
                  <a:latin typeface="Symbol" panose="05050102010706020507" pitchFamily="18" charset="2"/>
                </a:rPr>
                <a:t>m</a:t>
              </a:r>
              <a:r>
                <a:rPr lang="en-GB" altLang="en-US" sz="2000">
                  <a:latin typeface="Arial Narrow" panose="020B0606020202030204" pitchFamily="34" charset="0"/>
                </a:rPr>
                <a:t>-phase</a:t>
              </a:r>
            </a:p>
          </p:txBody>
        </p:sp>
      </p:grpSp>
      <p:sp>
        <p:nvSpPr>
          <p:cNvPr id="33" name="Text Box 33"/>
          <p:cNvSpPr txBox="1">
            <a:spLocks noChangeArrowheads="1"/>
          </p:cNvSpPr>
          <p:nvPr/>
        </p:nvSpPr>
        <p:spPr bwMode="auto">
          <a:xfrm>
            <a:off x="6648450" y="3571428"/>
            <a:ext cx="9366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GB" altLang="en-US" sz="2000">
                <a:latin typeface="Arial Narrow" panose="020B0606020202030204" pitchFamily="34" charset="0"/>
              </a:rPr>
              <a:t>Result</a:t>
            </a:r>
          </a:p>
        </p:txBody>
      </p:sp>
    </p:spTree>
    <p:extLst>
      <p:ext uri="{BB962C8B-B14F-4D97-AF65-F5344CB8AC3E}">
        <p14:creationId xmlns:p14="http://schemas.microsoft.com/office/powerpoint/2010/main" val="15898615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57200" y="200890"/>
            <a:ext cx="5400675" cy="430887"/>
          </a:xfrm>
        </p:spPr>
        <p:txBody>
          <a:bodyPr/>
          <a:lstStyle/>
          <a:p>
            <a:r>
              <a:rPr lang="en-US" sz="2800" dirty="0" smtClean="0"/>
              <a:t>Thermodynamic databases</a:t>
            </a:r>
            <a:endParaRPr lang="en-US" sz="2800" dirty="0"/>
          </a:p>
        </p:txBody>
      </p:sp>
      <p:sp>
        <p:nvSpPr>
          <p:cNvPr id="4" name="Rectangle 3"/>
          <p:cNvSpPr/>
          <p:nvPr/>
        </p:nvSpPr>
        <p:spPr>
          <a:xfrm>
            <a:off x="755576" y="764704"/>
            <a:ext cx="8136904" cy="5739841"/>
          </a:xfrm>
          <a:prstGeom prst="rect">
            <a:avLst/>
          </a:prstGeom>
        </p:spPr>
        <p:txBody>
          <a:bodyPr wrap="square">
            <a:spAutoFit/>
          </a:bodyPr>
          <a:lstStyle/>
          <a:p>
            <a:pPr>
              <a:lnSpc>
                <a:spcPct val="150000"/>
              </a:lnSpc>
              <a:tabLst>
                <a:tab pos="287338" algn="l"/>
              </a:tabLst>
            </a:pPr>
            <a:r>
              <a:rPr lang="en-US" sz="1900" u="sng" dirty="0" smtClean="0">
                <a:latin typeface="Arial" panose="020B0604020202020204" pitchFamily="34" charset="0"/>
              </a:rPr>
              <a:t>A </a:t>
            </a:r>
            <a:r>
              <a:rPr lang="en-US" sz="1900" u="sng" dirty="0">
                <a:latin typeface="Arial" panose="020B0604020202020204" pitchFamily="34" charset="0"/>
              </a:rPr>
              <a:t>wide range of thermodynamic databases are available for: </a:t>
            </a:r>
          </a:p>
          <a:p>
            <a:pPr defTabSz="692150">
              <a:lnSpc>
                <a:spcPct val="150000"/>
              </a:lnSpc>
              <a:tabLst>
                <a:tab pos="287338" algn="l"/>
              </a:tabLst>
            </a:pPr>
            <a:r>
              <a:rPr lang="en-US" sz="1900" dirty="0" smtClean="0">
                <a:latin typeface="Wingdings" panose="05000000000000000000" pitchFamily="2" charset="2"/>
              </a:rPr>
              <a:t>	</a:t>
            </a:r>
            <a:r>
              <a:rPr lang="en-US" sz="1900" dirty="0" smtClean="0">
                <a:latin typeface="Arial" panose="020B0604020202020204" pitchFamily="34" charset="0"/>
              </a:rPr>
              <a:t>Steels </a:t>
            </a:r>
            <a:r>
              <a:rPr lang="en-US" sz="1900" dirty="0">
                <a:latin typeface="Arial" panose="020B0604020202020204" pitchFamily="34" charset="0"/>
              </a:rPr>
              <a:t>and Fe-alloys </a:t>
            </a:r>
          </a:p>
          <a:p>
            <a:pPr defTabSz="692150">
              <a:lnSpc>
                <a:spcPct val="150000"/>
              </a:lnSpc>
              <a:tabLst>
                <a:tab pos="287338" algn="l"/>
              </a:tabLst>
            </a:pPr>
            <a:r>
              <a:rPr lang="en-US" sz="1900" dirty="0" smtClean="0">
                <a:latin typeface="Wingdings" panose="05000000000000000000" pitchFamily="2" charset="2"/>
              </a:rPr>
              <a:t>	</a:t>
            </a:r>
            <a:r>
              <a:rPr lang="en-US" sz="1900" dirty="0" smtClean="0">
                <a:latin typeface="Arial" panose="020B0604020202020204" pitchFamily="34" charset="0"/>
              </a:rPr>
              <a:t>Nickel-base </a:t>
            </a:r>
            <a:r>
              <a:rPr lang="en-US" sz="1900" dirty="0" err="1">
                <a:latin typeface="Arial" panose="020B0604020202020204" pitchFamily="34" charset="0"/>
              </a:rPr>
              <a:t>superalloys</a:t>
            </a:r>
            <a:r>
              <a:rPr lang="en-US" sz="1900" dirty="0">
                <a:latin typeface="Arial" panose="020B0604020202020204" pitchFamily="34" charset="0"/>
              </a:rPr>
              <a:t> </a:t>
            </a:r>
          </a:p>
          <a:p>
            <a:pPr defTabSz="692150">
              <a:lnSpc>
                <a:spcPct val="150000"/>
              </a:lnSpc>
              <a:tabLst>
                <a:tab pos="287338" algn="l"/>
              </a:tabLst>
            </a:pPr>
            <a:r>
              <a:rPr lang="en-US" sz="1900" dirty="0" smtClean="0">
                <a:latin typeface="Wingdings" panose="05000000000000000000" pitchFamily="2" charset="2"/>
              </a:rPr>
              <a:t>	</a:t>
            </a:r>
            <a:r>
              <a:rPr lang="en-US" sz="1900" dirty="0" err="1" smtClean="0">
                <a:latin typeface="Arial" panose="020B0604020202020204" pitchFamily="34" charset="0"/>
              </a:rPr>
              <a:t>Aluminium</a:t>
            </a:r>
            <a:r>
              <a:rPr lang="en-US" sz="1900" dirty="0" smtClean="0">
                <a:latin typeface="Arial" panose="020B0604020202020204" pitchFamily="34" charset="0"/>
              </a:rPr>
              <a:t>/Titanium/Magnesium-base </a:t>
            </a:r>
            <a:r>
              <a:rPr lang="en-US" sz="1900" dirty="0">
                <a:latin typeface="Arial" panose="020B0604020202020204" pitchFamily="34" charset="0"/>
              </a:rPr>
              <a:t>alloys </a:t>
            </a:r>
          </a:p>
          <a:p>
            <a:pPr defTabSz="692150">
              <a:lnSpc>
                <a:spcPct val="150000"/>
              </a:lnSpc>
              <a:tabLst>
                <a:tab pos="287338" algn="l"/>
              </a:tabLst>
            </a:pPr>
            <a:r>
              <a:rPr lang="en-US" sz="1900" dirty="0" smtClean="0">
                <a:latin typeface="Wingdings" panose="05000000000000000000" pitchFamily="2" charset="2"/>
              </a:rPr>
              <a:t>	</a:t>
            </a:r>
            <a:r>
              <a:rPr lang="en-US" sz="1900" dirty="0" smtClean="0">
                <a:latin typeface="Arial" panose="020B0604020202020204" pitchFamily="34" charset="0"/>
              </a:rPr>
              <a:t>Gases</a:t>
            </a:r>
            <a:r>
              <a:rPr lang="en-US" sz="1900" dirty="0">
                <a:latin typeface="Arial" panose="020B0604020202020204" pitchFamily="34" charset="0"/>
              </a:rPr>
              <a:t>, pure inorganic/organic substances, &amp; general alloys </a:t>
            </a:r>
          </a:p>
          <a:p>
            <a:pPr defTabSz="692150">
              <a:lnSpc>
                <a:spcPct val="150000"/>
              </a:lnSpc>
              <a:tabLst>
                <a:tab pos="287338" algn="l"/>
              </a:tabLst>
            </a:pPr>
            <a:r>
              <a:rPr lang="en-US" sz="1900" dirty="0" smtClean="0">
                <a:latin typeface="Wingdings" panose="05000000000000000000" pitchFamily="2" charset="2"/>
              </a:rPr>
              <a:t>	</a:t>
            </a:r>
            <a:r>
              <a:rPr lang="en-US" sz="1900" dirty="0" smtClean="0">
                <a:latin typeface="Arial" panose="020B0604020202020204" pitchFamily="34" charset="0"/>
              </a:rPr>
              <a:t>Slag</a:t>
            </a:r>
            <a:r>
              <a:rPr lang="en-US" sz="1900" dirty="0">
                <a:latin typeface="Arial" panose="020B0604020202020204" pitchFamily="34" charset="0"/>
              </a:rPr>
              <a:t>, metallic liquids, and molten salts </a:t>
            </a:r>
          </a:p>
          <a:p>
            <a:pPr defTabSz="692150">
              <a:lnSpc>
                <a:spcPct val="150000"/>
              </a:lnSpc>
              <a:tabLst>
                <a:tab pos="287338" algn="l"/>
              </a:tabLst>
            </a:pPr>
            <a:r>
              <a:rPr lang="en-US" sz="1900" dirty="0" smtClean="0">
                <a:latin typeface="Wingdings" panose="05000000000000000000" pitchFamily="2" charset="2"/>
              </a:rPr>
              <a:t>	</a:t>
            </a:r>
            <a:r>
              <a:rPr lang="en-US" sz="1900" dirty="0" smtClean="0">
                <a:latin typeface="Arial" panose="020B0604020202020204" pitchFamily="34" charset="0"/>
              </a:rPr>
              <a:t>Ceramic </a:t>
            </a:r>
            <a:r>
              <a:rPr lang="en-US" sz="1900" dirty="0">
                <a:latin typeface="Arial" panose="020B0604020202020204" pitchFamily="34" charset="0"/>
              </a:rPr>
              <a:t>systems, and hard materials </a:t>
            </a:r>
          </a:p>
          <a:p>
            <a:pPr defTabSz="692150">
              <a:lnSpc>
                <a:spcPct val="150000"/>
              </a:lnSpc>
              <a:tabLst>
                <a:tab pos="287338" algn="l"/>
              </a:tabLst>
            </a:pPr>
            <a:r>
              <a:rPr lang="en-US" sz="1900" dirty="0" smtClean="0">
                <a:latin typeface="Wingdings" panose="05000000000000000000" pitchFamily="2" charset="2"/>
              </a:rPr>
              <a:t>	</a:t>
            </a:r>
            <a:r>
              <a:rPr lang="en-US" sz="1900" dirty="0" smtClean="0">
                <a:latin typeface="Arial" panose="020B0604020202020204" pitchFamily="34" charset="0"/>
              </a:rPr>
              <a:t>Semiconductors</a:t>
            </a:r>
            <a:r>
              <a:rPr lang="en-US" sz="1900" dirty="0">
                <a:latin typeface="Arial" panose="020B0604020202020204" pitchFamily="34" charset="0"/>
              </a:rPr>
              <a:t>, and solder alloys </a:t>
            </a:r>
          </a:p>
          <a:p>
            <a:pPr defTabSz="692150">
              <a:lnSpc>
                <a:spcPct val="150000"/>
              </a:lnSpc>
              <a:tabLst>
                <a:tab pos="287338" algn="l"/>
              </a:tabLst>
            </a:pPr>
            <a:r>
              <a:rPr lang="en-US" sz="1900" dirty="0" smtClean="0">
                <a:latin typeface="Wingdings" panose="05000000000000000000" pitchFamily="2" charset="2"/>
              </a:rPr>
              <a:t>	</a:t>
            </a:r>
            <a:r>
              <a:rPr lang="en-US" sz="1900" dirty="0" smtClean="0">
                <a:latin typeface="Arial" panose="020B0604020202020204" pitchFamily="34" charset="0"/>
              </a:rPr>
              <a:t>Noble </a:t>
            </a:r>
            <a:r>
              <a:rPr lang="en-US" sz="1900" dirty="0">
                <a:latin typeface="Arial" panose="020B0604020202020204" pitchFamily="34" charset="0"/>
              </a:rPr>
              <a:t>metal alloys </a:t>
            </a:r>
          </a:p>
          <a:p>
            <a:pPr defTabSz="692150">
              <a:lnSpc>
                <a:spcPct val="150000"/>
              </a:lnSpc>
              <a:tabLst>
                <a:tab pos="287338" algn="l"/>
              </a:tabLst>
            </a:pPr>
            <a:r>
              <a:rPr lang="en-US" sz="1900" dirty="0" smtClean="0">
                <a:latin typeface="Wingdings" panose="05000000000000000000" pitchFamily="2" charset="2"/>
              </a:rPr>
              <a:t>	</a:t>
            </a:r>
            <a:r>
              <a:rPr lang="en-US" sz="1900" dirty="0" smtClean="0">
                <a:latin typeface="Arial" panose="020B0604020202020204" pitchFamily="34" charset="0"/>
              </a:rPr>
              <a:t>Materials </a:t>
            </a:r>
            <a:r>
              <a:rPr lang="en-US" sz="1900" dirty="0">
                <a:latin typeface="Arial" panose="020B0604020202020204" pitchFamily="34" charset="0"/>
              </a:rPr>
              <a:t>processing, process metallurgical &amp; environmental aspects </a:t>
            </a:r>
          </a:p>
          <a:p>
            <a:pPr defTabSz="692150">
              <a:lnSpc>
                <a:spcPct val="150000"/>
              </a:lnSpc>
              <a:tabLst>
                <a:tab pos="287338" algn="l"/>
              </a:tabLst>
            </a:pPr>
            <a:r>
              <a:rPr lang="en-US" sz="1900" dirty="0" smtClean="0">
                <a:latin typeface="Wingdings" panose="05000000000000000000" pitchFamily="2" charset="2"/>
              </a:rPr>
              <a:t>	</a:t>
            </a:r>
            <a:r>
              <a:rPr lang="en-US" sz="1900" dirty="0" smtClean="0">
                <a:latin typeface="Arial" panose="020B0604020202020204" pitchFamily="34" charset="0"/>
              </a:rPr>
              <a:t>Aqueous </a:t>
            </a:r>
            <a:r>
              <a:rPr lang="en-US" sz="1900" dirty="0">
                <a:latin typeface="Arial" panose="020B0604020202020204" pitchFamily="34" charset="0"/>
              </a:rPr>
              <a:t>solutions, materials corrosion &amp; hydrometallurgical systems </a:t>
            </a:r>
          </a:p>
          <a:p>
            <a:pPr defTabSz="692150">
              <a:lnSpc>
                <a:spcPct val="150000"/>
              </a:lnSpc>
              <a:tabLst>
                <a:tab pos="287338" algn="l"/>
              </a:tabLst>
            </a:pPr>
            <a:r>
              <a:rPr lang="en-US" sz="1900" dirty="0" smtClean="0">
                <a:latin typeface="Wingdings" panose="05000000000000000000" pitchFamily="2" charset="2"/>
              </a:rPr>
              <a:t>	</a:t>
            </a:r>
            <a:r>
              <a:rPr lang="en-US" sz="1900" dirty="0" smtClean="0">
                <a:latin typeface="Arial" panose="020B0604020202020204" pitchFamily="34" charset="0"/>
              </a:rPr>
              <a:t>Minerals</a:t>
            </a:r>
            <a:r>
              <a:rPr lang="en-US" sz="1900" dirty="0">
                <a:latin typeface="Arial" panose="020B0604020202020204" pitchFamily="34" charset="0"/>
              </a:rPr>
              <a:t>, and geochemical/environmental processes </a:t>
            </a:r>
          </a:p>
          <a:p>
            <a:pPr defTabSz="692150">
              <a:lnSpc>
                <a:spcPct val="150000"/>
              </a:lnSpc>
              <a:tabLst>
                <a:tab pos="287338" algn="l"/>
              </a:tabLst>
            </a:pPr>
            <a:r>
              <a:rPr lang="en-US" sz="1900" dirty="0" smtClean="0">
                <a:latin typeface="Wingdings" panose="05000000000000000000" pitchFamily="2" charset="2"/>
              </a:rPr>
              <a:t>	</a:t>
            </a:r>
            <a:r>
              <a:rPr lang="en-US" sz="1900" dirty="0" smtClean="0">
                <a:latin typeface="Arial" panose="020B0604020202020204" pitchFamily="34" charset="0"/>
              </a:rPr>
              <a:t>Nuclear </a:t>
            </a:r>
            <a:r>
              <a:rPr lang="en-US" sz="1900" dirty="0">
                <a:latin typeface="Arial" panose="020B0604020202020204" pitchFamily="34" charset="0"/>
              </a:rPr>
              <a:t>materials, and nuclear fuel/waste processing </a:t>
            </a:r>
          </a:p>
        </p:txBody>
      </p:sp>
    </p:spTree>
    <p:extLst>
      <p:ext uri="{BB962C8B-B14F-4D97-AF65-F5344CB8AC3E}">
        <p14:creationId xmlns:p14="http://schemas.microsoft.com/office/powerpoint/2010/main" val="39899754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539552" y="100487"/>
            <a:ext cx="6563072" cy="880241"/>
          </a:xfrm>
        </p:spPr>
        <p:txBody>
          <a:bodyPr/>
          <a:lstStyle/>
          <a:p>
            <a:r>
              <a:rPr lang="en-US" sz="2600" dirty="0" smtClean="0"/>
              <a:t>TCNI5 </a:t>
            </a:r>
            <a:r>
              <a:rPr lang="en-US" sz="2600" dirty="0"/>
              <a:t>– An example of a multicomponent </a:t>
            </a:r>
            <a:endParaRPr lang="en-US" sz="2600" dirty="0" smtClean="0"/>
          </a:p>
          <a:p>
            <a:r>
              <a:rPr lang="en-US" sz="2600" dirty="0" smtClean="0"/>
              <a:t>CALPHAD </a:t>
            </a:r>
            <a:r>
              <a:rPr lang="en-US" sz="2600" dirty="0"/>
              <a:t>database </a:t>
            </a:r>
          </a:p>
        </p:txBody>
      </p:sp>
      <p:graphicFrame>
        <p:nvGraphicFramePr>
          <p:cNvPr id="4" name="Table 3"/>
          <p:cNvGraphicFramePr>
            <a:graphicFrameLocks noGrp="1"/>
          </p:cNvGraphicFramePr>
          <p:nvPr>
            <p:extLst>
              <p:ext uri="{D42A27DB-BD31-4B8C-83A1-F6EECF244321}">
                <p14:modId xmlns:p14="http://schemas.microsoft.com/office/powerpoint/2010/main" val="2506519772"/>
              </p:ext>
            </p:extLst>
          </p:nvPr>
        </p:nvGraphicFramePr>
        <p:xfrm>
          <a:off x="539552" y="1124744"/>
          <a:ext cx="8280920" cy="3657600"/>
        </p:xfrm>
        <a:graphic>
          <a:graphicData uri="http://schemas.openxmlformats.org/drawingml/2006/table">
            <a:tbl>
              <a:tblPr/>
              <a:tblGrid>
                <a:gridCol w="498959"/>
                <a:gridCol w="413683"/>
                <a:gridCol w="352901"/>
                <a:gridCol w="352901"/>
                <a:gridCol w="450879"/>
                <a:gridCol w="413683"/>
                <a:gridCol w="413683"/>
                <a:gridCol w="426385"/>
                <a:gridCol w="498959"/>
                <a:gridCol w="362880"/>
                <a:gridCol w="462672"/>
                <a:gridCol w="413683"/>
                <a:gridCol w="426385"/>
                <a:gridCol w="383745"/>
                <a:gridCol w="438177"/>
                <a:gridCol w="383745"/>
                <a:gridCol w="426385"/>
                <a:gridCol w="393725"/>
                <a:gridCol w="363787"/>
                <a:gridCol w="403703"/>
              </a:tblGrid>
              <a:tr h="0">
                <a:tc>
                  <a:txBody>
                    <a:bodyPr/>
                    <a:lstStyle/>
                    <a:p>
                      <a:pPr marL="0" marR="0">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dirty="0">
                          <a:latin typeface="Times New Roman"/>
                          <a:ea typeface="Times New Roman"/>
                          <a:cs typeface="Times New Roman"/>
                        </a:rPr>
                        <a:t>Al</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dirty="0">
                          <a:latin typeface="Times New Roman"/>
                          <a:ea typeface="Times New Roman"/>
                          <a:cs typeface="Times New Roman"/>
                        </a:rPr>
                        <a:t>B</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dirty="0">
                          <a:latin typeface="Times New Roman"/>
                          <a:ea typeface="Times New Roman"/>
                          <a:cs typeface="Times New Roman"/>
                        </a:rPr>
                        <a:t>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dirty="0">
                          <a:latin typeface="Times New Roman"/>
                          <a:ea typeface="Times New Roman"/>
                          <a:cs typeface="Times New Roman"/>
                        </a:rPr>
                        <a:t>Co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dirty="0">
                          <a:latin typeface="Times New Roman"/>
                          <a:ea typeface="Times New Roman"/>
                          <a:cs typeface="Times New Roman"/>
                        </a:rPr>
                        <a:t>Cr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dirty="0">
                          <a:latin typeface="Times New Roman"/>
                          <a:ea typeface="Times New Roman"/>
                          <a:cs typeface="Times New Roman"/>
                        </a:rPr>
                        <a:t>Fe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dirty="0">
                          <a:latin typeface="Times New Roman"/>
                          <a:ea typeface="Times New Roman"/>
                          <a:cs typeface="Times New Roman"/>
                        </a:rPr>
                        <a:t>Hf</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dirty="0">
                          <a:latin typeface="Times New Roman"/>
                          <a:ea typeface="Times New Roman"/>
                          <a:cs typeface="Times New Roman"/>
                        </a:rPr>
                        <a:t>Mo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dirty="0">
                          <a:latin typeface="Times New Roman"/>
                          <a:ea typeface="Times New Roman"/>
                          <a:cs typeface="Times New Roman"/>
                        </a:rPr>
                        <a:t>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dirty="0">
                          <a:latin typeface="Times New Roman"/>
                          <a:ea typeface="Times New Roman"/>
                          <a:cs typeface="Times New Roman"/>
                        </a:rPr>
                        <a:t>Nb</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dirty="0">
                          <a:latin typeface="Times New Roman"/>
                          <a:ea typeface="Times New Roman"/>
                          <a:cs typeface="Times New Roman"/>
                        </a:rPr>
                        <a:t>Ni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dirty="0">
                          <a:latin typeface="Times New Roman"/>
                          <a:ea typeface="Times New Roman"/>
                          <a:cs typeface="Times New Roman"/>
                        </a:rPr>
                        <a:t>Pd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dirty="0">
                          <a:latin typeface="Times New Roman"/>
                          <a:ea typeface="Times New Roman"/>
                          <a:cs typeface="Times New Roman"/>
                        </a:rPr>
                        <a:t>Pt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dirty="0">
                          <a:latin typeface="Times New Roman"/>
                          <a:ea typeface="Times New Roman"/>
                          <a:cs typeface="Times New Roman"/>
                        </a:rPr>
                        <a:t>Re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dirty="0">
                          <a:latin typeface="Times New Roman"/>
                          <a:ea typeface="Times New Roman"/>
                          <a:cs typeface="Times New Roman"/>
                        </a:rPr>
                        <a:t>Si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dirty="0">
                          <a:latin typeface="Times New Roman"/>
                          <a:ea typeface="Times New Roman"/>
                          <a:cs typeface="Times New Roman"/>
                        </a:rPr>
                        <a:t>Ta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dirty="0">
                          <a:latin typeface="Times New Roman"/>
                          <a:ea typeface="Times New Roman"/>
                          <a:cs typeface="Times New Roman"/>
                        </a:rPr>
                        <a:t>Ti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dirty="0">
                          <a:latin typeface="Times New Roman"/>
                          <a:ea typeface="Times New Roman"/>
                          <a:cs typeface="Times New Roman"/>
                        </a:rPr>
                        <a:t>V</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spcBef>
                          <a:spcPts val="0"/>
                        </a:spcBef>
                        <a:spcAft>
                          <a:spcPts val="0"/>
                        </a:spcAft>
                      </a:pPr>
                      <a:r>
                        <a:rPr lang="en-US" sz="1200" dirty="0">
                          <a:latin typeface="Times New Roman"/>
                          <a:ea typeface="Times New Roman"/>
                          <a:cs typeface="Times New Roman"/>
                        </a:rPr>
                        <a:t>W</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0">
                <a:tc>
                  <a:txBody>
                    <a:bodyPr/>
                    <a:lstStyle/>
                    <a:p>
                      <a:pPr marL="0" marR="0">
                        <a:spcBef>
                          <a:spcPts val="0"/>
                        </a:spcBef>
                        <a:spcAft>
                          <a:spcPts val="0"/>
                        </a:spcAft>
                      </a:pPr>
                      <a:r>
                        <a:rPr lang="en-US" sz="1200" dirty="0">
                          <a:latin typeface="Times New Roman"/>
                          <a:ea typeface="Times New Roman"/>
                          <a:cs typeface="Times New Roman"/>
                        </a:rPr>
                        <a:t>B</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200" dirty="0">
                        <a:solidFill>
                          <a:srgbClr val="993366"/>
                        </a:solidFill>
                        <a:highlight>
                          <a:srgbClr val="800000"/>
                        </a:highligh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solidFill>
                          <a:srgbClr val="993366"/>
                        </a:solidFill>
                        <a:highlight>
                          <a:srgbClr val="800000"/>
                        </a:highligh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solidFill>
                          <a:srgbClr val="993366"/>
                        </a:solidFill>
                        <a:highlight>
                          <a:srgbClr val="800000"/>
                        </a:highligh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solidFill>
                          <a:srgbClr val="993366"/>
                        </a:solidFill>
                        <a:highlight>
                          <a:srgbClr val="800000"/>
                        </a:highligh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solidFill>
                          <a:srgbClr val="993366"/>
                        </a:solidFill>
                        <a:highlight>
                          <a:srgbClr val="800000"/>
                        </a:highligh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solidFill>
                          <a:srgbClr val="993366"/>
                        </a:solidFill>
                        <a:highlight>
                          <a:srgbClr val="800000"/>
                        </a:highligh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solidFill>
                          <a:srgbClr val="993366"/>
                        </a:solidFill>
                        <a:highlight>
                          <a:srgbClr val="800000"/>
                        </a:highligh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solidFill>
                          <a:srgbClr val="993366"/>
                        </a:solidFill>
                        <a:highlight>
                          <a:srgbClr val="800000"/>
                        </a:highligh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solidFill>
                          <a:srgbClr val="993366"/>
                        </a:solidFill>
                        <a:highlight>
                          <a:srgbClr val="800000"/>
                        </a:highligh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solidFill>
                          <a:srgbClr val="993366"/>
                        </a:solidFill>
                        <a:highlight>
                          <a:srgbClr val="800000"/>
                        </a:highligh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solidFill>
                          <a:srgbClr val="993366"/>
                        </a:solidFill>
                        <a:highlight>
                          <a:srgbClr val="800000"/>
                        </a:highligh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solidFill>
                          <a:srgbClr val="993366"/>
                        </a:solidFill>
                        <a:highlight>
                          <a:srgbClr val="800000"/>
                        </a:highligh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solidFill>
                          <a:srgbClr val="993366"/>
                        </a:solidFill>
                        <a:highlight>
                          <a:srgbClr val="800000"/>
                        </a:highligh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solidFill>
                          <a:srgbClr val="993366"/>
                        </a:solidFill>
                        <a:highlight>
                          <a:srgbClr val="800000"/>
                        </a:highligh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solidFill>
                          <a:srgbClr val="993366"/>
                        </a:solidFill>
                        <a:highlight>
                          <a:srgbClr val="800000"/>
                        </a:highligh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solidFill>
                          <a:srgbClr val="993366"/>
                        </a:solidFill>
                        <a:highlight>
                          <a:srgbClr val="800000"/>
                        </a:highligh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solidFill>
                          <a:srgbClr val="993366"/>
                        </a:solidFill>
                        <a:highlight>
                          <a:srgbClr val="800000"/>
                        </a:highligh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solidFill>
                          <a:srgbClr val="993366"/>
                        </a:solidFill>
                        <a:highlight>
                          <a:srgbClr val="800000"/>
                        </a:highlight>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r>
              <a:tr h="0">
                <a:tc>
                  <a:txBody>
                    <a:bodyPr/>
                    <a:lstStyle/>
                    <a:p>
                      <a:pPr marL="0" marR="0">
                        <a:spcBef>
                          <a:spcPts val="0"/>
                        </a:spcBef>
                        <a:spcAft>
                          <a:spcPts val="0"/>
                        </a:spcAft>
                      </a:pPr>
                      <a:r>
                        <a:rPr lang="en-US" sz="1200" dirty="0">
                          <a:latin typeface="Times New Roman"/>
                          <a:ea typeface="Times New Roman"/>
                          <a:cs typeface="Times New Roman"/>
                        </a:rPr>
                        <a:t>C</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r>
              <a:tr h="0">
                <a:tc>
                  <a:txBody>
                    <a:bodyPr/>
                    <a:lstStyle/>
                    <a:p>
                      <a:pPr marL="0" marR="0">
                        <a:spcBef>
                          <a:spcPts val="0"/>
                        </a:spcBef>
                        <a:spcAft>
                          <a:spcPts val="0"/>
                        </a:spcAft>
                      </a:pPr>
                      <a:r>
                        <a:rPr lang="en-US" sz="1200" dirty="0">
                          <a:latin typeface="Times New Roman"/>
                          <a:ea typeface="Times New Roman"/>
                          <a:cs typeface="Times New Roman"/>
                        </a:rPr>
                        <a:t>Co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r>
              <a:tr h="0">
                <a:tc>
                  <a:txBody>
                    <a:bodyPr/>
                    <a:lstStyle/>
                    <a:p>
                      <a:pPr marL="0" marR="0">
                        <a:spcBef>
                          <a:spcPts val="0"/>
                        </a:spcBef>
                        <a:spcAft>
                          <a:spcPts val="0"/>
                        </a:spcAft>
                      </a:pPr>
                      <a:r>
                        <a:rPr lang="en-US" sz="1200" dirty="0">
                          <a:latin typeface="Times New Roman"/>
                          <a:ea typeface="Times New Roman"/>
                          <a:cs typeface="Times New Roman"/>
                        </a:rPr>
                        <a:t>Cr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r>
              <a:tr h="0">
                <a:tc>
                  <a:txBody>
                    <a:bodyPr/>
                    <a:lstStyle/>
                    <a:p>
                      <a:pPr marL="0" marR="0">
                        <a:spcBef>
                          <a:spcPts val="0"/>
                        </a:spcBef>
                        <a:spcAft>
                          <a:spcPts val="0"/>
                        </a:spcAft>
                      </a:pPr>
                      <a:r>
                        <a:rPr lang="en-US" sz="1200" dirty="0">
                          <a:latin typeface="Times New Roman"/>
                          <a:ea typeface="Times New Roman"/>
                          <a:cs typeface="Times New Roman"/>
                        </a:rPr>
                        <a:t>Fe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r>
              <a:tr h="0">
                <a:tc>
                  <a:txBody>
                    <a:bodyPr/>
                    <a:lstStyle/>
                    <a:p>
                      <a:pPr marL="0" marR="0">
                        <a:spcBef>
                          <a:spcPts val="0"/>
                        </a:spcBef>
                        <a:spcAft>
                          <a:spcPts val="0"/>
                        </a:spcAft>
                      </a:pPr>
                      <a:r>
                        <a:rPr lang="en-US" sz="1200" dirty="0">
                          <a:latin typeface="Times New Roman"/>
                          <a:ea typeface="Times New Roman"/>
                          <a:cs typeface="Times New Roman"/>
                        </a:rPr>
                        <a:t>Hf</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r>
              <a:tr h="0">
                <a:tc>
                  <a:txBody>
                    <a:bodyPr/>
                    <a:lstStyle/>
                    <a:p>
                      <a:pPr marL="0" marR="0">
                        <a:spcBef>
                          <a:spcPts val="0"/>
                        </a:spcBef>
                        <a:spcAft>
                          <a:spcPts val="0"/>
                        </a:spcAft>
                      </a:pPr>
                      <a:r>
                        <a:rPr lang="en-US" sz="1200" dirty="0">
                          <a:latin typeface="Times New Roman"/>
                          <a:ea typeface="Times New Roman"/>
                          <a:cs typeface="Times New Roman"/>
                        </a:rPr>
                        <a:t>Mo</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r>
              <a:tr h="0">
                <a:tc>
                  <a:txBody>
                    <a:bodyPr/>
                    <a:lstStyle/>
                    <a:p>
                      <a:pPr marL="0" marR="0">
                        <a:spcBef>
                          <a:spcPts val="0"/>
                        </a:spcBef>
                        <a:spcAft>
                          <a:spcPts val="0"/>
                        </a:spcAft>
                      </a:pPr>
                      <a:r>
                        <a:rPr lang="en-US" sz="1200" dirty="0">
                          <a:latin typeface="Times New Roman"/>
                          <a:ea typeface="Times New Roman"/>
                          <a:cs typeface="Times New Roman"/>
                        </a:rPr>
                        <a:t>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r>
              <a:tr h="0">
                <a:tc>
                  <a:txBody>
                    <a:bodyPr/>
                    <a:lstStyle/>
                    <a:p>
                      <a:pPr marL="0" marR="0">
                        <a:spcBef>
                          <a:spcPts val="0"/>
                        </a:spcBef>
                        <a:spcAft>
                          <a:spcPts val="0"/>
                        </a:spcAft>
                      </a:pPr>
                      <a:r>
                        <a:rPr lang="en-US" sz="1200" dirty="0">
                          <a:latin typeface="Times New Roman"/>
                          <a:ea typeface="Times New Roman"/>
                          <a:cs typeface="Times New Roman"/>
                        </a:rPr>
                        <a:t>Nb</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r>
              <a:tr h="0">
                <a:tc>
                  <a:txBody>
                    <a:bodyPr/>
                    <a:lstStyle/>
                    <a:p>
                      <a:pPr marL="0" marR="0">
                        <a:spcBef>
                          <a:spcPts val="0"/>
                        </a:spcBef>
                        <a:spcAft>
                          <a:spcPts val="0"/>
                        </a:spcAft>
                      </a:pPr>
                      <a:r>
                        <a:rPr lang="en-US" sz="1200" dirty="0">
                          <a:latin typeface="Times New Roman"/>
                          <a:ea typeface="Times New Roman"/>
                          <a:cs typeface="Times New Roman"/>
                        </a:rPr>
                        <a:t>Ni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r>
              <a:tr h="0">
                <a:tc>
                  <a:txBody>
                    <a:bodyPr/>
                    <a:lstStyle/>
                    <a:p>
                      <a:pPr marL="0" marR="0">
                        <a:spcBef>
                          <a:spcPts val="0"/>
                        </a:spcBef>
                        <a:spcAft>
                          <a:spcPts val="0"/>
                        </a:spcAft>
                      </a:pPr>
                      <a:r>
                        <a:rPr lang="en-US" sz="1200" dirty="0">
                          <a:latin typeface="Times New Roman"/>
                          <a:ea typeface="Times New Roman"/>
                          <a:cs typeface="Times New Roman"/>
                        </a:rPr>
                        <a:t>Pd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r>
              <a:tr h="0">
                <a:tc>
                  <a:txBody>
                    <a:bodyPr/>
                    <a:lstStyle/>
                    <a:p>
                      <a:pPr marL="0" marR="0">
                        <a:spcBef>
                          <a:spcPts val="0"/>
                        </a:spcBef>
                        <a:spcAft>
                          <a:spcPts val="0"/>
                        </a:spcAft>
                      </a:pPr>
                      <a:r>
                        <a:rPr lang="en-US" sz="1200" dirty="0">
                          <a:latin typeface="Times New Roman"/>
                          <a:ea typeface="Times New Roman"/>
                          <a:cs typeface="Times New Roman"/>
                        </a:rPr>
                        <a:t>Pt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r>
              <a:tr h="0">
                <a:tc>
                  <a:txBody>
                    <a:bodyPr/>
                    <a:lstStyle/>
                    <a:p>
                      <a:pPr marL="0" marR="0">
                        <a:spcBef>
                          <a:spcPts val="0"/>
                        </a:spcBef>
                        <a:spcAft>
                          <a:spcPts val="0"/>
                        </a:spcAft>
                      </a:pPr>
                      <a:r>
                        <a:rPr lang="en-US" sz="1200" dirty="0">
                          <a:latin typeface="Times New Roman"/>
                          <a:ea typeface="Times New Roman"/>
                          <a:cs typeface="Times New Roman"/>
                        </a:rPr>
                        <a:t>Re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r>
              <a:tr h="0">
                <a:tc>
                  <a:txBody>
                    <a:bodyPr/>
                    <a:lstStyle/>
                    <a:p>
                      <a:pPr marL="0" marR="0">
                        <a:spcBef>
                          <a:spcPts val="0"/>
                        </a:spcBef>
                        <a:spcAft>
                          <a:spcPts val="0"/>
                        </a:spcAft>
                      </a:pPr>
                      <a:r>
                        <a:rPr lang="en-US" sz="1200" dirty="0">
                          <a:latin typeface="Times New Roman"/>
                          <a:ea typeface="Times New Roman"/>
                          <a:cs typeface="Times New Roman"/>
                        </a:rPr>
                        <a:t>Si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r>
              <a:tr h="0">
                <a:tc>
                  <a:txBody>
                    <a:bodyPr/>
                    <a:lstStyle/>
                    <a:p>
                      <a:pPr marL="0" marR="0">
                        <a:spcBef>
                          <a:spcPts val="0"/>
                        </a:spcBef>
                        <a:spcAft>
                          <a:spcPts val="0"/>
                        </a:spcAft>
                      </a:pPr>
                      <a:r>
                        <a:rPr lang="en-US" sz="1200" dirty="0">
                          <a:latin typeface="Times New Roman"/>
                          <a:ea typeface="Times New Roman"/>
                          <a:cs typeface="Times New Roman"/>
                        </a:rPr>
                        <a:t>Ta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r>
              <a:tr h="0">
                <a:tc>
                  <a:txBody>
                    <a:bodyPr/>
                    <a:lstStyle/>
                    <a:p>
                      <a:pPr marL="0" marR="0">
                        <a:spcBef>
                          <a:spcPts val="0"/>
                        </a:spcBef>
                        <a:spcAft>
                          <a:spcPts val="0"/>
                        </a:spcAft>
                      </a:pPr>
                      <a:r>
                        <a:rPr lang="en-US" sz="1200" dirty="0">
                          <a:latin typeface="Times New Roman"/>
                          <a:ea typeface="Times New Roman"/>
                          <a:cs typeface="Times New Roman"/>
                        </a:rPr>
                        <a:t>Ti</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r>
              <a:tr h="0">
                <a:tc>
                  <a:txBody>
                    <a:bodyPr/>
                    <a:lstStyle/>
                    <a:p>
                      <a:pPr marL="0" marR="0">
                        <a:spcBef>
                          <a:spcPts val="0"/>
                        </a:spcBef>
                        <a:spcAft>
                          <a:spcPts val="0"/>
                        </a:spcAft>
                      </a:pPr>
                      <a:r>
                        <a:rPr lang="en-US" sz="1200" dirty="0">
                          <a:latin typeface="Times New Roman"/>
                          <a:ea typeface="Times New Roman"/>
                          <a:cs typeface="Times New Roman"/>
                        </a:rPr>
                        <a:t>V</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r>
              <a:tr h="0">
                <a:tc>
                  <a:txBody>
                    <a:bodyPr/>
                    <a:lstStyle/>
                    <a:p>
                      <a:pPr marL="0" marR="0">
                        <a:spcBef>
                          <a:spcPts val="0"/>
                        </a:spcBef>
                        <a:spcAft>
                          <a:spcPts val="0"/>
                        </a:spcAft>
                      </a:pPr>
                      <a:r>
                        <a:rPr lang="en-US" sz="1200" dirty="0">
                          <a:latin typeface="Times New Roman"/>
                          <a:ea typeface="Times New Roman"/>
                          <a:cs typeface="Times New Roman"/>
                        </a:rPr>
                        <a:t>W</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endParaRPr lang="en-US" sz="1200" dirty="0">
                        <a:latin typeface="Times New Roman"/>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pattFill prst="dnDiag">
                      <a:fgClr>
                        <a:srgbClr val="FFFFFF"/>
                      </a:fgClr>
                      <a:bgClr>
                        <a:srgbClr val="B4B4B4"/>
                      </a:bgClr>
                    </a:pattFill>
                  </a:tcPr>
                </a:tc>
              </a:tr>
              <a:tr h="0">
                <a:tc>
                  <a:txBody>
                    <a:bodyPr/>
                    <a:lstStyle/>
                    <a:p>
                      <a:pPr marL="0" marR="0">
                        <a:spcBef>
                          <a:spcPts val="0"/>
                        </a:spcBef>
                        <a:spcAft>
                          <a:spcPts val="0"/>
                        </a:spcAft>
                      </a:pPr>
                      <a:r>
                        <a:rPr lang="en-US" sz="1200" dirty="0">
                          <a:latin typeface="Times New Roman"/>
                          <a:ea typeface="Times New Roman"/>
                          <a:cs typeface="Times New Roman"/>
                        </a:rPr>
                        <a:t>Zr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spcBef>
                          <a:spcPts val="0"/>
                        </a:spcBef>
                        <a:spcAft>
                          <a:spcPts val="0"/>
                        </a:spcAft>
                      </a:pPr>
                      <a:r>
                        <a:rPr lang="en-US" sz="1200" dirty="0">
                          <a:latin typeface="Times New Roman"/>
                          <a:ea typeface="Times New Roman"/>
                          <a:cs typeface="Times New Roman"/>
                        </a:rPr>
                        <a:t>x</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TextBox 8"/>
          <p:cNvSpPr txBox="1">
            <a:spLocks noChangeArrowheads="1"/>
          </p:cNvSpPr>
          <p:nvPr/>
        </p:nvSpPr>
        <p:spPr bwMode="auto">
          <a:xfrm>
            <a:off x="1326257" y="4868540"/>
            <a:ext cx="6953570" cy="2000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buFont typeface="Wingdings" panose="05000000000000000000" pitchFamily="2" charset="2"/>
              <a:buChar char="q"/>
            </a:pPr>
            <a:r>
              <a:rPr lang="en-US" altLang="en-US" dirty="0">
                <a:latin typeface="+mn-lt"/>
              </a:rPr>
              <a:t>  </a:t>
            </a:r>
            <a:r>
              <a:rPr lang="en-US" altLang="en-US" sz="2000" dirty="0">
                <a:latin typeface="+mn-lt"/>
              </a:rPr>
              <a:t>20 + 3 elements.</a:t>
            </a:r>
          </a:p>
          <a:p>
            <a:pPr eaLnBrk="1" hangingPunct="1">
              <a:buFont typeface="Wingdings" panose="05000000000000000000" pitchFamily="2" charset="2"/>
              <a:buChar char="q"/>
            </a:pPr>
            <a:r>
              <a:rPr lang="en-US" altLang="en-US" sz="2000" dirty="0">
                <a:latin typeface="+mn-lt"/>
              </a:rPr>
              <a:t>  184 of 190 binary systems assessed for full range </a:t>
            </a:r>
            <a:r>
              <a:rPr lang="en-US" altLang="en-US" sz="2000" dirty="0" smtClean="0">
                <a:latin typeface="+mn-lt"/>
              </a:rPr>
              <a:t>composition</a:t>
            </a:r>
          </a:p>
          <a:p>
            <a:pPr eaLnBrk="1" hangingPunct="1">
              <a:buFont typeface="Wingdings" panose="05000000000000000000" pitchFamily="2" charset="2"/>
              <a:buChar char="q"/>
            </a:pPr>
            <a:r>
              <a:rPr lang="en-US" altLang="en-US" sz="2000" dirty="0">
                <a:latin typeface="+mn-lt"/>
              </a:rPr>
              <a:t> </a:t>
            </a:r>
            <a:r>
              <a:rPr lang="en-US" altLang="en-US" sz="2000" dirty="0" smtClean="0">
                <a:latin typeface="+mn-lt"/>
              </a:rPr>
              <a:t>  Total number of possible ternaries (1140)</a:t>
            </a:r>
            <a:endParaRPr lang="en-US" altLang="en-US" sz="2000" dirty="0">
              <a:latin typeface="+mn-lt"/>
            </a:endParaRPr>
          </a:p>
          <a:p>
            <a:pPr eaLnBrk="1" hangingPunct="1">
              <a:buFont typeface="Wingdings" panose="05000000000000000000" pitchFamily="2" charset="2"/>
              <a:buChar char="q"/>
            </a:pPr>
            <a:r>
              <a:rPr lang="en-US" altLang="en-US" sz="2000" dirty="0">
                <a:latin typeface="+mn-lt"/>
              </a:rPr>
              <a:t>  All Ni containing ternaries plus other ternary systems also </a:t>
            </a:r>
            <a:br>
              <a:rPr lang="en-US" altLang="en-US" sz="2000" dirty="0">
                <a:latin typeface="+mn-lt"/>
              </a:rPr>
            </a:br>
            <a:r>
              <a:rPr lang="en-US" altLang="en-US" sz="2000" dirty="0">
                <a:latin typeface="+mn-lt"/>
              </a:rPr>
              <a:t>      assessed to full range of composition (</a:t>
            </a:r>
            <a:r>
              <a:rPr lang="en-US" altLang="en-US" sz="2000" dirty="0" smtClean="0">
                <a:latin typeface="+mn-lt"/>
              </a:rPr>
              <a:t>184 / 1140 </a:t>
            </a:r>
            <a:r>
              <a:rPr lang="en-US" altLang="en-US" sz="2000" dirty="0">
                <a:latin typeface="+mn-lt"/>
              </a:rPr>
              <a:t>in total)</a:t>
            </a:r>
          </a:p>
          <a:p>
            <a:pPr eaLnBrk="1" hangingPunct="1">
              <a:buFont typeface="Wingdings" panose="05000000000000000000" pitchFamily="2" charset="2"/>
              <a:buChar char="q"/>
            </a:pPr>
            <a:r>
              <a:rPr lang="en-US" altLang="en-US" sz="2000" dirty="0">
                <a:latin typeface="+mn-lt"/>
              </a:rPr>
              <a:t>  292 intermetallic and solution phases</a:t>
            </a:r>
          </a:p>
        </p:txBody>
      </p:sp>
    </p:spTree>
    <p:extLst>
      <p:ext uri="{BB962C8B-B14F-4D97-AF65-F5344CB8AC3E}">
        <p14:creationId xmlns:p14="http://schemas.microsoft.com/office/powerpoint/2010/main" val="10803723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57200" y="-168442"/>
            <a:ext cx="6131024" cy="861138"/>
          </a:xfrm>
        </p:spPr>
        <p:txBody>
          <a:bodyPr/>
          <a:lstStyle/>
          <a:p>
            <a:r>
              <a:rPr lang="en-US" sz="2600" dirty="0" smtClean="0"/>
              <a:t>CALPHAD </a:t>
            </a:r>
            <a:r>
              <a:rPr lang="en-US" sz="2600" dirty="0"/>
              <a:t>based software: Thermo-</a:t>
            </a:r>
            <a:r>
              <a:rPr lang="en-US" sz="2600" dirty="0" err="1"/>
              <a:t>Calc</a:t>
            </a:r>
            <a:r>
              <a:rPr lang="en-US" sz="2600" dirty="0"/>
              <a:t> (1) </a:t>
            </a:r>
          </a:p>
        </p:txBody>
      </p:sp>
      <p:sp>
        <p:nvSpPr>
          <p:cNvPr id="3" name="Rectangle 2"/>
          <p:cNvSpPr/>
          <p:nvPr/>
        </p:nvSpPr>
        <p:spPr>
          <a:xfrm>
            <a:off x="457200" y="908720"/>
            <a:ext cx="6131024" cy="5324535"/>
          </a:xfrm>
          <a:prstGeom prst="rect">
            <a:avLst/>
          </a:prstGeom>
          <a:ln>
            <a:noFill/>
          </a:ln>
        </p:spPr>
        <p:txBody>
          <a:bodyPr wrap="square">
            <a:spAutoFit/>
          </a:bodyPr>
          <a:lstStyle/>
          <a:p>
            <a:pPr marL="342900" indent="-342900">
              <a:buFont typeface="Wingdings" panose="05000000000000000000" pitchFamily="2" charset="2"/>
              <a:buChar char="q"/>
            </a:pPr>
            <a:r>
              <a:rPr lang="en-US" sz="2000" dirty="0" smtClean="0">
                <a:latin typeface="+mj-lt"/>
              </a:rPr>
              <a:t>Calculating </a:t>
            </a:r>
            <a:r>
              <a:rPr lang="en-US" sz="2000" dirty="0">
                <a:latin typeface="+mj-lt"/>
              </a:rPr>
              <a:t>stable and meta-stable heterogeneous phase equilibrium </a:t>
            </a:r>
          </a:p>
          <a:p>
            <a:pPr marL="342900" indent="-342900">
              <a:buFont typeface="Wingdings" panose="05000000000000000000" pitchFamily="2" charset="2"/>
              <a:buChar char="q"/>
            </a:pPr>
            <a:r>
              <a:rPr lang="en-US" sz="2000" dirty="0" smtClean="0">
                <a:latin typeface="+mj-lt"/>
              </a:rPr>
              <a:t>Amount </a:t>
            </a:r>
            <a:r>
              <a:rPr lang="en-US" sz="2000" dirty="0">
                <a:latin typeface="+mj-lt"/>
              </a:rPr>
              <a:t>and composition of phases </a:t>
            </a:r>
          </a:p>
          <a:p>
            <a:pPr marL="342900" indent="-342900">
              <a:buFont typeface="Wingdings" panose="05000000000000000000" pitchFamily="2" charset="2"/>
              <a:buChar char="q"/>
            </a:pPr>
            <a:r>
              <a:rPr lang="fr-FR" sz="2000" dirty="0" smtClean="0">
                <a:latin typeface="+mj-lt"/>
              </a:rPr>
              <a:t>Transformation </a:t>
            </a:r>
            <a:r>
              <a:rPr lang="fr-FR" sz="2000" dirty="0" err="1">
                <a:latin typeface="+mj-lt"/>
              </a:rPr>
              <a:t>temperatures</a:t>
            </a:r>
            <a:r>
              <a:rPr lang="fr-FR" sz="2000" dirty="0">
                <a:latin typeface="+mj-lt"/>
              </a:rPr>
              <a:t>, </a:t>
            </a:r>
            <a:r>
              <a:rPr lang="fr-FR" sz="2000" dirty="0" err="1">
                <a:latin typeface="+mj-lt"/>
              </a:rPr>
              <a:t>e.g</a:t>
            </a:r>
            <a:r>
              <a:rPr lang="fr-FR" sz="2000" dirty="0">
                <a:latin typeface="+mj-lt"/>
              </a:rPr>
              <a:t>. </a:t>
            </a:r>
            <a:r>
              <a:rPr lang="fr-FR" sz="2000" dirty="0" err="1">
                <a:latin typeface="+mj-lt"/>
              </a:rPr>
              <a:t>liquidus</a:t>
            </a:r>
            <a:r>
              <a:rPr lang="fr-FR" sz="2000" dirty="0">
                <a:latin typeface="+mj-lt"/>
              </a:rPr>
              <a:t> and solidus </a:t>
            </a:r>
            <a:r>
              <a:rPr lang="fr-FR" sz="2000" dirty="0" err="1">
                <a:latin typeface="+mj-lt"/>
              </a:rPr>
              <a:t>temperature</a:t>
            </a:r>
            <a:r>
              <a:rPr lang="fr-FR" sz="2000" dirty="0">
                <a:latin typeface="+mj-lt"/>
              </a:rPr>
              <a:t> </a:t>
            </a:r>
          </a:p>
          <a:p>
            <a:pPr marL="342900" indent="-342900">
              <a:buFont typeface="Wingdings" panose="05000000000000000000" pitchFamily="2" charset="2"/>
              <a:buChar char="q"/>
            </a:pPr>
            <a:r>
              <a:rPr lang="en-US" sz="2000" dirty="0" smtClean="0">
                <a:latin typeface="+mj-lt"/>
              </a:rPr>
              <a:t>Predicting </a:t>
            </a:r>
            <a:r>
              <a:rPr lang="en-US" sz="2000" dirty="0">
                <a:latin typeface="+mj-lt"/>
              </a:rPr>
              <a:t>driving forces for phase transformations </a:t>
            </a:r>
          </a:p>
          <a:p>
            <a:pPr marL="342900" indent="-342900">
              <a:buFont typeface="Wingdings" panose="05000000000000000000" pitchFamily="2" charset="2"/>
              <a:buChar char="q"/>
            </a:pPr>
            <a:r>
              <a:rPr lang="en-US" sz="2000" dirty="0" smtClean="0">
                <a:latin typeface="+mj-lt"/>
              </a:rPr>
              <a:t>Phase </a:t>
            </a:r>
            <a:r>
              <a:rPr lang="en-US" sz="2000" dirty="0">
                <a:latin typeface="+mj-lt"/>
              </a:rPr>
              <a:t>diagrams (binary, ternary, isothermal, </a:t>
            </a:r>
            <a:r>
              <a:rPr lang="en-US" sz="2000" dirty="0" err="1">
                <a:latin typeface="+mj-lt"/>
              </a:rPr>
              <a:t>isoplethal</a:t>
            </a:r>
            <a:r>
              <a:rPr lang="en-US" sz="2000" dirty="0">
                <a:latin typeface="+mj-lt"/>
              </a:rPr>
              <a:t>, etc.) </a:t>
            </a:r>
          </a:p>
          <a:p>
            <a:pPr marL="342900" indent="-342900">
              <a:buFont typeface="Wingdings" panose="05000000000000000000" pitchFamily="2" charset="2"/>
              <a:buChar char="q"/>
            </a:pPr>
            <a:r>
              <a:rPr lang="en-US" sz="2000" dirty="0" smtClean="0">
                <a:latin typeface="+mj-lt"/>
              </a:rPr>
              <a:t>Molar </a:t>
            </a:r>
            <a:r>
              <a:rPr lang="en-US" sz="2000" dirty="0">
                <a:latin typeface="+mj-lt"/>
              </a:rPr>
              <a:t>volume, density and thermal expansion </a:t>
            </a:r>
          </a:p>
          <a:p>
            <a:pPr marL="342900" indent="-342900">
              <a:buFont typeface="Wingdings" panose="05000000000000000000" pitchFamily="2" charset="2"/>
              <a:buChar char="q"/>
            </a:pPr>
            <a:r>
              <a:rPr lang="en-US" sz="2000" dirty="0" err="1" smtClean="0">
                <a:latin typeface="+mj-lt"/>
              </a:rPr>
              <a:t>Scheil</a:t>
            </a:r>
            <a:r>
              <a:rPr lang="en-US" sz="2000" dirty="0" smtClean="0">
                <a:latin typeface="+mj-lt"/>
              </a:rPr>
              <a:t>-Gulliver </a:t>
            </a:r>
            <a:r>
              <a:rPr lang="en-US" sz="2000" dirty="0">
                <a:latin typeface="+mj-lt"/>
              </a:rPr>
              <a:t>(non-equilibrium) solidification simulations </a:t>
            </a:r>
          </a:p>
          <a:p>
            <a:pPr marL="342900" indent="-342900">
              <a:buFont typeface="Wingdings" panose="05000000000000000000" pitchFamily="2" charset="2"/>
              <a:buChar char="q"/>
            </a:pPr>
            <a:r>
              <a:rPr lang="en-US" sz="2000" dirty="0" smtClean="0">
                <a:latin typeface="+mj-lt"/>
              </a:rPr>
              <a:t>Thermochemical </a:t>
            </a:r>
            <a:r>
              <a:rPr lang="en-US" sz="2000" dirty="0">
                <a:latin typeface="+mj-lt"/>
              </a:rPr>
              <a:t>data such as; </a:t>
            </a:r>
          </a:p>
          <a:p>
            <a:pPr marL="625475" indent="120650">
              <a:buFont typeface="Calibri" panose="020F0502020204030204" pitchFamily="34" charset="0"/>
              <a:buChar char="–"/>
            </a:pPr>
            <a:r>
              <a:rPr lang="en-US" sz="2000" dirty="0" smtClean="0">
                <a:latin typeface="+mj-lt"/>
              </a:rPr>
              <a:t>	enthalpies </a:t>
            </a:r>
            <a:endParaRPr lang="en-US" sz="2000" dirty="0">
              <a:latin typeface="+mj-lt"/>
            </a:endParaRPr>
          </a:p>
          <a:p>
            <a:pPr marL="625475" indent="120650">
              <a:buFont typeface="Calibri" panose="020F0502020204030204" pitchFamily="34" charset="0"/>
              <a:buChar char="–"/>
            </a:pPr>
            <a:r>
              <a:rPr lang="en-US" sz="2000" dirty="0" smtClean="0">
                <a:latin typeface="+mj-lt"/>
              </a:rPr>
              <a:t>	heat </a:t>
            </a:r>
            <a:r>
              <a:rPr lang="en-US" sz="2000" dirty="0">
                <a:latin typeface="+mj-lt"/>
              </a:rPr>
              <a:t>capacity, </a:t>
            </a:r>
          </a:p>
          <a:p>
            <a:pPr marL="625475" indent="120650">
              <a:buFont typeface="Calibri" panose="020F0502020204030204" pitchFamily="34" charset="0"/>
              <a:buChar char="–"/>
            </a:pPr>
            <a:r>
              <a:rPr lang="en-US" sz="2000" dirty="0" smtClean="0">
                <a:latin typeface="+mj-lt"/>
              </a:rPr>
              <a:t>	activities</a:t>
            </a:r>
            <a:r>
              <a:rPr lang="en-US" sz="2000" dirty="0">
                <a:latin typeface="+mj-lt"/>
              </a:rPr>
              <a:t>, etc. </a:t>
            </a:r>
          </a:p>
          <a:p>
            <a:pPr marL="342900" indent="-342900">
              <a:buFont typeface="Wingdings" panose="05000000000000000000" pitchFamily="2" charset="2"/>
              <a:buChar char="q"/>
            </a:pPr>
            <a:r>
              <a:rPr lang="en-US" sz="2000" dirty="0" smtClean="0">
                <a:latin typeface="+mj-lt"/>
              </a:rPr>
              <a:t>Thermodynamic </a:t>
            </a:r>
            <a:r>
              <a:rPr lang="en-US" sz="2000" dirty="0">
                <a:latin typeface="+mj-lt"/>
              </a:rPr>
              <a:t>properties of chemical reactions </a:t>
            </a:r>
          </a:p>
          <a:p>
            <a:pPr marL="342900" indent="-342900">
              <a:buFont typeface="Wingdings" panose="05000000000000000000" pitchFamily="2" charset="2"/>
              <a:buChar char="q"/>
            </a:pPr>
            <a:r>
              <a:rPr lang="en-US" sz="2000" b="1" dirty="0" smtClean="0">
                <a:latin typeface="+mj-lt"/>
              </a:rPr>
              <a:t>And </a:t>
            </a:r>
            <a:r>
              <a:rPr lang="en-US" sz="2000" b="1" dirty="0">
                <a:latin typeface="+mj-lt"/>
              </a:rPr>
              <a:t>much, much more…. </a:t>
            </a:r>
            <a:endParaRPr lang="en-US" sz="2000" dirty="0">
              <a:latin typeface="+mj-lt"/>
            </a:endParaRPr>
          </a:p>
        </p:txBody>
      </p:sp>
      <p:pic>
        <p:nvPicPr>
          <p:cNvPr id="4" name="Picture 3"/>
          <p:cNvPicPr>
            <a:picLocks noChangeAspect="1"/>
          </p:cNvPicPr>
          <p:nvPr/>
        </p:nvPicPr>
        <p:blipFill>
          <a:blip r:embed="rId2"/>
          <a:stretch>
            <a:fillRect/>
          </a:stretch>
        </p:blipFill>
        <p:spPr>
          <a:xfrm>
            <a:off x="6732240" y="925880"/>
            <a:ext cx="2004597" cy="2971702"/>
          </a:xfrm>
          <a:prstGeom prst="rect">
            <a:avLst/>
          </a:prstGeom>
        </p:spPr>
      </p:pic>
      <p:sp>
        <p:nvSpPr>
          <p:cNvPr id="5" name="Rectangle 4"/>
          <p:cNvSpPr/>
          <p:nvPr/>
        </p:nvSpPr>
        <p:spPr>
          <a:xfrm>
            <a:off x="6732240" y="4221088"/>
            <a:ext cx="2004596" cy="2246769"/>
          </a:xfrm>
          <a:prstGeom prst="rect">
            <a:avLst/>
          </a:prstGeom>
        </p:spPr>
        <p:txBody>
          <a:bodyPr wrap="square">
            <a:spAutoFit/>
          </a:bodyPr>
          <a:lstStyle/>
          <a:p>
            <a:pPr marL="285750" indent="-285750">
              <a:buClr>
                <a:srgbClr val="C00000"/>
              </a:buClr>
              <a:buFont typeface="Wingdings" panose="05000000000000000000" pitchFamily="2" charset="2"/>
              <a:buChar char="§"/>
            </a:pPr>
            <a:r>
              <a:rPr lang="en-US" sz="2000" dirty="0" smtClean="0">
                <a:latin typeface="+mj-lt"/>
              </a:rPr>
              <a:t>Designing </a:t>
            </a:r>
            <a:r>
              <a:rPr lang="en-US" sz="2000" dirty="0">
                <a:latin typeface="+mj-lt"/>
              </a:rPr>
              <a:t>and optimization of </a:t>
            </a:r>
            <a:r>
              <a:rPr lang="en-US" sz="2000" dirty="0" smtClean="0">
                <a:latin typeface="+mj-lt"/>
              </a:rPr>
              <a:t>alloys</a:t>
            </a:r>
          </a:p>
          <a:p>
            <a:r>
              <a:rPr lang="en-US" sz="2000" dirty="0" smtClean="0">
                <a:latin typeface="+mj-lt"/>
              </a:rPr>
              <a:t> </a:t>
            </a:r>
            <a:endParaRPr lang="en-US" sz="2000" dirty="0">
              <a:latin typeface="+mj-lt"/>
            </a:endParaRPr>
          </a:p>
          <a:p>
            <a:pPr marL="285750" indent="-285750">
              <a:buClr>
                <a:srgbClr val="C00000"/>
              </a:buClr>
              <a:buFont typeface="Wingdings" panose="05000000000000000000" pitchFamily="2" charset="2"/>
              <a:buChar char="§"/>
            </a:pPr>
            <a:r>
              <a:rPr lang="en-US" sz="2000" dirty="0" smtClean="0">
                <a:latin typeface="+mj-lt"/>
              </a:rPr>
              <a:t>Design </a:t>
            </a:r>
            <a:r>
              <a:rPr lang="en-US" sz="2000" dirty="0">
                <a:latin typeface="+mj-lt"/>
              </a:rPr>
              <a:t>and optimization of processes </a:t>
            </a:r>
          </a:p>
        </p:txBody>
      </p:sp>
      <p:sp>
        <p:nvSpPr>
          <p:cNvPr id="7" name="AutoShape 7"/>
          <p:cNvSpPr>
            <a:spLocks/>
          </p:cNvSpPr>
          <p:nvPr/>
        </p:nvSpPr>
        <p:spPr bwMode="auto">
          <a:xfrm>
            <a:off x="6340475" y="1267866"/>
            <a:ext cx="288925" cy="4897438"/>
          </a:xfrm>
          <a:prstGeom prst="rightBrace">
            <a:avLst>
              <a:gd name="adj1" fmla="val 141255"/>
              <a:gd name="adj2" fmla="val 74227"/>
            </a:avLst>
          </a:prstGeom>
          <a:noFill/>
          <a:ln w="15875">
            <a:solidFill>
              <a:srgbClr val="000000"/>
            </a:solidFill>
            <a:round/>
            <a:headEnd/>
            <a:tailEnd/>
          </a:ln>
          <a:effectLst/>
        </p:spPr>
        <p:txBody>
          <a:bodyPr anchor="ctr">
            <a:spAutoFit/>
          </a:bodyPr>
          <a:lstStyle/>
          <a:p>
            <a:pPr fontAlgn="auto">
              <a:spcBef>
                <a:spcPts val="0"/>
              </a:spcBef>
              <a:spcAft>
                <a:spcPts val="0"/>
              </a:spcAft>
              <a:defRPr/>
            </a:pPr>
            <a:endParaRPr lang="en-US" kern="0">
              <a:solidFill>
                <a:sysClr val="windowText" lastClr="000000"/>
              </a:solidFill>
            </a:endParaRPr>
          </a:p>
        </p:txBody>
      </p:sp>
    </p:spTree>
    <p:extLst>
      <p:ext uri="{BB962C8B-B14F-4D97-AF65-F5344CB8AC3E}">
        <p14:creationId xmlns:p14="http://schemas.microsoft.com/office/powerpoint/2010/main" val="26865747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Title 1"/>
          <p:cNvSpPr>
            <a:spLocks noGrp="1"/>
          </p:cNvSpPr>
          <p:nvPr>
            <p:ph type="title"/>
          </p:nvPr>
        </p:nvSpPr>
        <p:spPr/>
        <p:txBody>
          <a:bodyPr/>
          <a:lstStyle/>
          <a:p>
            <a:r>
              <a:rPr lang="en-GB" altLang="en-US" sz="2800" smtClean="0"/>
              <a:t>Overview of Thermo-Calc 4.1</a:t>
            </a:r>
            <a:endParaRPr lang="en-US" altLang="en-US" sz="2800" smtClean="0"/>
          </a:p>
        </p:txBody>
      </p:sp>
      <p:pic>
        <p:nvPicPr>
          <p:cNvPr id="185347" name="Picture 9"/>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1050" y="765175"/>
            <a:ext cx="6643688" cy="35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348" name="Picture 8"/>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0113" y="3184525"/>
            <a:ext cx="6642100" cy="359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9" name="Title 1"/>
          <p:cNvSpPr txBox="1">
            <a:spLocks/>
          </p:cNvSpPr>
          <p:nvPr/>
        </p:nvSpPr>
        <p:spPr bwMode="auto">
          <a:xfrm>
            <a:off x="588963" y="979488"/>
            <a:ext cx="1441450"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defRPr sz="2400">
                <a:solidFill>
                  <a:schemeClr val="tx1"/>
                </a:solidFill>
                <a:latin typeface="Arial Narrow" panose="020B0606020202030204" pitchFamily="34" charset="0"/>
              </a:defRPr>
            </a:lvl1pPr>
            <a:lvl2pPr marL="742950" indent="-285750">
              <a:spcBef>
                <a:spcPct val="20000"/>
              </a:spcBef>
              <a:buChar char="–"/>
              <a:defRPr sz="2000">
                <a:solidFill>
                  <a:schemeClr val="tx1"/>
                </a:solidFill>
                <a:latin typeface="Arial Narrow" panose="020B0606020202030204" pitchFamily="34" charset="0"/>
              </a:defRPr>
            </a:lvl2pPr>
            <a:lvl3pPr marL="1143000" indent="-228600">
              <a:spcBef>
                <a:spcPct val="20000"/>
              </a:spcBef>
              <a:buChar char="•"/>
              <a:defRPr>
                <a:solidFill>
                  <a:schemeClr val="tx1"/>
                </a:solidFill>
                <a:latin typeface="Arial Narrow" panose="020B0606020202030204" pitchFamily="34" charset="0"/>
              </a:defRPr>
            </a:lvl3pPr>
            <a:lvl4pPr marL="1600200" indent="-228600">
              <a:spcBef>
                <a:spcPct val="20000"/>
              </a:spcBef>
              <a:buChar char="–"/>
              <a:defRPr sz="1600">
                <a:solidFill>
                  <a:schemeClr val="tx1"/>
                </a:solidFill>
                <a:latin typeface="Arial Narrow" panose="020B0606020202030204" pitchFamily="34" charset="0"/>
              </a:defRPr>
            </a:lvl4pPr>
            <a:lvl5pPr marL="2057400" indent="-228600">
              <a:spcBef>
                <a:spcPct val="20000"/>
              </a:spcBef>
              <a:buChar char="»"/>
              <a:defRPr sz="14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14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14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14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1400">
                <a:solidFill>
                  <a:schemeClr val="tx1"/>
                </a:solidFill>
                <a:latin typeface="Arial Narrow" panose="020B0606020202030204" pitchFamily="34" charset="0"/>
              </a:defRPr>
            </a:lvl9pPr>
          </a:lstStyle>
          <a:p>
            <a:pPr eaLnBrk="0" fontAlgn="base" hangingPunct="0">
              <a:spcBef>
                <a:spcPct val="0"/>
              </a:spcBef>
              <a:spcAft>
                <a:spcPct val="0"/>
              </a:spcAft>
            </a:pPr>
            <a:r>
              <a:rPr lang="en-GB" altLang="en-US" sz="1800" smtClean="0">
                <a:solidFill>
                  <a:srgbClr val="000000"/>
                </a:solidFill>
              </a:rPr>
              <a:t>Console Mode</a:t>
            </a:r>
            <a:endParaRPr lang="en-US" altLang="en-US" sz="1800" smtClean="0">
              <a:solidFill>
                <a:srgbClr val="000000"/>
              </a:solidFill>
            </a:endParaRPr>
          </a:p>
        </p:txBody>
      </p:sp>
      <p:sp>
        <p:nvSpPr>
          <p:cNvPr id="185350" name="Title 1"/>
          <p:cNvSpPr txBox="1">
            <a:spLocks/>
          </p:cNvSpPr>
          <p:nvPr/>
        </p:nvSpPr>
        <p:spPr bwMode="auto">
          <a:xfrm>
            <a:off x="7583488" y="5589588"/>
            <a:ext cx="1549400" cy="71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defRPr sz="2400">
                <a:solidFill>
                  <a:schemeClr val="tx1"/>
                </a:solidFill>
                <a:latin typeface="Arial Narrow" panose="020B0606020202030204" pitchFamily="34" charset="0"/>
              </a:defRPr>
            </a:lvl1pPr>
            <a:lvl2pPr marL="742950" indent="-285750">
              <a:spcBef>
                <a:spcPct val="20000"/>
              </a:spcBef>
              <a:buChar char="–"/>
              <a:defRPr sz="2000">
                <a:solidFill>
                  <a:schemeClr val="tx1"/>
                </a:solidFill>
                <a:latin typeface="Arial Narrow" panose="020B0606020202030204" pitchFamily="34" charset="0"/>
              </a:defRPr>
            </a:lvl2pPr>
            <a:lvl3pPr marL="1143000" indent="-228600">
              <a:spcBef>
                <a:spcPct val="20000"/>
              </a:spcBef>
              <a:buChar char="•"/>
              <a:defRPr>
                <a:solidFill>
                  <a:schemeClr val="tx1"/>
                </a:solidFill>
                <a:latin typeface="Arial Narrow" panose="020B0606020202030204" pitchFamily="34" charset="0"/>
              </a:defRPr>
            </a:lvl3pPr>
            <a:lvl4pPr marL="1600200" indent="-228600">
              <a:spcBef>
                <a:spcPct val="20000"/>
              </a:spcBef>
              <a:buChar char="–"/>
              <a:defRPr sz="1600">
                <a:solidFill>
                  <a:schemeClr val="tx1"/>
                </a:solidFill>
                <a:latin typeface="Arial Narrow" panose="020B0606020202030204" pitchFamily="34" charset="0"/>
              </a:defRPr>
            </a:lvl4pPr>
            <a:lvl5pPr marL="2057400" indent="-228600">
              <a:spcBef>
                <a:spcPct val="20000"/>
              </a:spcBef>
              <a:buChar char="»"/>
              <a:defRPr sz="14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14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14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14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1400">
                <a:solidFill>
                  <a:schemeClr val="tx1"/>
                </a:solidFill>
                <a:latin typeface="Arial Narrow" panose="020B0606020202030204" pitchFamily="34" charset="0"/>
              </a:defRPr>
            </a:lvl9pPr>
          </a:lstStyle>
          <a:p>
            <a:pPr eaLnBrk="0" fontAlgn="base" hangingPunct="0">
              <a:spcBef>
                <a:spcPct val="0"/>
              </a:spcBef>
              <a:spcAft>
                <a:spcPct val="0"/>
              </a:spcAft>
            </a:pPr>
            <a:r>
              <a:rPr lang="en-GB" altLang="en-US" sz="1800" smtClean="0">
                <a:solidFill>
                  <a:srgbClr val="000000"/>
                </a:solidFill>
              </a:rPr>
              <a:t>Graphical Mode</a:t>
            </a:r>
            <a:endParaRPr lang="en-US" altLang="en-US" sz="1800" smtClean="0">
              <a:solidFill>
                <a:srgbClr val="000000"/>
              </a:solidFill>
            </a:endParaRPr>
          </a:p>
        </p:txBody>
      </p:sp>
    </p:spTree>
    <p:extLst>
      <p:ext uri="{BB962C8B-B14F-4D97-AF65-F5344CB8AC3E}">
        <p14:creationId xmlns:p14="http://schemas.microsoft.com/office/powerpoint/2010/main" val="334251856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Title 1"/>
          <p:cNvSpPr>
            <a:spLocks noGrp="1"/>
          </p:cNvSpPr>
          <p:nvPr>
            <p:ph type="title"/>
          </p:nvPr>
        </p:nvSpPr>
        <p:spPr/>
        <p:txBody>
          <a:bodyPr/>
          <a:lstStyle/>
          <a:p>
            <a:r>
              <a:rPr lang="sv-SE" altLang="en-US" smtClean="0"/>
              <a:t>GUI layout</a:t>
            </a:r>
          </a:p>
        </p:txBody>
      </p:sp>
      <p:pic>
        <p:nvPicPr>
          <p:cNvPr id="188419" name="Picture 2" descr="C:\Users\henrik\Desktop\MatsMalinkurs\Overall_layout.tif"/>
          <p:cNvPicPr>
            <a:picLocks noChangeAspect="1" noChangeArrowheads="1"/>
          </p:cNvPicPr>
          <p:nvPr/>
        </p:nvPicPr>
        <p:blipFill>
          <a:blip r:embed="rId2">
            <a:extLst>
              <a:ext uri="{28A0092B-C50C-407E-A947-70E740481C1C}">
                <a14:useLocalDpi xmlns:a14="http://schemas.microsoft.com/office/drawing/2010/main" val="0"/>
              </a:ext>
            </a:extLst>
          </a:blip>
          <a:srcRect l="8070" t="17355" r="8070" b="10744"/>
          <a:stretch>
            <a:fillRect/>
          </a:stretch>
        </p:blipFill>
        <p:spPr bwMode="auto">
          <a:xfrm>
            <a:off x="611188" y="692150"/>
            <a:ext cx="5695950" cy="345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827088" y="4365625"/>
            <a:ext cx="7969250" cy="1938338"/>
          </a:xfrm>
          <a:prstGeom prst="rect">
            <a:avLst/>
          </a:prstGeom>
          <a:noFill/>
        </p:spPr>
        <p:txBody>
          <a:bodyPr wrap="none">
            <a:spAutoFit/>
          </a:bodyPr>
          <a:lstStyle/>
          <a:p>
            <a:pPr marL="457200" indent="-457200" fontAlgn="base">
              <a:spcBef>
                <a:spcPct val="0"/>
              </a:spcBef>
              <a:spcAft>
                <a:spcPct val="0"/>
              </a:spcAft>
              <a:buFontTx/>
              <a:buAutoNum type="arabicPeriod"/>
              <a:defRPr/>
            </a:pPr>
            <a:r>
              <a:rPr lang="sv-SE" sz="2400" dirty="0">
                <a:solidFill>
                  <a:srgbClr val="000000"/>
                </a:solidFill>
              </a:rPr>
              <a:t>Project window – shows relations between defined </a:t>
            </a:r>
            <a:r>
              <a:rPr lang="sv-SE" sz="2400" i="1" dirty="0">
                <a:solidFill>
                  <a:srgbClr val="000000"/>
                </a:solidFill>
              </a:rPr>
              <a:t>activities</a:t>
            </a:r>
          </a:p>
          <a:p>
            <a:pPr marL="457200" indent="-457200" fontAlgn="base">
              <a:spcBef>
                <a:spcPct val="0"/>
              </a:spcBef>
              <a:spcAft>
                <a:spcPct val="0"/>
              </a:spcAft>
              <a:buFontTx/>
              <a:buAutoNum type="arabicPeriod"/>
              <a:defRPr/>
            </a:pPr>
            <a:r>
              <a:rPr lang="sv-SE" sz="2400" dirty="0">
                <a:solidFill>
                  <a:srgbClr val="000000"/>
                </a:solidFill>
              </a:rPr>
              <a:t>Configuration window – for configuring the selected </a:t>
            </a:r>
            <a:r>
              <a:rPr lang="sv-SE" sz="2400" i="1" dirty="0">
                <a:solidFill>
                  <a:srgbClr val="000000"/>
                </a:solidFill>
              </a:rPr>
              <a:t>activity</a:t>
            </a:r>
          </a:p>
          <a:p>
            <a:pPr marL="457200" indent="-457200" fontAlgn="base">
              <a:spcBef>
                <a:spcPct val="0"/>
              </a:spcBef>
              <a:spcAft>
                <a:spcPct val="0"/>
              </a:spcAft>
              <a:buFontTx/>
              <a:buAutoNum type="arabicPeriod"/>
              <a:defRPr/>
            </a:pPr>
            <a:r>
              <a:rPr lang="sv-SE" sz="2400" dirty="0">
                <a:solidFill>
                  <a:srgbClr val="000000"/>
                </a:solidFill>
              </a:rPr>
              <a:t>Results window – graphic and text output</a:t>
            </a:r>
          </a:p>
          <a:p>
            <a:pPr marL="457200" indent="-457200" fontAlgn="base">
              <a:spcBef>
                <a:spcPct val="0"/>
              </a:spcBef>
              <a:spcAft>
                <a:spcPct val="0"/>
              </a:spcAft>
              <a:buFontTx/>
              <a:buAutoNum type="arabicPeriod"/>
              <a:defRPr/>
            </a:pPr>
            <a:r>
              <a:rPr lang="sv-SE" sz="2400" dirty="0">
                <a:solidFill>
                  <a:srgbClr val="000000"/>
                </a:solidFill>
              </a:rPr>
              <a:t>Scheduler window – shows performed and scheduled calculations</a:t>
            </a:r>
          </a:p>
          <a:p>
            <a:pPr marL="457200" indent="-457200" fontAlgn="base">
              <a:spcBef>
                <a:spcPct val="0"/>
              </a:spcBef>
              <a:spcAft>
                <a:spcPct val="0"/>
              </a:spcAft>
              <a:buFontTx/>
              <a:buAutoNum type="arabicPeriod"/>
              <a:defRPr/>
            </a:pPr>
            <a:r>
              <a:rPr lang="sv-SE" sz="2400" dirty="0">
                <a:solidFill>
                  <a:srgbClr val="000000"/>
                </a:solidFill>
              </a:rPr>
              <a:t>Event log window – text output of progress</a:t>
            </a:r>
          </a:p>
        </p:txBody>
      </p:sp>
    </p:spTree>
    <p:extLst>
      <p:ext uri="{BB962C8B-B14F-4D97-AF65-F5344CB8AC3E}">
        <p14:creationId xmlns:p14="http://schemas.microsoft.com/office/powerpoint/2010/main" val="4914275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5576" y="1052736"/>
            <a:ext cx="7772400" cy="4970591"/>
          </a:xfrm>
        </p:spPr>
        <p:txBody>
          <a:bodyPr/>
          <a:lstStyle/>
          <a:p>
            <a:pPr algn="l"/>
            <a:r>
              <a:rPr lang="en-US" sz="1900" b="0" dirty="0" smtClean="0">
                <a:latin typeface="+mn-lt"/>
              </a:rPr>
              <a:t>The </a:t>
            </a:r>
            <a:r>
              <a:rPr lang="en-US" sz="1900" b="0" dirty="0">
                <a:latin typeface="+mn-lt"/>
              </a:rPr>
              <a:t>2008 National Academies report on Integrated Computational Materials Engineering (ICME) and President Obama's announcement of the Materials Genome Initiative (MGI) in June 2011 highlights the growing interest in using computational methods to aid materials design and process improvement. </a:t>
            </a:r>
            <a:r>
              <a:rPr lang="en-US" sz="1900" b="0" dirty="0" smtClean="0">
                <a:latin typeface="+mn-lt"/>
              </a:rPr>
              <a:t/>
            </a:r>
            <a:br>
              <a:rPr lang="en-US" sz="1900" b="0" dirty="0" smtClean="0">
                <a:latin typeface="+mn-lt"/>
              </a:rPr>
            </a:br>
            <a:r>
              <a:rPr lang="en-US" sz="1900" b="0" dirty="0">
                <a:latin typeface="+mn-lt"/>
              </a:rPr>
              <a:t/>
            </a:r>
            <a:br>
              <a:rPr lang="en-US" sz="1900" b="0" dirty="0">
                <a:latin typeface="+mn-lt"/>
              </a:rPr>
            </a:br>
            <a:r>
              <a:rPr lang="en-US" sz="1900" b="0" dirty="0" smtClean="0">
                <a:latin typeface="+mn-lt"/>
              </a:rPr>
              <a:t>For </a:t>
            </a:r>
            <a:r>
              <a:rPr lang="en-US" sz="1900" b="0" dirty="0">
                <a:latin typeface="+mn-lt"/>
              </a:rPr>
              <a:t>more than </a:t>
            </a:r>
            <a:r>
              <a:rPr lang="en-US" sz="1900" b="0" dirty="0" smtClean="0">
                <a:latin typeface="+mn-lt"/>
              </a:rPr>
              <a:t>30 </a:t>
            </a:r>
            <a:r>
              <a:rPr lang="en-US" sz="1900" b="0" dirty="0">
                <a:latin typeface="+mn-lt"/>
              </a:rPr>
              <a:t>years CALPHAD (</a:t>
            </a:r>
            <a:r>
              <a:rPr lang="en-US" sz="1900" b="0" dirty="0" err="1">
                <a:latin typeface="+mn-lt"/>
              </a:rPr>
              <a:t>CALculation</a:t>
            </a:r>
            <a:r>
              <a:rPr lang="en-US" sz="1900" b="0" dirty="0">
                <a:latin typeface="+mn-lt"/>
              </a:rPr>
              <a:t> of </a:t>
            </a:r>
            <a:r>
              <a:rPr lang="en-US" sz="1900" b="0" dirty="0" err="1">
                <a:latin typeface="+mn-lt"/>
              </a:rPr>
              <a:t>PHAse</a:t>
            </a:r>
            <a:r>
              <a:rPr lang="en-US" sz="1900" b="0" dirty="0">
                <a:latin typeface="+mn-lt"/>
              </a:rPr>
              <a:t> Diagrams) based tools have been used to accelerate alloy design and improve processes. CALPHAD is based on relating the underlying thermodynamics of a system to predict the phases that can form and the amounts and compositions of those phases in multicomponent systems of industrial relevance. </a:t>
            </a:r>
            <a:r>
              <a:rPr lang="en-US" sz="1900" b="0" dirty="0" smtClean="0">
                <a:latin typeface="+mn-lt"/>
              </a:rPr>
              <a:t/>
            </a:r>
            <a:br>
              <a:rPr lang="en-US" sz="1900" b="0" dirty="0" smtClean="0">
                <a:latin typeface="+mn-lt"/>
              </a:rPr>
            </a:br>
            <a:r>
              <a:rPr lang="en-US" sz="1900" b="0" dirty="0">
                <a:latin typeface="+mn-lt"/>
              </a:rPr>
              <a:t/>
            </a:r>
            <a:br>
              <a:rPr lang="en-US" sz="1900" b="0" dirty="0">
                <a:latin typeface="+mn-lt"/>
              </a:rPr>
            </a:br>
            <a:r>
              <a:rPr lang="en-US" sz="1900" b="0" dirty="0" smtClean="0">
                <a:latin typeface="+mn-lt"/>
              </a:rPr>
              <a:t>During </a:t>
            </a:r>
            <a:r>
              <a:rPr lang="en-US" sz="1900" b="0" dirty="0">
                <a:latin typeface="+mn-lt"/>
              </a:rPr>
              <a:t>this </a:t>
            </a:r>
            <a:r>
              <a:rPr lang="en-US" sz="1900" b="0" dirty="0" smtClean="0">
                <a:latin typeface="+mn-lt"/>
              </a:rPr>
              <a:t>lecture, </a:t>
            </a:r>
            <a:r>
              <a:rPr lang="en-US" sz="1900" b="0" dirty="0">
                <a:latin typeface="+mn-lt"/>
              </a:rPr>
              <a:t>you will: </a:t>
            </a:r>
            <a:r>
              <a:rPr lang="en-US" sz="1900" b="0" dirty="0" smtClean="0">
                <a:latin typeface="+mn-lt"/>
              </a:rPr>
              <a:t/>
            </a:r>
            <a:br>
              <a:rPr lang="en-US" sz="1900" b="0" dirty="0" smtClean="0">
                <a:latin typeface="+mn-lt"/>
              </a:rPr>
            </a:br>
            <a:r>
              <a:rPr lang="en-US" sz="1900" b="0" dirty="0" smtClean="0">
                <a:latin typeface="+mn-lt"/>
              </a:rPr>
              <a:t>- </a:t>
            </a:r>
            <a:r>
              <a:rPr lang="en-US" sz="1900" b="0" dirty="0">
                <a:latin typeface="+mn-lt"/>
              </a:rPr>
              <a:t>Discover how CALPHAD relates to ICME and MGI </a:t>
            </a:r>
            <a:r>
              <a:rPr lang="en-US" sz="1900" b="0" dirty="0" smtClean="0">
                <a:latin typeface="+mn-lt"/>
              </a:rPr>
              <a:t/>
            </a:r>
            <a:br>
              <a:rPr lang="en-US" sz="1900" b="0" dirty="0" smtClean="0">
                <a:latin typeface="+mn-lt"/>
              </a:rPr>
            </a:br>
            <a:r>
              <a:rPr lang="en-US" sz="1900" b="0" dirty="0" smtClean="0">
                <a:latin typeface="+mn-lt"/>
              </a:rPr>
              <a:t>- </a:t>
            </a:r>
            <a:r>
              <a:rPr lang="en-US" sz="1900" b="0" dirty="0">
                <a:latin typeface="+mn-lt"/>
              </a:rPr>
              <a:t>Learn about the underlying concepts of the CALPHAD approach </a:t>
            </a:r>
            <a:br>
              <a:rPr lang="en-US" sz="1900" b="0" dirty="0">
                <a:latin typeface="+mn-lt"/>
              </a:rPr>
            </a:br>
            <a:r>
              <a:rPr lang="en-US" sz="1900" b="0" dirty="0">
                <a:latin typeface="+mn-lt"/>
              </a:rPr>
              <a:t>- See how CALPHAD-based computational tools may be applied in the materials life cycle for a range of different </a:t>
            </a:r>
            <a:r>
              <a:rPr lang="en-US" sz="1900" b="0" dirty="0" smtClean="0">
                <a:latin typeface="+mn-lt"/>
              </a:rPr>
              <a:t>materials. </a:t>
            </a:r>
            <a:r>
              <a:rPr lang="en-US" sz="1900" b="0" dirty="0">
                <a:latin typeface="+mn-lt"/>
              </a:rPr>
              <a:t/>
            </a:r>
            <a:br>
              <a:rPr lang="en-US" sz="1900" b="0" dirty="0">
                <a:latin typeface="+mn-lt"/>
              </a:rPr>
            </a:br>
            <a:endParaRPr lang="en-US" sz="1900" dirty="0">
              <a:latin typeface="+mn-lt"/>
            </a:endParaRPr>
          </a:p>
        </p:txBody>
      </p:sp>
      <p:sp>
        <p:nvSpPr>
          <p:cNvPr id="4" name="Text Placeholder 3"/>
          <p:cNvSpPr>
            <a:spLocks noGrp="1"/>
          </p:cNvSpPr>
          <p:nvPr>
            <p:ph type="body" sz="quarter" idx="13"/>
          </p:nvPr>
        </p:nvSpPr>
        <p:spPr>
          <a:xfrm>
            <a:off x="457200" y="200890"/>
            <a:ext cx="5400675" cy="430887"/>
          </a:xfrm>
        </p:spPr>
        <p:txBody>
          <a:bodyPr/>
          <a:lstStyle/>
          <a:p>
            <a:r>
              <a:rPr lang="en-US" sz="2800" dirty="0" smtClean="0"/>
              <a:t>Goals of this </a:t>
            </a:r>
            <a:r>
              <a:rPr lang="en-US" sz="2800" dirty="0" smtClean="0"/>
              <a:t>lecture</a:t>
            </a:r>
            <a:endParaRPr lang="en-US" sz="2800" dirty="0"/>
          </a:p>
        </p:txBody>
      </p:sp>
    </p:spTree>
    <p:extLst>
      <p:ext uri="{BB962C8B-B14F-4D97-AF65-F5344CB8AC3E}">
        <p14:creationId xmlns:p14="http://schemas.microsoft.com/office/powerpoint/2010/main" val="23125643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2" name="Picture 4" descr="C:\Users\henrik\Desktop\MatsMalinkurs\Start_vie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1773238"/>
            <a:ext cx="59055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443" name="Title 1"/>
          <p:cNvSpPr>
            <a:spLocks noGrp="1"/>
          </p:cNvSpPr>
          <p:nvPr>
            <p:ph type="title"/>
          </p:nvPr>
        </p:nvSpPr>
        <p:spPr/>
        <p:txBody>
          <a:bodyPr/>
          <a:lstStyle/>
          <a:p>
            <a:r>
              <a:rPr lang="sv-SE" altLang="en-US" smtClean="0"/>
              <a:t>Getting started</a:t>
            </a:r>
          </a:p>
        </p:txBody>
      </p:sp>
      <p:sp>
        <p:nvSpPr>
          <p:cNvPr id="189444" name="TextBox 3"/>
          <p:cNvSpPr txBox="1">
            <a:spLocks noChangeArrowheads="1"/>
          </p:cNvSpPr>
          <p:nvPr/>
        </p:nvSpPr>
        <p:spPr bwMode="auto">
          <a:xfrm>
            <a:off x="755650" y="798513"/>
            <a:ext cx="5038725" cy="830262"/>
          </a:xfrm>
          <a:prstGeom prst="rect">
            <a:avLst/>
          </a:prstGeom>
          <a:noFill/>
          <a:ln w="2540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defRPr sz="2400">
                <a:solidFill>
                  <a:schemeClr val="tx1"/>
                </a:solidFill>
                <a:latin typeface="Arial Narrow" panose="020B0606020202030204" pitchFamily="34" charset="0"/>
              </a:defRPr>
            </a:lvl1pPr>
            <a:lvl2pPr marL="742950" indent="-285750">
              <a:spcBef>
                <a:spcPct val="20000"/>
              </a:spcBef>
              <a:buChar char="–"/>
              <a:defRPr sz="2000">
                <a:solidFill>
                  <a:schemeClr val="tx1"/>
                </a:solidFill>
                <a:latin typeface="Arial Narrow" panose="020B0606020202030204" pitchFamily="34" charset="0"/>
              </a:defRPr>
            </a:lvl2pPr>
            <a:lvl3pPr marL="1143000" indent="-228600">
              <a:spcBef>
                <a:spcPct val="20000"/>
              </a:spcBef>
              <a:buChar char="•"/>
              <a:defRPr>
                <a:solidFill>
                  <a:schemeClr val="tx1"/>
                </a:solidFill>
                <a:latin typeface="Arial Narrow" panose="020B0606020202030204" pitchFamily="34" charset="0"/>
              </a:defRPr>
            </a:lvl3pPr>
            <a:lvl4pPr marL="1600200" indent="-228600">
              <a:spcBef>
                <a:spcPct val="20000"/>
              </a:spcBef>
              <a:buChar char="–"/>
              <a:defRPr sz="1600">
                <a:solidFill>
                  <a:schemeClr val="tx1"/>
                </a:solidFill>
                <a:latin typeface="Arial Narrow" panose="020B0606020202030204" pitchFamily="34" charset="0"/>
              </a:defRPr>
            </a:lvl4pPr>
            <a:lvl5pPr marL="2057400" indent="-228600">
              <a:spcBef>
                <a:spcPct val="20000"/>
              </a:spcBef>
              <a:buChar char="»"/>
              <a:defRPr sz="14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14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14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14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1400">
                <a:solidFill>
                  <a:schemeClr val="tx1"/>
                </a:solidFill>
                <a:latin typeface="Arial Narrow" panose="020B0606020202030204" pitchFamily="34" charset="0"/>
              </a:defRPr>
            </a:lvl9pPr>
          </a:lstStyle>
          <a:p>
            <a:pPr fontAlgn="base">
              <a:spcBef>
                <a:spcPct val="0"/>
              </a:spcBef>
              <a:spcAft>
                <a:spcPct val="0"/>
              </a:spcAft>
            </a:pPr>
            <a:r>
              <a:rPr lang="sv-SE" altLang="en-US" smtClean="0">
                <a:solidFill>
                  <a:srgbClr val="000000"/>
                </a:solidFill>
              </a:rPr>
              <a:t>”Quick Start”</a:t>
            </a:r>
          </a:p>
          <a:p>
            <a:pPr fontAlgn="base">
              <a:spcBef>
                <a:spcPct val="0"/>
              </a:spcBef>
              <a:spcAft>
                <a:spcPct val="0"/>
              </a:spcAft>
            </a:pPr>
            <a:r>
              <a:rPr lang="sv-SE" altLang="en-US" smtClean="0">
                <a:solidFill>
                  <a:srgbClr val="000000"/>
                </a:solidFill>
              </a:rPr>
              <a:t>Step-by-step instructions for common tasks</a:t>
            </a:r>
          </a:p>
        </p:txBody>
      </p:sp>
      <p:sp>
        <p:nvSpPr>
          <p:cNvPr id="6" name="Oval 5"/>
          <p:cNvSpPr/>
          <p:nvPr/>
        </p:nvSpPr>
        <p:spPr>
          <a:xfrm>
            <a:off x="2339975" y="2205038"/>
            <a:ext cx="576263" cy="5762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defRPr/>
            </a:pPr>
            <a:endParaRPr lang="sv-SE" altLang="en-US" smtClean="0">
              <a:solidFill>
                <a:srgbClr val="FFFFFF"/>
              </a:solidFill>
              <a:latin typeface="Arial Narrow" panose="020B0606020202030204" pitchFamily="34" charset="0"/>
            </a:endParaRPr>
          </a:p>
        </p:txBody>
      </p:sp>
      <p:sp>
        <p:nvSpPr>
          <p:cNvPr id="189446" name="TextBox 6"/>
          <p:cNvSpPr txBox="1">
            <a:spLocks noChangeArrowheads="1"/>
          </p:cNvSpPr>
          <p:nvPr/>
        </p:nvSpPr>
        <p:spPr bwMode="auto">
          <a:xfrm>
            <a:off x="755650" y="5589588"/>
            <a:ext cx="5491163" cy="830262"/>
          </a:xfrm>
          <a:prstGeom prst="rect">
            <a:avLst/>
          </a:prstGeom>
          <a:noFill/>
          <a:ln w="25400">
            <a:solidFill>
              <a:srgbClr val="0066F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defRPr sz="2400">
                <a:solidFill>
                  <a:schemeClr val="tx1"/>
                </a:solidFill>
                <a:latin typeface="Arial Narrow" panose="020B0606020202030204" pitchFamily="34" charset="0"/>
              </a:defRPr>
            </a:lvl1pPr>
            <a:lvl2pPr marL="742950" indent="-285750">
              <a:spcBef>
                <a:spcPct val="20000"/>
              </a:spcBef>
              <a:buChar char="–"/>
              <a:defRPr sz="2000">
                <a:solidFill>
                  <a:schemeClr val="tx1"/>
                </a:solidFill>
                <a:latin typeface="Arial Narrow" panose="020B0606020202030204" pitchFamily="34" charset="0"/>
              </a:defRPr>
            </a:lvl2pPr>
            <a:lvl3pPr marL="1143000" indent="-228600">
              <a:spcBef>
                <a:spcPct val="20000"/>
              </a:spcBef>
              <a:buChar char="•"/>
              <a:defRPr>
                <a:solidFill>
                  <a:schemeClr val="tx1"/>
                </a:solidFill>
                <a:latin typeface="Arial Narrow" panose="020B0606020202030204" pitchFamily="34" charset="0"/>
              </a:defRPr>
            </a:lvl3pPr>
            <a:lvl4pPr marL="1600200" indent="-228600">
              <a:spcBef>
                <a:spcPct val="20000"/>
              </a:spcBef>
              <a:buChar char="–"/>
              <a:defRPr sz="1600">
                <a:solidFill>
                  <a:schemeClr val="tx1"/>
                </a:solidFill>
                <a:latin typeface="Arial Narrow" panose="020B0606020202030204" pitchFamily="34" charset="0"/>
              </a:defRPr>
            </a:lvl4pPr>
            <a:lvl5pPr marL="2057400" indent="-228600">
              <a:spcBef>
                <a:spcPct val="20000"/>
              </a:spcBef>
              <a:buChar char="»"/>
              <a:defRPr sz="14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14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14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14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1400">
                <a:solidFill>
                  <a:schemeClr val="tx1"/>
                </a:solidFill>
                <a:latin typeface="Arial Narrow" panose="020B0606020202030204" pitchFamily="34" charset="0"/>
              </a:defRPr>
            </a:lvl9pPr>
          </a:lstStyle>
          <a:p>
            <a:pPr fontAlgn="base">
              <a:spcBef>
                <a:spcPct val="0"/>
              </a:spcBef>
              <a:spcAft>
                <a:spcPct val="0"/>
              </a:spcAft>
            </a:pPr>
            <a:r>
              <a:rPr lang="sv-SE" altLang="en-US" smtClean="0">
                <a:solidFill>
                  <a:srgbClr val="000000"/>
                </a:solidFill>
              </a:rPr>
              <a:t>”Templates”</a:t>
            </a:r>
          </a:p>
          <a:p>
            <a:pPr fontAlgn="base">
              <a:spcBef>
                <a:spcPct val="0"/>
              </a:spcBef>
              <a:spcAft>
                <a:spcPct val="0"/>
              </a:spcAft>
            </a:pPr>
            <a:r>
              <a:rPr lang="sv-SE" altLang="en-US" smtClean="0">
                <a:solidFill>
                  <a:srgbClr val="000000"/>
                </a:solidFill>
              </a:rPr>
              <a:t>Sets up the framework for certain specific tasks</a:t>
            </a:r>
          </a:p>
        </p:txBody>
      </p:sp>
      <p:cxnSp>
        <p:nvCxnSpPr>
          <p:cNvPr id="9" name="Straight Connector 8"/>
          <p:cNvCxnSpPr>
            <a:endCxn id="6" idx="1"/>
          </p:cNvCxnSpPr>
          <p:nvPr/>
        </p:nvCxnSpPr>
        <p:spPr>
          <a:xfrm>
            <a:off x="1692275" y="1628775"/>
            <a:ext cx="731838" cy="66040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Rounded Rectangle 10"/>
          <p:cNvSpPr/>
          <p:nvPr/>
        </p:nvSpPr>
        <p:spPr>
          <a:xfrm>
            <a:off x="2339975" y="3284538"/>
            <a:ext cx="2376488" cy="1081087"/>
          </a:xfrm>
          <a:prstGeom prst="roundRect">
            <a:avLst/>
          </a:prstGeom>
          <a:no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defRPr/>
            </a:pPr>
            <a:endParaRPr lang="sv-SE" altLang="en-US" smtClean="0">
              <a:solidFill>
                <a:srgbClr val="FFFFFF"/>
              </a:solidFill>
              <a:latin typeface="Arial Narrow" panose="020B0606020202030204" pitchFamily="34" charset="0"/>
            </a:endParaRPr>
          </a:p>
        </p:txBody>
      </p:sp>
      <p:cxnSp>
        <p:nvCxnSpPr>
          <p:cNvPr id="13" name="Straight Connector 12"/>
          <p:cNvCxnSpPr>
            <a:stCxn id="11" idx="2"/>
          </p:cNvCxnSpPr>
          <p:nvPr/>
        </p:nvCxnSpPr>
        <p:spPr>
          <a:xfrm flipH="1">
            <a:off x="3276600" y="4365625"/>
            <a:ext cx="250825" cy="1223963"/>
          </a:xfrm>
          <a:prstGeom prst="line">
            <a:avLst/>
          </a:prstGeom>
          <a:ln w="25400">
            <a:solidFill>
              <a:srgbClr val="0066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676010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827088" y="46038"/>
            <a:ext cx="5926137" cy="719137"/>
          </a:xfrm>
          <a:prstGeom prst="rect">
            <a:avLst/>
          </a:prstGeom>
        </p:spPr>
        <p:txBody>
          <a:bodyPr/>
          <a:lstStyle/>
          <a:p>
            <a:pPr eaLnBrk="0" fontAlgn="base" hangingPunct="0">
              <a:spcBef>
                <a:spcPct val="0"/>
              </a:spcBef>
              <a:spcAft>
                <a:spcPct val="0"/>
              </a:spcAft>
              <a:defRPr/>
            </a:pPr>
            <a:r>
              <a:rPr lang="sv-SE" sz="3000" b="1" kern="0" dirty="0">
                <a:solidFill>
                  <a:srgbClr val="000000"/>
                </a:solidFill>
              </a:rPr>
              <a:t>GUI layout</a:t>
            </a:r>
          </a:p>
        </p:txBody>
      </p:sp>
      <p:pic>
        <p:nvPicPr>
          <p:cNvPr id="190467" name="Picture 3" descr="C:\Users\henrik\Desktop\MatsMalinkurs\Overall_layout.tif"/>
          <p:cNvPicPr>
            <a:picLocks noChangeAspect="1" noChangeArrowheads="1"/>
          </p:cNvPicPr>
          <p:nvPr/>
        </p:nvPicPr>
        <p:blipFill>
          <a:blip r:embed="rId2">
            <a:extLst>
              <a:ext uri="{28A0092B-C50C-407E-A947-70E740481C1C}">
                <a14:useLocalDpi xmlns:a14="http://schemas.microsoft.com/office/drawing/2010/main" val="0"/>
              </a:ext>
            </a:extLst>
          </a:blip>
          <a:srcRect l="8070" t="17355" r="8070" b="10744"/>
          <a:stretch>
            <a:fillRect/>
          </a:stretch>
        </p:blipFill>
        <p:spPr bwMode="auto">
          <a:xfrm>
            <a:off x="1690688" y="2349500"/>
            <a:ext cx="5695950" cy="345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ight Arrow 5"/>
          <p:cNvSpPr/>
          <p:nvPr/>
        </p:nvSpPr>
        <p:spPr>
          <a:xfrm>
            <a:off x="2482850" y="3141663"/>
            <a:ext cx="3529013" cy="720725"/>
          </a:xfrm>
          <a:prstGeom prst="rightArrow">
            <a:avLst/>
          </a:prstGeom>
          <a:solidFill>
            <a:schemeClr val="bg1"/>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defRPr/>
            </a:pPr>
            <a:endParaRPr lang="sv-SE" altLang="en-US" smtClean="0">
              <a:solidFill>
                <a:srgbClr val="FFFFFF"/>
              </a:solidFill>
              <a:latin typeface="Arial Narrow" panose="020B0606020202030204" pitchFamily="34" charset="0"/>
            </a:endParaRPr>
          </a:p>
        </p:txBody>
      </p:sp>
      <p:sp>
        <p:nvSpPr>
          <p:cNvPr id="7" name="TextBox 6"/>
          <p:cNvSpPr txBox="1"/>
          <p:nvPr/>
        </p:nvSpPr>
        <p:spPr>
          <a:xfrm>
            <a:off x="3276600" y="3284538"/>
            <a:ext cx="1184275" cy="400050"/>
          </a:xfrm>
          <a:prstGeom prst="rect">
            <a:avLst/>
          </a:prstGeom>
          <a:noFill/>
        </p:spPr>
        <p:txBody>
          <a:bodyPr wrap="none">
            <a:spAutoFit/>
          </a:bodyPr>
          <a:lstStyle/>
          <a:p>
            <a:pPr fontAlgn="base">
              <a:spcBef>
                <a:spcPct val="0"/>
              </a:spcBef>
              <a:spcAft>
                <a:spcPct val="0"/>
              </a:spcAft>
              <a:defRPr/>
            </a:pPr>
            <a:r>
              <a:rPr lang="sv-SE" sz="2000" b="1" dirty="0">
                <a:solidFill>
                  <a:srgbClr val="000000"/>
                </a:solidFill>
              </a:rPr>
              <a:t>Work flow</a:t>
            </a:r>
          </a:p>
        </p:txBody>
      </p:sp>
      <p:sp>
        <p:nvSpPr>
          <p:cNvPr id="8" name="TextBox 7"/>
          <p:cNvSpPr txBox="1"/>
          <p:nvPr/>
        </p:nvSpPr>
        <p:spPr>
          <a:xfrm>
            <a:off x="1042988" y="1484313"/>
            <a:ext cx="6681787" cy="461962"/>
          </a:xfrm>
          <a:prstGeom prst="rect">
            <a:avLst/>
          </a:prstGeom>
          <a:noFill/>
        </p:spPr>
        <p:txBody>
          <a:bodyPr wrap="none">
            <a:spAutoFit/>
          </a:bodyPr>
          <a:lstStyle/>
          <a:p>
            <a:pPr fontAlgn="base">
              <a:spcBef>
                <a:spcPct val="0"/>
              </a:spcBef>
              <a:spcAft>
                <a:spcPct val="0"/>
              </a:spcAft>
              <a:defRPr/>
            </a:pPr>
            <a:r>
              <a:rPr lang="sv-SE" sz="2400" dirty="0">
                <a:solidFill>
                  <a:srgbClr val="000000"/>
                </a:solidFill>
              </a:rPr>
              <a:t>Set-up                     Configure                                 Results</a:t>
            </a:r>
          </a:p>
        </p:txBody>
      </p:sp>
      <p:cxnSp>
        <p:nvCxnSpPr>
          <p:cNvPr id="10" name="Straight Arrow Connector 9"/>
          <p:cNvCxnSpPr/>
          <p:nvPr/>
        </p:nvCxnSpPr>
        <p:spPr>
          <a:xfrm>
            <a:off x="1547813" y="1916113"/>
            <a:ext cx="576262" cy="108108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3851275" y="1916113"/>
            <a:ext cx="0" cy="108108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6443663" y="1916113"/>
            <a:ext cx="649287" cy="1081087"/>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646584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67544" y="188640"/>
            <a:ext cx="6203032" cy="400110"/>
          </a:xfrm>
        </p:spPr>
        <p:txBody>
          <a:bodyPr/>
          <a:lstStyle/>
          <a:p>
            <a:r>
              <a:rPr lang="en-US" sz="2600" dirty="0" smtClean="0"/>
              <a:t>CALPHAD </a:t>
            </a:r>
            <a:r>
              <a:rPr lang="en-US" sz="2600" dirty="0"/>
              <a:t>based software: Thermo-Calc </a:t>
            </a:r>
            <a:r>
              <a:rPr lang="en-US" sz="2600" dirty="0" smtClean="0"/>
              <a:t>(2) </a:t>
            </a:r>
            <a:endParaRPr lang="en-US" sz="2600" dirty="0"/>
          </a:p>
        </p:txBody>
      </p:sp>
      <p:pic>
        <p:nvPicPr>
          <p:cNvPr id="11" name="Picture 3" descr="Single Point Eq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573" y="1412676"/>
            <a:ext cx="2927350" cy="228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descr="Step Ste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239" y="1412676"/>
            <a:ext cx="3497262" cy="2435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Map Stee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9636" y="4076501"/>
            <a:ext cx="2146300" cy="222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6" descr="ScheilStee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276" y="4220964"/>
            <a:ext cx="3025775" cy="202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7"/>
          <p:cNvSpPr txBox="1">
            <a:spLocks noChangeArrowheads="1"/>
          </p:cNvSpPr>
          <p:nvPr/>
        </p:nvSpPr>
        <p:spPr bwMode="auto">
          <a:xfrm>
            <a:off x="697111" y="907851"/>
            <a:ext cx="26638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2800" b="1" dirty="0">
                <a:solidFill>
                  <a:srgbClr val="FF0000"/>
                </a:solidFill>
                <a:latin typeface="+mn-lt"/>
              </a:rPr>
              <a:t>Single Pt </a:t>
            </a:r>
            <a:r>
              <a:rPr lang="en-US" altLang="en-US" sz="2800" b="1" dirty="0" err="1">
                <a:solidFill>
                  <a:srgbClr val="FF0000"/>
                </a:solidFill>
                <a:latin typeface="+mn-lt"/>
              </a:rPr>
              <a:t>Eqm</a:t>
            </a:r>
            <a:endParaRPr lang="en-US" altLang="en-US" sz="2800" b="1" dirty="0">
              <a:solidFill>
                <a:srgbClr val="FF0000"/>
              </a:solidFill>
              <a:latin typeface="+mn-lt"/>
            </a:endParaRPr>
          </a:p>
        </p:txBody>
      </p:sp>
      <p:sp>
        <p:nvSpPr>
          <p:cNvPr id="16" name="Text Box 8"/>
          <p:cNvSpPr txBox="1">
            <a:spLocks noChangeArrowheads="1"/>
          </p:cNvSpPr>
          <p:nvPr/>
        </p:nvSpPr>
        <p:spPr bwMode="auto">
          <a:xfrm>
            <a:off x="4932239" y="907851"/>
            <a:ext cx="11191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2800" b="1" dirty="0">
                <a:solidFill>
                  <a:srgbClr val="FF0000"/>
                </a:solidFill>
                <a:latin typeface="+mn-lt"/>
              </a:rPr>
              <a:t>STEP</a:t>
            </a:r>
          </a:p>
        </p:txBody>
      </p:sp>
      <p:sp>
        <p:nvSpPr>
          <p:cNvPr id="17" name="Text Box 9"/>
          <p:cNvSpPr txBox="1">
            <a:spLocks noChangeArrowheads="1"/>
          </p:cNvSpPr>
          <p:nvPr/>
        </p:nvSpPr>
        <p:spPr bwMode="auto">
          <a:xfrm>
            <a:off x="841573" y="3860601"/>
            <a:ext cx="15255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2800" b="1" dirty="0">
                <a:solidFill>
                  <a:srgbClr val="FF0000"/>
                </a:solidFill>
                <a:latin typeface="+mn-lt"/>
              </a:rPr>
              <a:t>MAP</a:t>
            </a:r>
          </a:p>
        </p:txBody>
      </p:sp>
      <p:sp>
        <p:nvSpPr>
          <p:cNvPr id="18" name="Text Box 10"/>
          <p:cNvSpPr txBox="1">
            <a:spLocks noChangeArrowheads="1"/>
          </p:cNvSpPr>
          <p:nvPr/>
        </p:nvSpPr>
        <p:spPr bwMode="auto">
          <a:xfrm>
            <a:off x="4355976" y="4005064"/>
            <a:ext cx="17240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en-US" altLang="en-US" sz="2800" b="1" dirty="0">
                <a:solidFill>
                  <a:srgbClr val="FF0000"/>
                </a:solidFill>
                <a:latin typeface="+mn-lt"/>
              </a:rPr>
              <a:t>SCHEIL</a:t>
            </a:r>
          </a:p>
        </p:txBody>
      </p:sp>
    </p:spTree>
    <p:extLst>
      <p:ext uri="{BB962C8B-B14F-4D97-AF65-F5344CB8AC3E}">
        <p14:creationId xmlns:p14="http://schemas.microsoft.com/office/powerpoint/2010/main" val="41711640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90550" y="-26988"/>
            <a:ext cx="5926138" cy="719138"/>
          </a:xfrm>
          <a:prstGeom prst="rect">
            <a:avLst/>
          </a:prstGeom>
        </p:spPr>
        <p:txBody>
          <a:bodyPr/>
          <a:lstStyle/>
          <a:p>
            <a:pPr eaLnBrk="0" fontAlgn="base" hangingPunct="0">
              <a:spcBef>
                <a:spcPct val="0"/>
              </a:spcBef>
              <a:spcAft>
                <a:spcPct val="0"/>
              </a:spcAft>
              <a:defRPr/>
            </a:pPr>
            <a:r>
              <a:rPr lang="sv-SE" sz="3000" b="1" kern="0" dirty="0">
                <a:solidFill>
                  <a:srgbClr val="000000"/>
                </a:solidFill>
              </a:rPr>
              <a:t>General work flow</a:t>
            </a:r>
          </a:p>
        </p:txBody>
      </p:sp>
      <p:pic>
        <p:nvPicPr>
          <p:cNvPr id="19558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1196975"/>
            <a:ext cx="3308350"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88" name="TextBox 4"/>
          <p:cNvSpPr txBox="1">
            <a:spLocks noChangeArrowheads="1"/>
          </p:cNvSpPr>
          <p:nvPr/>
        </p:nvSpPr>
        <p:spPr bwMode="auto">
          <a:xfrm>
            <a:off x="4643438" y="2708275"/>
            <a:ext cx="40132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400">
                <a:solidFill>
                  <a:schemeClr val="tx1"/>
                </a:solidFill>
                <a:latin typeface="Arial Narrow" panose="020B0606020202030204" pitchFamily="34" charset="0"/>
              </a:defRPr>
            </a:lvl1pPr>
            <a:lvl2pPr marL="742950" indent="-285750">
              <a:spcBef>
                <a:spcPct val="20000"/>
              </a:spcBef>
              <a:buChar char="–"/>
              <a:defRPr sz="2000">
                <a:solidFill>
                  <a:schemeClr val="tx1"/>
                </a:solidFill>
                <a:latin typeface="Arial Narrow" panose="020B0606020202030204" pitchFamily="34" charset="0"/>
              </a:defRPr>
            </a:lvl2pPr>
            <a:lvl3pPr marL="1143000" indent="-228600">
              <a:spcBef>
                <a:spcPct val="20000"/>
              </a:spcBef>
              <a:buChar char="•"/>
              <a:defRPr>
                <a:solidFill>
                  <a:schemeClr val="tx1"/>
                </a:solidFill>
                <a:latin typeface="Arial Narrow" panose="020B0606020202030204" pitchFamily="34" charset="0"/>
              </a:defRPr>
            </a:lvl3pPr>
            <a:lvl4pPr marL="1600200" indent="-228600">
              <a:spcBef>
                <a:spcPct val="20000"/>
              </a:spcBef>
              <a:buChar char="–"/>
              <a:defRPr sz="1600">
                <a:solidFill>
                  <a:schemeClr val="tx1"/>
                </a:solidFill>
                <a:latin typeface="Arial Narrow" panose="020B0606020202030204" pitchFamily="34" charset="0"/>
              </a:defRPr>
            </a:lvl4pPr>
            <a:lvl5pPr marL="2057400" indent="-228600">
              <a:spcBef>
                <a:spcPct val="20000"/>
              </a:spcBef>
              <a:buChar char="»"/>
              <a:defRPr sz="14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14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14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14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1400">
                <a:solidFill>
                  <a:schemeClr val="tx1"/>
                </a:solidFill>
                <a:latin typeface="Arial Narrow" panose="020B0606020202030204" pitchFamily="34" charset="0"/>
              </a:defRPr>
            </a:lvl9pPr>
          </a:lstStyle>
          <a:p>
            <a:pPr fontAlgn="base">
              <a:spcBef>
                <a:spcPct val="0"/>
              </a:spcBef>
              <a:spcAft>
                <a:spcPct val="0"/>
              </a:spcAft>
            </a:pPr>
            <a:r>
              <a:rPr lang="sv-SE" altLang="en-US" smtClean="0">
                <a:solidFill>
                  <a:srgbClr val="000000"/>
                </a:solidFill>
              </a:rPr>
              <a:t>Select database</a:t>
            </a:r>
          </a:p>
          <a:p>
            <a:pPr fontAlgn="base">
              <a:spcBef>
                <a:spcPct val="0"/>
              </a:spcBef>
              <a:spcAft>
                <a:spcPct val="0"/>
              </a:spcAft>
            </a:pPr>
            <a:r>
              <a:rPr lang="sv-SE" altLang="en-US" smtClean="0">
                <a:solidFill>
                  <a:srgbClr val="000000"/>
                </a:solidFill>
              </a:rPr>
              <a:t>Define the thermodynamic system</a:t>
            </a:r>
          </a:p>
          <a:p>
            <a:pPr fontAlgn="base">
              <a:spcBef>
                <a:spcPct val="0"/>
              </a:spcBef>
              <a:spcAft>
                <a:spcPct val="0"/>
              </a:spcAft>
            </a:pPr>
            <a:endParaRPr lang="sv-SE" altLang="en-US" smtClean="0">
              <a:solidFill>
                <a:srgbClr val="000000"/>
              </a:solidFill>
            </a:endParaRPr>
          </a:p>
          <a:p>
            <a:pPr fontAlgn="base">
              <a:spcBef>
                <a:spcPct val="0"/>
              </a:spcBef>
              <a:spcAft>
                <a:spcPct val="0"/>
              </a:spcAft>
            </a:pPr>
            <a:r>
              <a:rPr lang="sv-SE" altLang="en-US" smtClean="0">
                <a:solidFill>
                  <a:srgbClr val="000000"/>
                </a:solidFill>
              </a:rPr>
              <a:t>Set equilibrium conditions</a:t>
            </a:r>
          </a:p>
          <a:p>
            <a:pPr fontAlgn="base">
              <a:spcBef>
                <a:spcPct val="0"/>
              </a:spcBef>
              <a:spcAft>
                <a:spcPct val="0"/>
              </a:spcAft>
            </a:pPr>
            <a:endParaRPr lang="sv-SE" altLang="en-US" smtClean="0">
              <a:solidFill>
                <a:srgbClr val="000000"/>
              </a:solidFill>
            </a:endParaRPr>
          </a:p>
          <a:p>
            <a:pPr fontAlgn="base">
              <a:spcBef>
                <a:spcPct val="0"/>
              </a:spcBef>
              <a:spcAft>
                <a:spcPct val="0"/>
              </a:spcAft>
            </a:pPr>
            <a:endParaRPr lang="sv-SE" altLang="en-US" smtClean="0">
              <a:solidFill>
                <a:srgbClr val="000000"/>
              </a:solidFill>
            </a:endParaRPr>
          </a:p>
          <a:p>
            <a:pPr fontAlgn="base">
              <a:spcBef>
                <a:spcPct val="0"/>
              </a:spcBef>
              <a:spcAft>
                <a:spcPct val="0"/>
              </a:spcAft>
            </a:pPr>
            <a:r>
              <a:rPr lang="sv-SE" altLang="en-US" smtClean="0">
                <a:solidFill>
                  <a:srgbClr val="000000"/>
                </a:solidFill>
              </a:rPr>
              <a:t>View results</a:t>
            </a:r>
          </a:p>
        </p:txBody>
      </p:sp>
    </p:spTree>
    <p:extLst>
      <p:ext uri="{BB962C8B-B14F-4D97-AF65-F5344CB8AC3E}">
        <p14:creationId xmlns:p14="http://schemas.microsoft.com/office/powerpoint/2010/main" val="23269498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Title 1"/>
          <p:cNvSpPr>
            <a:spLocks noGrp="1"/>
          </p:cNvSpPr>
          <p:nvPr>
            <p:ph type="title"/>
          </p:nvPr>
        </p:nvSpPr>
        <p:spPr/>
        <p:txBody>
          <a:bodyPr/>
          <a:lstStyle/>
          <a:p>
            <a:r>
              <a:rPr lang="sv-SE" altLang="en-US" smtClean="0"/>
              <a:t>Single point equilibrium</a:t>
            </a:r>
          </a:p>
        </p:txBody>
      </p:sp>
      <p:sp>
        <p:nvSpPr>
          <p:cNvPr id="196611" name="TextBox 3"/>
          <p:cNvSpPr txBox="1">
            <a:spLocks noChangeArrowheads="1"/>
          </p:cNvSpPr>
          <p:nvPr/>
        </p:nvSpPr>
        <p:spPr bwMode="auto">
          <a:xfrm>
            <a:off x="755650" y="765175"/>
            <a:ext cx="8240713"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400">
                <a:solidFill>
                  <a:schemeClr val="tx1"/>
                </a:solidFill>
                <a:latin typeface="Arial Narrow" panose="020B0606020202030204" pitchFamily="34" charset="0"/>
              </a:defRPr>
            </a:lvl1pPr>
            <a:lvl2pPr marL="742950" indent="-285750">
              <a:spcBef>
                <a:spcPct val="20000"/>
              </a:spcBef>
              <a:buChar char="–"/>
              <a:defRPr sz="2000">
                <a:solidFill>
                  <a:schemeClr val="tx1"/>
                </a:solidFill>
                <a:latin typeface="Arial Narrow" panose="020B0606020202030204" pitchFamily="34" charset="0"/>
              </a:defRPr>
            </a:lvl2pPr>
            <a:lvl3pPr marL="1143000" indent="-228600">
              <a:spcBef>
                <a:spcPct val="20000"/>
              </a:spcBef>
              <a:buChar char="•"/>
              <a:defRPr>
                <a:solidFill>
                  <a:schemeClr val="tx1"/>
                </a:solidFill>
                <a:latin typeface="Arial Narrow" panose="020B0606020202030204" pitchFamily="34" charset="0"/>
              </a:defRPr>
            </a:lvl3pPr>
            <a:lvl4pPr marL="1600200" indent="-228600">
              <a:spcBef>
                <a:spcPct val="20000"/>
              </a:spcBef>
              <a:buChar char="–"/>
              <a:defRPr sz="1600">
                <a:solidFill>
                  <a:schemeClr val="tx1"/>
                </a:solidFill>
                <a:latin typeface="Arial Narrow" panose="020B0606020202030204" pitchFamily="34" charset="0"/>
              </a:defRPr>
            </a:lvl4pPr>
            <a:lvl5pPr marL="2057400" indent="-228600">
              <a:spcBef>
                <a:spcPct val="20000"/>
              </a:spcBef>
              <a:buChar char="»"/>
              <a:defRPr sz="14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14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14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14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1400">
                <a:solidFill>
                  <a:schemeClr val="tx1"/>
                </a:solidFill>
                <a:latin typeface="Arial Narrow" panose="020B0606020202030204" pitchFamily="34" charset="0"/>
              </a:defRPr>
            </a:lvl9pPr>
          </a:lstStyle>
          <a:p>
            <a:pPr fontAlgn="base">
              <a:spcBef>
                <a:spcPct val="0"/>
              </a:spcBef>
              <a:spcAft>
                <a:spcPct val="0"/>
              </a:spcAft>
            </a:pPr>
            <a:r>
              <a:rPr lang="sv-SE" altLang="en-US" smtClean="0">
                <a:solidFill>
                  <a:srgbClr val="000000"/>
                </a:solidFill>
              </a:rPr>
              <a:t>Use the ”Quick Start”</a:t>
            </a:r>
          </a:p>
          <a:p>
            <a:pPr fontAlgn="base">
              <a:spcBef>
                <a:spcPct val="0"/>
              </a:spcBef>
              <a:spcAft>
                <a:spcPct val="0"/>
              </a:spcAft>
            </a:pPr>
            <a:r>
              <a:rPr lang="sv-SE" altLang="en-US" smtClean="0">
                <a:solidFill>
                  <a:srgbClr val="000000"/>
                </a:solidFill>
              </a:rPr>
              <a:t>Calculate the equilibrium state for a steel under the following conditions:</a:t>
            </a:r>
          </a:p>
          <a:p>
            <a:pPr fontAlgn="base">
              <a:spcBef>
                <a:spcPct val="0"/>
              </a:spcBef>
              <a:spcAft>
                <a:spcPct val="0"/>
              </a:spcAft>
            </a:pPr>
            <a:endParaRPr lang="sv-SE" altLang="en-US" smtClean="0">
              <a:solidFill>
                <a:srgbClr val="000000"/>
              </a:solidFill>
            </a:endParaRPr>
          </a:p>
          <a:p>
            <a:pPr fontAlgn="base">
              <a:spcBef>
                <a:spcPct val="0"/>
              </a:spcBef>
              <a:spcAft>
                <a:spcPct val="0"/>
              </a:spcAft>
            </a:pPr>
            <a:r>
              <a:rPr lang="sv-SE" altLang="en-US" smtClean="0">
                <a:solidFill>
                  <a:srgbClr val="000000"/>
                </a:solidFill>
              </a:rPr>
              <a:t>22 Cr  5.5 Ni  3 Mo  0.14 N (bal. Fe) [mass-%] at 1000</a:t>
            </a:r>
            <a:r>
              <a:rPr lang="sv-SE" altLang="en-US" smtClean="0">
                <a:solidFill>
                  <a:srgbClr val="000000"/>
                </a:solidFill>
                <a:sym typeface="Symbol" panose="05050102010706020507" pitchFamily="18" charset="2"/>
              </a:rPr>
              <a:t>C</a:t>
            </a:r>
            <a:endParaRPr lang="sv-SE" altLang="en-US" smtClean="0">
              <a:solidFill>
                <a:srgbClr val="000000"/>
              </a:solidFill>
            </a:endParaRPr>
          </a:p>
          <a:p>
            <a:pPr fontAlgn="base">
              <a:spcBef>
                <a:spcPct val="0"/>
              </a:spcBef>
              <a:spcAft>
                <a:spcPct val="0"/>
              </a:spcAft>
            </a:pPr>
            <a:endParaRPr lang="sv-SE" altLang="en-US" smtClean="0">
              <a:solidFill>
                <a:srgbClr val="000000"/>
              </a:solidFill>
            </a:endParaRPr>
          </a:p>
          <a:p>
            <a:pPr fontAlgn="base">
              <a:spcBef>
                <a:spcPct val="0"/>
              </a:spcBef>
              <a:spcAft>
                <a:spcPct val="0"/>
              </a:spcAft>
            </a:pPr>
            <a:r>
              <a:rPr lang="sv-SE" altLang="en-US" smtClean="0">
                <a:solidFill>
                  <a:srgbClr val="000000"/>
                </a:solidFill>
              </a:rPr>
              <a:t>A system size of 1 mole and atmospheric pressure is assumed</a:t>
            </a:r>
          </a:p>
        </p:txBody>
      </p:sp>
      <p:pic>
        <p:nvPicPr>
          <p:cNvPr id="196612" name="Picture 4" descr="C:\Users\henrik\Desktop\MatsMalinkurs\Start_view.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2275" y="3068638"/>
            <a:ext cx="5903913"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5"/>
          <p:cNvSpPr/>
          <p:nvPr/>
        </p:nvSpPr>
        <p:spPr>
          <a:xfrm>
            <a:off x="3276600" y="3500438"/>
            <a:ext cx="574675" cy="57626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defRPr/>
            </a:pPr>
            <a:endParaRPr lang="sv-SE" altLang="en-US" smtClean="0">
              <a:solidFill>
                <a:srgbClr val="FFFFFF"/>
              </a:solidFill>
              <a:latin typeface="Arial Narrow" panose="020B0606020202030204" pitchFamily="34" charset="0"/>
            </a:endParaRPr>
          </a:p>
        </p:txBody>
      </p:sp>
    </p:spTree>
    <p:extLst>
      <p:ext uri="{BB962C8B-B14F-4D97-AF65-F5344CB8AC3E}">
        <p14:creationId xmlns:p14="http://schemas.microsoft.com/office/powerpoint/2010/main" val="31370845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90550" y="-26988"/>
            <a:ext cx="5926138" cy="719138"/>
          </a:xfrm>
          <a:prstGeom prst="rect">
            <a:avLst/>
          </a:prstGeom>
        </p:spPr>
        <p:txBody>
          <a:bodyPr/>
          <a:lstStyle/>
          <a:p>
            <a:pPr eaLnBrk="0" fontAlgn="base" hangingPunct="0">
              <a:spcBef>
                <a:spcPct val="0"/>
              </a:spcBef>
              <a:spcAft>
                <a:spcPct val="0"/>
              </a:spcAft>
              <a:defRPr/>
            </a:pPr>
            <a:r>
              <a:rPr lang="sv-SE" sz="3000" b="1" kern="0" dirty="0">
                <a:solidFill>
                  <a:srgbClr val="000000"/>
                </a:solidFill>
              </a:rPr>
              <a:t>Single point equilibrium</a:t>
            </a:r>
          </a:p>
        </p:txBody>
      </p:sp>
      <p:pic>
        <p:nvPicPr>
          <p:cNvPr id="19763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4213" y="836613"/>
            <a:ext cx="8148637" cy="492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318835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590550" y="-26988"/>
            <a:ext cx="5926138" cy="719138"/>
          </a:xfrm>
          <a:prstGeom prst="rect">
            <a:avLst/>
          </a:prstGeom>
        </p:spPr>
        <p:txBody>
          <a:bodyPr/>
          <a:lstStyle/>
          <a:p>
            <a:pPr eaLnBrk="0" fontAlgn="base" hangingPunct="0">
              <a:spcBef>
                <a:spcPct val="0"/>
              </a:spcBef>
              <a:spcAft>
                <a:spcPct val="0"/>
              </a:spcAft>
              <a:defRPr/>
            </a:pPr>
            <a:r>
              <a:rPr lang="sv-SE" sz="3000" b="1" kern="0" dirty="0">
                <a:solidFill>
                  <a:srgbClr val="000000"/>
                </a:solidFill>
              </a:rPr>
              <a:t>Single point equilibrium</a:t>
            </a:r>
          </a:p>
        </p:txBody>
      </p:sp>
      <p:pic>
        <p:nvPicPr>
          <p:cNvPr id="19865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750" y="836613"/>
            <a:ext cx="8577263"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8660" name="Group 5"/>
          <p:cNvGrpSpPr>
            <a:grpSpLocks/>
          </p:cNvGrpSpPr>
          <p:nvPr/>
        </p:nvGrpSpPr>
        <p:grpSpPr bwMode="auto">
          <a:xfrm>
            <a:off x="1476375" y="3716338"/>
            <a:ext cx="2411413" cy="2881312"/>
            <a:chOff x="0" y="2276872"/>
            <a:chExt cx="2411760" cy="2880320"/>
          </a:xfrm>
        </p:grpSpPr>
        <p:pic>
          <p:nvPicPr>
            <p:cNvPr id="198668" name="Picture 2"/>
            <p:cNvPicPr>
              <a:picLocks noChangeAspect="1" noChangeArrowheads="1"/>
            </p:cNvPicPr>
            <p:nvPr/>
          </p:nvPicPr>
          <p:blipFill>
            <a:blip r:embed="rId2">
              <a:extLst>
                <a:ext uri="{28A0092B-C50C-407E-A947-70E740481C1C}">
                  <a14:useLocalDpi xmlns:a14="http://schemas.microsoft.com/office/drawing/2010/main" val="0"/>
                </a:ext>
              </a:extLst>
            </a:blip>
            <a:srcRect t="11639" r="89511" b="67526"/>
            <a:stretch>
              <a:fillRect/>
            </a:stretch>
          </p:blipFill>
          <p:spPr bwMode="auto">
            <a:xfrm>
              <a:off x="0" y="2276872"/>
              <a:ext cx="2398912" cy="2880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0" y="2276872"/>
              <a:ext cx="2411760" cy="28803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defRPr/>
              </a:pPr>
              <a:endParaRPr lang="sv-SE" altLang="en-US" smtClean="0">
                <a:solidFill>
                  <a:srgbClr val="FFFFFF"/>
                </a:solidFill>
                <a:latin typeface="Arial Narrow" panose="020B0606020202030204" pitchFamily="34" charset="0"/>
              </a:endParaRPr>
            </a:p>
          </p:txBody>
        </p:sp>
      </p:grpSp>
      <p:sp>
        <p:nvSpPr>
          <p:cNvPr id="7" name="Rectangle 6"/>
          <p:cNvSpPr/>
          <p:nvPr/>
        </p:nvSpPr>
        <p:spPr>
          <a:xfrm>
            <a:off x="611188" y="1412875"/>
            <a:ext cx="792162" cy="10795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fontAlgn="base">
              <a:spcBef>
                <a:spcPct val="0"/>
              </a:spcBef>
              <a:spcAft>
                <a:spcPct val="0"/>
              </a:spcAft>
              <a:defRPr/>
            </a:pPr>
            <a:endParaRPr lang="sv-SE" altLang="en-US" smtClean="0">
              <a:solidFill>
                <a:srgbClr val="FFFFFF"/>
              </a:solidFill>
              <a:latin typeface="Arial Narrow" panose="020B0606020202030204" pitchFamily="34" charset="0"/>
            </a:endParaRPr>
          </a:p>
        </p:txBody>
      </p:sp>
      <p:cxnSp>
        <p:nvCxnSpPr>
          <p:cNvPr id="9" name="Straight Connector 8"/>
          <p:cNvCxnSpPr>
            <a:stCxn id="7" idx="2"/>
            <a:endCxn id="5" idx="0"/>
          </p:cNvCxnSpPr>
          <p:nvPr/>
        </p:nvCxnSpPr>
        <p:spPr>
          <a:xfrm>
            <a:off x="1008063" y="2492375"/>
            <a:ext cx="1673225" cy="1223963"/>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198663" name="TextBox 9"/>
          <p:cNvSpPr txBox="1">
            <a:spLocks noChangeArrowheads="1"/>
          </p:cNvSpPr>
          <p:nvPr/>
        </p:nvSpPr>
        <p:spPr bwMode="auto">
          <a:xfrm>
            <a:off x="4643438" y="4652963"/>
            <a:ext cx="1554162" cy="461962"/>
          </a:xfrm>
          <a:prstGeom prst="rect">
            <a:avLst/>
          </a:prstGeom>
          <a:solidFill>
            <a:schemeClr val="bg1"/>
          </a:solidFill>
          <a:ln w="9525">
            <a:solidFill>
              <a:schemeClr val="tx1"/>
            </a:solidFill>
            <a:miter lim="800000"/>
            <a:headEnd/>
            <a:tailEnd/>
          </a:ln>
        </p:spPr>
        <p:txBody>
          <a:bodyPr wrap="none">
            <a:spAutoFit/>
          </a:bodyPr>
          <a:lstStyle>
            <a:lvl1pPr>
              <a:spcBef>
                <a:spcPct val="20000"/>
              </a:spcBef>
              <a:defRPr sz="2400">
                <a:solidFill>
                  <a:schemeClr val="tx1"/>
                </a:solidFill>
                <a:latin typeface="Arial Narrow" panose="020B0606020202030204" pitchFamily="34" charset="0"/>
              </a:defRPr>
            </a:lvl1pPr>
            <a:lvl2pPr marL="742950" indent="-285750">
              <a:spcBef>
                <a:spcPct val="20000"/>
              </a:spcBef>
              <a:buChar char="–"/>
              <a:defRPr sz="2000">
                <a:solidFill>
                  <a:schemeClr val="tx1"/>
                </a:solidFill>
                <a:latin typeface="Arial Narrow" panose="020B0606020202030204" pitchFamily="34" charset="0"/>
              </a:defRPr>
            </a:lvl2pPr>
            <a:lvl3pPr marL="1143000" indent="-228600">
              <a:spcBef>
                <a:spcPct val="20000"/>
              </a:spcBef>
              <a:buChar char="•"/>
              <a:defRPr>
                <a:solidFill>
                  <a:schemeClr val="tx1"/>
                </a:solidFill>
                <a:latin typeface="Arial Narrow" panose="020B0606020202030204" pitchFamily="34" charset="0"/>
              </a:defRPr>
            </a:lvl3pPr>
            <a:lvl4pPr marL="1600200" indent="-228600">
              <a:spcBef>
                <a:spcPct val="20000"/>
              </a:spcBef>
              <a:buChar char="–"/>
              <a:defRPr sz="1600">
                <a:solidFill>
                  <a:schemeClr val="tx1"/>
                </a:solidFill>
                <a:latin typeface="Arial Narrow" panose="020B0606020202030204" pitchFamily="34" charset="0"/>
              </a:defRPr>
            </a:lvl4pPr>
            <a:lvl5pPr marL="2057400" indent="-228600">
              <a:spcBef>
                <a:spcPct val="20000"/>
              </a:spcBef>
              <a:buChar char="»"/>
              <a:defRPr sz="14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14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14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14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1400">
                <a:solidFill>
                  <a:schemeClr val="tx1"/>
                </a:solidFill>
                <a:latin typeface="Arial Narrow" panose="020B0606020202030204" pitchFamily="34" charset="0"/>
              </a:defRPr>
            </a:lvl9pPr>
          </a:lstStyle>
          <a:p>
            <a:pPr fontAlgn="base">
              <a:spcBef>
                <a:spcPct val="0"/>
              </a:spcBef>
              <a:spcAft>
                <a:spcPct val="0"/>
              </a:spcAft>
            </a:pPr>
            <a:r>
              <a:rPr lang="sv-SE" altLang="en-US" smtClean="0">
                <a:solidFill>
                  <a:srgbClr val="000000"/>
                </a:solidFill>
                <a:latin typeface="Times New Roman" panose="02020603050405020304" pitchFamily="18" charset="0"/>
              </a:rPr>
              <a:t>”activities”</a:t>
            </a:r>
          </a:p>
        </p:txBody>
      </p:sp>
      <p:cxnSp>
        <p:nvCxnSpPr>
          <p:cNvPr id="12" name="Straight Arrow Connector 11"/>
          <p:cNvCxnSpPr>
            <a:stCxn id="198663" idx="1"/>
          </p:cNvCxnSpPr>
          <p:nvPr/>
        </p:nvCxnSpPr>
        <p:spPr>
          <a:xfrm flipH="1" flipV="1">
            <a:off x="2411413" y="4076700"/>
            <a:ext cx="2232025" cy="808038"/>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2916238" y="4581525"/>
            <a:ext cx="1736725" cy="31115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2987675" y="4868863"/>
            <a:ext cx="1665288" cy="288925"/>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a:off x="2916238" y="4868863"/>
            <a:ext cx="1744662" cy="863600"/>
          </a:xfrm>
          <a:prstGeom prst="straightConnector1">
            <a:avLst/>
          </a:prstGeom>
          <a:ln w="127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216893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800100"/>
            <a:ext cx="5181600"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itle 1"/>
          <p:cNvSpPr txBox="1">
            <a:spLocks/>
          </p:cNvSpPr>
          <p:nvPr/>
        </p:nvSpPr>
        <p:spPr>
          <a:xfrm>
            <a:off x="590550" y="-26988"/>
            <a:ext cx="5926138" cy="719138"/>
          </a:xfrm>
          <a:prstGeom prst="rect">
            <a:avLst/>
          </a:prstGeom>
        </p:spPr>
        <p:txBody>
          <a:bodyPr/>
          <a:lstStyle/>
          <a:p>
            <a:pPr eaLnBrk="0" fontAlgn="base" hangingPunct="0">
              <a:spcBef>
                <a:spcPct val="0"/>
              </a:spcBef>
              <a:spcAft>
                <a:spcPct val="0"/>
              </a:spcAft>
              <a:defRPr/>
            </a:pPr>
            <a:r>
              <a:rPr lang="sv-SE" sz="3000" b="1" kern="0" dirty="0">
                <a:solidFill>
                  <a:srgbClr val="000000"/>
                </a:solidFill>
              </a:rPr>
              <a:t>Single point equilibrium</a:t>
            </a:r>
          </a:p>
        </p:txBody>
      </p:sp>
    </p:spTree>
    <p:extLst>
      <p:ext uri="{BB962C8B-B14F-4D97-AF65-F5344CB8AC3E}">
        <p14:creationId xmlns:p14="http://schemas.microsoft.com/office/powerpoint/2010/main" val="333668606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57200" y="188640"/>
            <a:ext cx="6419056" cy="792088"/>
          </a:xfrm>
        </p:spPr>
        <p:txBody>
          <a:bodyPr/>
          <a:lstStyle/>
          <a:p>
            <a:r>
              <a:rPr lang="en-US" sz="2800" dirty="0" smtClean="0"/>
              <a:t>Early </a:t>
            </a:r>
            <a:r>
              <a:rPr lang="en-US" sz="2800" dirty="0"/>
              <a:t>example using thermodynamic </a:t>
            </a:r>
            <a:r>
              <a:rPr lang="en-US" sz="2800" dirty="0" err="1"/>
              <a:t>calcs</a:t>
            </a:r>
            <a:r>
              <a:rPr lang="en-US" sz="2800" dirty="0"/>
              <a:t> in alloy design </a:t>
            </a:r>
          </a:p>
        </p:txBody>
      </p:sp>
      <p:sp>
        <p:nvSpPr>
          <p:cNvPr id="3" name="Rectangle 2"/>
          <p:cNvSpPr/>
          <p:nvPr/>
        </p:nvSpPr>
        <p:spPr>
          <a:xfrm>
            <a:off x="683568" y="1124744"/>
            <a:ext cx="8136904" cy="5724644"/>
          </a:xfrm>
          <a:prstGeom prst="rect">
            <a:avLst/>
          </a:prstGeom>
        </p:spPr>
        <p:txBody>
          <a:bodyPr wrap="square">
            <a:spAutoFit/>
          </a:bodyPr>
          <a:lstStyle/>
          <a:p>
            <a:pPr marL="342900" indent="-342900">
              <a:buFont typeface="Arial" panose="020B0604020202020204" pitchFamily="34" charset="0"/>
              <a:buChar char="•"/>
            </a:pPr>
            <a:r>
              <a:rPr lang="en-US" sz="2200" dirty="0" smtClean="0">
                <a:latin typeface="+mj-lt"/>
              </a:rPr>
              <a:t>The </a:t>
            </a:r>
            <a:r>
              <a:rPr lang="en-US" sz="2200" dirty="0">
                <a:latin typeface="+mj-lt"/>
              </a:rPr>
              <a:t>first systematic use of </a:t>
            </a:r>
            <a:r>
              <a:rPr lang="en-US" sz="2200" dirty="0" err="1">
                <a:latin typeface="+mj-lt"/>
              </a:rPr>
              <a:t>of</a:t>
            </a:r>
            <a:r>
              <a:rPr lang="en-US" sz="2200" dirty="0">
                <a:latin typeface="+mj-lt"/>
              </a:rPr>
              <a:t> </a:t>
            </a:r>
            <a:r>
              <a:rPr lang="en-US" sz="2200" dirty="0" err="1">
                <a:latin typeface="+mj-lt"/>
              </a:rPr>
              <a:t>Calphad</a:t>
            </a:r>
            <a:r>
              <a:rPr lang="en-US" sz="2200" dirty="0">
                <a:latin typeface="+mj-lt"/>
              </a:rPr>
              <a:t> computational tools and databases for industrial purposes. Based only on equilibrium calculations. </a:t>
            </a:r>
            <a:endParaRPr lang="en-US" sz="2200" dirty="0" smtClean="0">
              <a:latin typeface="+mj-lt"/>
            </a:endParaRPr>
          </a:p>
          <a:p>
            <a:pPr marL="342900" indent="-342900">
              <a:buFont typeface="Arial" panose="020B0604020202020204" pitchFamily="34" charset="0"/>
              <a:buChar char="•"/>
            </a:pPr>
            <a:endParaRPr lang="en-US" sz="800" dirty="0">
              <a:latin typeface="+mj-lt"/>
            </a:endParaRPr>
          </a:p>
          <a:p>
            <a:pPr marL="342900" indent="-342900">
              <a:buFont typeface="Arial" panose="020B0604020202020204" pitchFamily="34" charset="0"/>
              <a:buChar char="•"/>
            </a:pPr>
            <a:r>
              <a:rPr lang="en-US" sz="2200" dirty="0" smtClean="0">
                <a:latin typeface="+mj-lt"/>
              </a:rPr>
              <a:t>In </a:t>
            </a:r>
            <a:r>
              <a:rPr lang="en-US" sz="2200" dirty="0">
                <a:latin typeface="+mj-lt"/>
              </a:rPr>
              <a:t>1983 Swedish steel producer </a:t>
            </a:r>
            <a:r>
              <a:rPr lang="en-US" sz="2200" dirty="0" err="1">
                <a:latin typeface="+mj-lt"/>
              </a:rPr>
              <a:t>Sandvik</a:t>
            </a:r>
            <a:r>
              <a:rPr lang="en-US" sz="2200" dirty="0">
                <a:latin typeface="+mj-lt"/>
              </a:rPr>
              <a:t> developed a new generation of duplex stainless steels. </a:t>
            </a:r>
          </a:p>
          <a:p>
            <a:pPr marL="457200"/>
            <a:r>
              <a:rPr lang="en-US" sz="2200" dirty="0">
                <a:latin typeface="+mj-lt"/>
              </a:rPr>
              <a:t>–Same price level as the conventional 18/8 steel </a:t>
            </a:r>
          </a:p>
          <a:p>
            <a:pPr marL="457200"/>
            <a:r>
              <a:rPr lang="en-US" sz="2200" dirty="0">
                <a:latin typeface="+mj-lt"/>
              </a:rPr>
              <a:t>–Twice the strength </a:t>
            </a:r>
          </a:p>
          <a:p>
            <a:pPr marL="457200"/>
            <a:r>
              <a:rPr lang="en-US" sz="2200" dirty="0">
                <a:latin typeface="+mj-lt"/>
              </a:rPr>
              <a:t>–Better corrosion resistance </a:t>
            </a:r>
          </a:p>
          <a:p>
            <a:pPr marL="457200"/>
            <a:r>
              <a:rPr lang="en-US" sz="2200" dirty="0">
                <a:latin typeface="+mj-lt"/>
              </a:rPr>
              <a:t>–Reduced experimental costs (2 instead of 10 years) </a:t>
            </a:r>
            <a:endParaRPr lang="en-US" sz="2200" dirty="0" smtClean="0">
              <a:latin typeface="+mj-lt"/>
            </a:endParaRPr>
          </a:p>
          <a:p>
            <a:pPr marL="457200"/>
            <a:endParaRPr lang="en-US" sz="800" dirty="0">
              <a:latin typeface="+mj-lt"/>
            </a:endParaRPr>
          </a:p>
          <a:p>
            <a:pPr marL="342900" indent="-342900">
              <a:buFont typeface="Arial" panose="020B0604020202020204" pitchFamily="34" charset="0"/>
              <a:buChar char="•"/>
            </a:pPr>
            <a:r>
              <a:rPr lang="en-US" sz="2200" dirty="0" smtClean="0">
                <a:latin typeface="+mj-lt"/>
              </a:rPr>
              <a:t>Most </a:t>
            </a:r>
            <a:r>
              <a:rPr lang="en-US" sz="2200" dirty="0">
                <a:latin typeface="+mj-lt"/>
              </a:rPr>
              <a:t>important to have 50/50 mixture of FCC-BCC. </a:t>
            </a:r>
            <a:endParaRPr lang="en-US" sz="2200" dirty="0" smtClean="0">
              <a:latin typeface="+mj-lt"/>
            </a:endParaRPr>
          </a:p>
          <a:p>
            <a:pPr marL="342900" indent="-342900">
              <a:buFont typeface="Arial" panose="020B0604020202020204" pitchFamily="34" charset="0"/>
              <a:buChar char="•"/>
            </a:pPr>
            <a:endParaRPr lang="en-US" sz="800" dirty="0">
              <a:latin typeface="+mj-lt"/>
            </a:endParaRPr>
          </a:p>
          <a:p>
            <a:pPr marL="342900" indent="-342900">
              <a:buFont typeface="Arial" panose="020B0604020202020204" pitchFamily="34" charset="0"/>
              <a:buChar char="•"/>
            </a:pPr>
            <a:r>
              <a:rPr lang="en-US" sz="2200" dirty="0" smtClean="0">
                <a:latin typeface="+mj-lt"/>
              </a:rPr>
              <a:t>Avoid </a:t>
            </a:r>
            <a:r>
              <a:rPr lang="en-US" sz="2200" dirty="0">
                <a:latin typeface="+mj-lt"/>
              </a:rPr>
              <a:t>TCP (e.g. sigma phase) </a:t>
            </a:r>
            <a:endParaRPr lang="en-US" sz="2200" dirty="0" smtClean="0">
              <a:latin typeface="+mj-lt"/>
            </a:endParaRPr>
          </a:p>
          <a:p>
            <a:pPr marL="342900" indent="-342900">
              <a:buFont typeface="Arial" panose="020B0604020202020204" pitchFamily="34" charset="0"/>
              <a:buChar char="•"/>
            </a:pPr>
            <a:endParaRPr lang="en-US" sz="800" dirty="0" smtClean="0">
              <a:latin typeface="+mj-lt"/>
            </a:endParaRPr>
          </a:p>
          <a:p>
            <a:pPr marL="342900" indent="-342900">
              <a:buFont typeface="Arial" panose="020B0604020202020204" pitchFamily="34" charset="0"/>
              <a:buChar char="•"/>
            </a:pPr>
            <a:r>
              <a:rPr lang="en-US" sz="2200" dirty="0" smtClean="0">
                <a:latin typeface="+mj-lt"/>
              </a:rPr>
              <a:t>Same </a:t>
            </a:r>
            <a:r>
              <a:rPr lang="en-US" sz="2200" dirty="0">
                <a:latin typeface="+mj-lt"/>
              </a:rPr>
              <a:t>PRE-number in both phases. PRE (Pitting Resistance Equivalent) calculated empirically from phase composition. </a:t>
            </a:r>
            <a:endParaRPr lang="en-US" sz="2200" dirty="0" smtClean="0">
              <a:latin typeface="+mj-lt"/>
            </a:endParaRPr>
          </a:p>
          <a:p>
            <a:endParaRPr lang="en-US" dirty="0">
              <a:latin typeface="+mj-lt"/>
            </a:endParaRPr>
          </a:p>
          <a:p>
            <a:r>
              <a:rPr lang="en-US" i="1" dirty="0">
                <a:latin typeface="+mj-lt"/>
              </a:rPr>
              <a:t>Slide courtesy of Prof. J. </a:t>
            </a:r>
            <a:r>
              <a:rPr lang="en-US" i="1" dirty="0" err="1">
                <a:latin typeface="+mj-lt"/>
              </a:rPr>
              <a:t>Ågren</a:t>
            </a:r>
            <a:r>
              <a:rPr lang="en-US" i="1" dirty="0">
                <a:latin typeface="+mj-lt"/>
              </a:rPr>
              <a:t>, KTH </a:t>
            </a:r>
            <a:endParaRPr lang="en-US" dirty="0">
              <a:latin typeface="+mj-lt"/>
            </a:endParaRPr>
          </a:p>
        </p:txBody>
      </p:sp>
    </p:spTree>
    <p:extLst>
      <p:ext uri="{BB962C8B-B14F-4D97-AF65-F5344CB8AC3E}">
        <p14:creationId xmlns:p14="http://schemas.microsoft.com/office/powerpoint/2010/main" val="189144490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57200" y="200890"/>
            <a:ext cx="5400675" cy="430887"/>
          </a:xfrm>
        </p:spPr>
        <p:txBody>
          <a:bodyPr/>
          <a:lstStyle/>
          <a:p>
            <a:r>
              <a:rPr lang="en-US" sz="2800" dirty="0" smtClean="0"/>
              <a:t>CALPHAD </a:t>
            </a:r>
            <a:r>
              <a:rPr lang="en-US" sz="2800" dirty="0"/>
              <a:t>based software: DICTRA </a:t>
            </a:r>
          </a:p>
        </p:txBody>
      </p:sp>
      <p:sp>
        <p:nvSpPr>
          <p:cNvPr id="3" name="Rectangle 2"/>
          <p:cNvSpPr/>
          <p:nvPr/>
        </p:nvSpPr>
        <p:spPr>
          <a:xfrm>
            <a:off x="611560" y="908720"/>
            <a:ext cx="7560840" cy="1692771"/>
          </a:xfrm>
          <a:prstGeom prst="rect">
            <a:avLst/>
          </a:prstGeom>
        </p:spPr>
        <p:txBody>
          <a:bodyPr wrap="square">
            <a:spAutoFit/>
          </a:bodyPr>
          <a:lstStyle/>
          <a:p>
            <a:pPr marL="168275" indent="-168275">
              <a:buFont typeface="Arial" panose="020B0604020202020204" pitchFamily="34" charset="0"/>
              <a:buChar char="•"/>
            </a:pPr>
            <a:r>
              <a:rPr lang="en-US" dirty="0" smtClean="0">
                <a:latin typeface="+mj-lt"/>
              </a:rPr>
              <a:t>A </a:t>
            </a:r>
            <a:r>
              <a:rPr lang="en-US" dirty="0">
                <a:latin typeface="+mj-lt"/>
              </a:rPr>
              <a:t>general software package for simulation of </a:t>
            </a:r>
            <a:r>
              <a:rPr lang="en-US" b="1" dirty="0" err="1">
                <a:latin typeface="+mj-lt"/>
              </a:rPr>
              <a:t>DI</a:t>
            </a:r>
            <a:r>
              <a:rPr lang="en-US" dirty="0" err="1">
                <a:latin typeface="+mj-lt"/>
              </a:rPr>
              <a:t>ffusion</a:t>
            </a:r>
            <a:r>
              <a:rPr lang="en-US" dirty="0">
                <a:latin typeface="+mj-lt"/>
              </a:rPr>
              <a:t> </a:t>
            </a:r>
            <a:r>
              <a:rPr lang="en-US" b="1" dirty="0">
                <a:latin typeface="+mj-lt"/>
              </a:rPr>
              <a:t>C</a:t>
            </a:r>
            <a:r>
              <a:rPr lang="en-US" dirty="0">
                <a:latin typeface="+mj-lt"/>
              </a:rPr>
              <a:t>ontrolled </a:t>
            </a:r>
            <a:r>
              <a:rPr lang="en-US" b="1" dirty="0" err="1">
                <a:latin typeface="+mj-lt"/>
              </a:rPr>
              <a:t>TRA</a:t>
            </a:r>
            <a:r>
              <a:rPr lang="en-US" dirty="0" err="1">
                <a:latin typeface="+mj-lt"/>
              </a:rPr>
              <a:t>nsformations</a:t>
            </a:r>
            <a:r>
              <a:rPr lang="en-US" dirty="0">
                <a:latin typeface="+mj-lt"/>
              </a:rPr>
              <a:t> in multi component alloys. </a:t>
            </a:r>
            <a:endParaRPr lang="en-US" dirty="0" smtClean="0">
              <a:latin typeface="+mj-lt"/>
            </a:endParaRPr>
          </a:p>
          <a:p>
            <a:pPr marL="168275" indent="-168275">
              <a:buFont typeface="Arial" panose="020B0604020202020204" pitchFamily="34" charset="0"/>
              <a:buChar char="•"/>
            </a:pPr>
            <a:endParaRPr lang="en-US" sz="1000" dirty="0">
              <a:latin typeface="+mj-lt"/>
            </a:endParaRPr>
          </a:p>
          <a:p>
            <a:pPr marL="168275" indent="-168275">
              <a:buFont typeface="Arial" panose="020B0604020202020204" pitchFamily="34" charset="0"/>
              <a:buChar char="•"/>
            </a:pPr>
            <a:r>
              <a:rPr lang="en-US" dirty="0" smtClean="0">
                <a:latin typeface="+mj-lt"/>
              </a:rPr>
              <a:t>The </a:t>
            </a:r>
            <a:r>
              <a:rPr lang="en-US" dirty="0">
                <a:latin typeface="+mj-lt"/>
              </a:rPr>
              <a:t>result of more than 20 years and 60 man-years R&amp;D at: </a:t>
            </a:r>
            <a:endParaRPr lang="en-US" dirty="0" smtClean="0">
              <a:latin typeface="+mj-lt"/>
            </a:endParaRPr>
          </a:p>
          <a:p>
            <a:endParaRPr lang="en-US" sz="400" dirty="0">
              <a:latin typeface="+mj-lt"/>
            </a:endParaRPr>
          </a:p>
          <a:p>
            <a:pPr marL="625475"/>
            <a:r>
              <a:rPr lang="en-US" dirty="0" smtClean="0">
                <a:latin typeface="+mj-lt"/>
              </a:rPr>
              <a:t>Royal </a:t>
            </a:r>
            <a:r>
              <a:rPr lang="en-US" dirty="0">
                <a:latin typeface="+mj-lt"/>
              </a:rPr>
              <a:t>Institute of Technology (KTH) in Stockholm, Sweden Max-Planck Institute </a:t>
            </a:r>
            <a:r>
              <a:rPr lang="en-US" dirty="0" err="1">
                <a:latin typeface="+mj-lt"/>
              </a:rPr>
              <a:t>für</a:t>
            </a:r>
            <a:r>
              <a:rPr lang="en-US" dirty="0">
                <a:latin typeface="+mj-lt"/>
              </a:rPr>
              <a:t> </a:t>
            </a:r>
            <a:r>
              <a:rPr lang="en-US" dirty="0" err="1">
                <a:latin typeface="+mj-lt"/>
              </a:rPr>
              <a:t>Eisenforschung</a:t>
            </a:r>
            <a:r>
              <a:rPr lang="en-US" dirty="0">
                <a:latin typeface="+mj-lt"/>
              </a:rPr>
              <a:t> in Düsseldorf, Germany </a:t>
            </a:r>
          </a:p>
        </p:txBody>
      </p:sp>
      <p:sp>
        <p:nvSpPr>
          <p:cNvPr id="4" name="Rectangle 3"/>
          <p:cNvSpPr/>
          <p:nvPr/>
        </p:nvSpPr>
        <p:spPr>
          <a:xfrm>
            <a:off x="5292080" y="2986826"/>
            <a:ext cx="3600400" cy="3139321"/>
          </a:xfrm>
          <a:prstGeom prst="rect">
            <a:avLst/>
          </a:prstGeom>
        </p:spPr>
        <p:txBody>
          <a:bodyPr wrap="square">
            <a:spAutoFit/>
          </a:bodyPr>
          <a:lstStyle/>
          <a:p>
            <a:r>
              <a:rPr lang="en-US" sz="2200" b="1" i="1" dirty="0" smtClean="0">
                <a:latin typeface="+mj-lt"/>
              </a:rPr>
              <a:t>Emphasis </a:t>
            </a:r>
            <a:r>
              <a:rPr lang="en-US" sz="2200" b="1" i="1" dirty="0">
                <a:latin typeface="+mj-lt"/>
              </a:rPr>
              <a:t>has been placed on linking fundamental methods to critically assessed thermodynamic and kinetic data, allowing simulations and predictions to be performed with realistic conditions on alloys of practical importance. </a:t>
            </a:r>
            <a:endParaRPr lang="en-US" sz="2200" dirty="0">
              <a:latin typeface="+mj-lt"/>
            </a:endParaRPr>
          </a:p>
        </p:txBody>
      </p:sp>
      <p:sp>
        <p:nvSpPr>
          <p:cNvPr id="5" name="Rectangle 4"/>
          <p:cNvSpPr/>
          <p:nvPr/>
        </p:nvSpPr>
        <p:spPr>
          <a:xfrm>
            <a:off x="841461" y="6139282"/>
            <a:ext cx="4572000" cy="369332"/>
          </a:xfrm>
          <a:prstGeom prst="rect">
            <a:avLst/>
          </a:prstGeom>
        </p:spPr>
        <p:txBody>
          <a:bodyPr>
            <a:spAutoFit/>
          </a:bodyPr>
          <a:lstStyle/>
          <a:p>
            <a:r>
              <a:rPr lang="en-US" i="1" dirty="0" err="1" smtClean="0">
                <a:latin typeface="+mj-lt"/>
              </a:rPr>
              <a:t>Helander</a:t>
            </a:r>
            <a:r>
              <a:rPr lang="en-US" i="1" dirty="0" smtClean="0">
                <a:latin typeface="+mj-lt"/>
              </a:rPr>
              <a:t> </a:t>
            </a:r>
            <a:r>
              <a:rPr lang="en-US" i="1" dirty="0">
                <a:latin typeface="+mj-lt"/>
              </a:rPr>
              <a:t>et al., ISIJ Int. </a:t>
            </a:r>
            <a:r>
              <a:rPr lang="en-US" b="1" i="1" dirty="0">
                <a:latin typeface="+mj-lt"/>
              </a:rPr>
              <a:t>37</a:t>
            </a:r>
            <a:r>
              <a:rPr lang="en-US" i="1" dirty="0">
                <a:latin typeface="+mj-lt"/>
              </a:rPr>
              <a:t>(1997), pp. 1139-45 </a:t>
            </a:r>
            <a:endParaRPr lang="en-US" dirty="0">
              <a:latin typeface="+mj-lt"/>
            </a:endParaRPr>
          </a:p>
        </p:txBody>
      </p:sp>
      <p:sp>
        <p:nvSpPr>
          <p:cNvPr id="6" name="Rectangle 5"/>
          <p:cNvSpPr/>
          <p:nvPr/>
        </p:nvSpPr>
        <p:spPr>
          <a:xfrm>
            <a:off x="613480" y="2817151"/>
            <a:ext cx="4572000" cy="430887"/>
          </a:xfrm>
          <a:prstGeom prst="rect">
            <a:avLst/>
          </a:prstGeom>
        </p:spPr>
        <p:txBody>
          <a:bodyPr>
            <a:spAutoFit/>
          </a:bodyPr>
          <a:lstStyle/>
          <a:p>
            <a:r>
              <a:rPr lang="en-US" sz="2200" b="1" i="1" dirty="0" smtClean="0">
                <a:latin typeface="+mj-lt"/>
              </a:rPr>
              <a:t>Example</a:t>
            </a:r>
            <a:r>
              <a:rPr lang="en-US" sz="2200" b="1" i="1" dirty="0">
                <a:latin typeface="+mj-lt"/>
              </a:rPr>
              <a:t>: </a:t>
            </a:r>
            <a:r>
              <a:rPr lang="en-US" sz="2200" b="1" i="1" dirty="0" err="1">
                <a:latin typeface="+mj-lt"/>
              </a:rPr>
              <a:t>Interdiffusion</a:t>
            </a:r>
            <a:r>
              <a:rPr lang="en-US" sz="2200" b="1" i="1" dirty="0">
                <a:latin typeface="+mj-lt"/>
              </a:rPr>
              <a:t> in compound </a:t>
            </a:r>
            <a:endParaRPr lang="en-US" sz="2200" dirty="0">
              <a:latin typeface="+mj-lt"/>
            </a:endParaRPr>
          </a:p>
        </p:txBody>
      </p:sp>
      <p:grpSp>
        <p:nvGrpSpPr>
          <p:cNvPr id="8" name="Group 5"/>
          <p:cNvGrpSpPr>
            <a:grpSpLocks noChangeAspect="1"/>
          </p:cNvGrpSpPr>
          <p:nvPr/>
        </p:nvGrpSpPr>
        <p:grpSpPr bwMode="auto">
          <a:xfrm>
            <a:off x="991555" y="3458816"/>
            <a:ext cx="3400425" cy="2252663"/>
            <a:chOff x="3402" y="1912"/>
            <a:chExt cx="1383" cy="916"/>
          </a:xfrm>
        </p:grpSpPr>
        <p:grpSp>
          <p:nvGrpSpPr>
            <p:cNvPr id="9" name="Group 6"/>
            <p:cNvGrpSpPr>
              <a:grpSpLocks noChangeAspect="1"/>
            </p:cNvGrpSpPr>
            <p:nvPr/>
          </p:nvGrpSpPr>
          <p:grpSpPr bwMode="auto">
            <a:xfrm>
              <a:off x="3415" y="1926"/>
              <a:ext cx="1370" cy="902"/>
              <a:chOff x="1746" y="729"/>
              <a:chExt cx="2722" cy="2203"/>
            </a:xfrm>
          </p:grpSpPr>
          <p:grpSp>
            <p:nvGrpSpPr>
              <p:cNvPr id="11" name="Group 7"/>
              <p:cNvGrpSpPr>
                <a:grpSpLocks noChangeAspect="1"/>
              </p:cNvGrpSpPr>
              <p:nvPr/>
            </p:nvGrpSpPr>
            <p:grpSpPr bwMode="auto">
              <a:xfrm>
                <a:off x="1746" y="1117"/>
                <a:ext cx="1995" cy="1815"/>
                <a:chOff x="3198" y="2205"/>
                <a:chExt cx="1995" cy="1815"/>
              </a:xfrm>
            </p:grpSpPr>
            <p:sp>
              <p:nvSpPr>
                <p:cNvPr id="13" name="Rectangle 8"/>
                <p:cNvSpPr>
                  <a:spLocks noChangeAspect="1" noChangeArrowheads="1"/>
                </p:cNvSpPr>
                <p:nvPr/>
              </p:nvSpPr>
              <p:spPr bwMode="auto">
                <a:xfrm>
                  <a:off x="3198" y="2205"/>
                  <a:ext cx="1995" cy="1815"/>
                </a:xfrm>
                <a:prstGeom prst="rect">
                  <a:avLst/>
                </a:prstGeom>
                <a:solidFill>
                  <a:srgbClr val="FFFFFF"/>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pic>
              <p:nvPicPr>
                <p:cNvPr id="14" name="Picture 9" descr="KONCKO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60000">
                  <a:off x="3288" y="2251"/>
                  <a:ext cx="1757" cy="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2" name="Picture 10" descr="KOMP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2952" y="689"/>
                <a:ext cx="1476" cy="1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Rectangle 11"/>
            <p:cNvSpPr>
              <a:spLocks noChangeAspect="1" noChangeArrowheads="1"/>
            </p:cNvSpPr>
            <p:nvPr/>
          </p:nvSpPr>
          <p:spPr bwMode="auto">
            <a:xfrm>
              <a:off x="3402" y="1912"/>
              <a:ext cx="1383" cy="91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grpSp>
    </p:spTree>
    <p:extLst>
      <p:ext uri="{BB962C8B-B14F-4D97-AF65-F5344CB8AC3E}">
        <p14:creationId xmlns:p14="http://schemas.microsoft.com/office/powerpoint/2010/main" val="36970352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5576" y="1124744"/>
            <a:ext cx="7772400" cy="4062651"/>
          </a:xfrm>
        </p:spPr>
        <p:txBody>
          <a:bodyPr/>
          <a:lstStyle/>
          <a:p>
            <a:pPr algn="l"/>
            <a:r>
              <a:rPr lang="en-US" sz="2200" b="0" dirty="0">
                <a:latin typeface="+mn-lt"/>
              </a:rPr>
              <a:t/>
            </a:r>
            <a:br>
              <a:rPr lang="en-US" sz="2200" b="0" dirty="0">
                <a:latin typeface="+mn-lt"/>
              </a:rPr>
            </a:br>
            <a:r>
              <a:rPr lang="en-US" sz="2200" b="0" dirty="0" smtClean="0">
                <a:latin typeface="+mn-lt"/>
              </a:rPr>
              <a:t>There </a:t>
            </a:r>
            <a:r>
              <a:rPr lang="en-US" sz="2200" b="0" dirty="0">
                <a:latin typeface="+mn-lt"/>
              </a:rPr>
              <a:t>are three main sections to this </a:t>
            </a:r>
            <a:r>
              <a:rPr lang="en-US" sz="2200" b="0" dirty="0" smtClean="0">
                <a:latin typeface="+mn-lt"/>
              </a:rPr>
              <a:t>lecture: </a:t>
            </a:r>
            <a:r>
              <a:rPr lang="en-US" sz="2200" b="0" dirty="0" smtClean="0">
                <a:latin typeface="+mn-lt"/>
              </a:rPr>
              <a:t/>
            </a:r>
            <a:br>
              <a:rPr lang="en-US" sz="2200" b="0" dirty="0" smtClean="0">
                <a:latin typeface="+mn-lt"/>
              </a:rPr>
            </a:br>
            <a:r>
              <a:rPr lang="en-US" sz="2200" b="0" dirty="0">
                <a:latin typeface="+mn-lt"/>
              </a:rPr>
              <a:t/>
            </a:r>
            <a:br>
              <a:rPr lang="en-US" sz="2200" b="0" dirty="0">
                <a:latin typeface="+mn-lt"/>
              </a:rPr>
            </a:br>
            <a:r>
              <a:rPr lang="en-US" sz="2200" b="0" dirty="0" smtClean="0">
                <a:latin typeface="+mn-lt"/>
              </a:rPr>
              <a:t>1</a:t>
            </a:r>
            <a:r>
              <a:rPr lang="en-US" sz="2200" b="0" dirty="0">
                <a:latin typeface="+mn-lt"/>
              </a:rPr>
              <a:t>. Describing what ICME, MGI and CALPHAD are and how CALPHAD fits into the larger ICME and MGI framework </a:t>
            </a:r>
            <a:r>
              <a:rPr lang="en-US" sz="2200" b="0" dirty="0" smtClean="0">
                <a:latin typeface="+mn-lt"/>
              </a:rPr>
              <a:t/>
            </a:r>
            <a:br>
              <a:rPr lang="en-US" sz="2200" b="0" dirty="0" smtClean="0">
                <a:latin typeface="+mn-lt"/>
              </a:rPr>
            </a:br>
            <a:r>
              <a:rPr lang="en-US" sz="2200" b="0" dirty="0">
                <a:latin typeface="+mn-lt"/>
              </a:rPr>
              <a:t/>
            </a:r>
            <a:br>
              <a:rPr lang="en-US" sz="2200" b="0" dirty="0">
                <a:latin typeface="+mn-lt"/>
              </a:rPr>
            </a:br>
            <a:r>
              <a:rPr lang="en-US" sz="2200" b="0" dirty="0" smtClean="0">
                <a:latin typeface="+mn-lt"/>
              </a:rPr>
              <a:t>2</a:t>
            </a:r>
            <a:r>
              <a:rPr lang="en-US" sz="2200" b="0" dirty="0">
                <a:latin typeface="+mn-lt"/>
              </a:rPr>
              <a:t>. A more detailed description of CALPHAD, CALPHAD based software tools and databases that underpin them. </a:t>
            </a:r>
            <a:r>
              <a:rPr lang="en-US" sz="2200" b="0" dirty="0" smtClean="0">
                <a:latin typeface="+mn-lt"/>
              </a:rPr>
              <a:t/>
            </a:r>
            <a:br>
              <a:rPr lang="en-US" sz="2200" b="0" dirty="0" smtClean="0">
                <a:latin typeface="+mn-lt"/>
              </a:rPr>
            </a:br>
            <a:r>
              <a:rPr lang="en-US" sz="2200" b="0" dirty="0">
                <a:latin typeface="+mn-lt"/>
              </a:rPr>
              <a:t/>
            </a:r>
            <a:br>
              <a:rPr lang="en-US" sz="2200" b="0" dirty="0">
                <a:latin typeface="+mn-lt"/>
              </a:rPr>
            </a:br>
            <a:r>
              <a:rPr lang="en-US" sz="2200" b="0" dirty="0" smtClean="0">
                <a:latin typeface="+mn-lt"/>
              </a:rPr>
              <a:t>3</a:t>
            </a:r>
            <a:r>
              <a:rPr lang="en-US" sz="2200" b="0" dirty="0">
                <a:latin typeface="+mn-lt"/>
              </a:rPr>
              <a:t>. Some practical examples of applications to the materials life cycle. </a:t>
            </a:r>
            <a:br>
              <a:rPr lang="en-US" sz="2200" b="0" dirty="0">
                <a:latin typeface="+mn-lt"/>
              </a:rPr>
            </a:br>
            <a:r>
              <a:rPr lang="en-US" sz="2200" b="0" dirty="0">
                <a:latin typeface="+mn-lt"/>
              </a:rPr>
              <a:t/>
            </a:r>
            <a:br>
              <a:rPr lang="en-US" sz="2200" b="0" dirty="0">
                <a:latin typeface="+mn-lt"/>
              </a:rPr>
            </a:br>
            <a:endParaRPr lang="en-US" sz="2200" dirty="0">
              <a:latin typeface="+mn-lt"/>
            </a:endParaRPr>
          </a:p>
        </p:txBody>
      </p:sp>
      <p:sp>
        <p:nvSpPr>
          <p:cNvPr id="4" name="Text Placeholder 3"/>
          <p:cNvSpPr>
            <a:spLocks noGrp="1"/>
          </p:cNvSpPr>
          <p:nvPr>
            <p:ph type="body" sz="quarter" idx="13"/>
          </p:nvPr>
        </p:nvSpPr>
        <p:spPr>
          <a:xfrm>
            <a:off x="457200" y="200890"/>
            <a:ext cx="5400675" cy="430887"/>
          </a:xfrm>
        </p:spPr>
        <p:txBody>
          <a:bodyPr/>
          <a:lstStyle/>
          <a:p>
            <a:r>
              <a:rPr lang="en-US" sz="2800" dirty="0" smtClean="0"/>
              <a:t>Outline</a:t>
            </a:r>
            <a:endParaRPr lang="en-US" sz="2800" dirty="0"/>
          </a:p>
        </p:txBody>
      </p:sp>
    </p:spTree>
    <p:extLst>
      <p:ext uri="{BB962C8B-B14F-4D97-AF65-F5344CB8AC3E}">
        <p14:creationId xmlns:p14="http://schemas.microsoft.com/office/powerpoint/2010/main" val="395097042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57200" y="231667"/>
            <a:ext cx="5400675" cy="400110"/>
          </a:xfrm>
        </p:spPr>
        <p:txBody>
          <a:bodyPr/>
          <a:lstStyle/>
          <a:p>
            <a:r>
              <a:rPr lang="en-US" sz="2600" dirty="0" smtClean="0"/>
              <a:t>CALPHAD </a:t>
            </a:r>
            <a:r>
              <a:rPr lang="en-US" sz="2600" dirty="0"/>
              <a:t>based software: DICTRA (2) </a:t>
            </a:r>
          </a:p>
        </p:txBody>
      </p:sp>
      <p:sp>
        <p:nvSpPr>
          <p:cNvPr id="3" name="Rectangle 2"/>
          <p:cNvSpPr/>
          <p:nvPr/>
        </p:nvSpPr>
        <p:spPr>
          <a:xfrm>
            <a:off x="683568" y="5622339"/>
            <a:ext cx="8291264" cy="830997"/>
          </a:xfrm>
          <a:prstGeom prst="rect">
            <a:avLst/>
          </a:prstGeom>
        </p:spPr>
        <p:txBody>
          <a:bodyPr wrap="square">
            <a:spAutoFit/>
          </a:bodyPr>
          <a:lstStyle/>
          <a:p>
            <a:r>
              <a:rPr lang="en-US" sz="2400" dirty="0" smtClean="0">
                <a:latin typeface="+mj-lt"/>
              </a:rPr>
              <a:t>A </a:t>
            </a:r>
            <a:r>
              <a:rPr lang="en-US" sz="2400" dirty="0">
                <a:latin typeface="+mj-lt"/>
              </a:rPr>
              <a:t>numerical finite difference scheme is used for solving a system of coupled parabolic partial differential equations. </a:t>
            </a:r>
          </a:p>
        </p:txBody>
      </p:sp>
      <p:sp>
        <p:nvSpPr>
          <p:cNvPr id="5" name="Rectangle 4"/>
          <p:cNvSpPr/>
          <p:nvPr/>
        </p:nvSpPr>
        <p:spPr>
          <a:xfrm>
            <a:off x="674440" y="725795"/>
            <a:ext cx="8291264" cy="830997"/>
          </a:xfrm>
          <a:prstGeom prst="rect">
            <a:avLst/>
          </a:prstGeom>
        </p:spPr>
        <p:txBody>
          <a:bodyPr wrap="square">
            <a:spAutoFit/>
          </a:bodyPr>
          <a:lstStyle/>
          <a:p>
            <a:r>
              <a:rPr lang="en-US" sz="2400" i="1" dirty="0" smtClean="0">
                <a:latin typeface="+mj-lt"/>
              </a:rPr>
              <a:t>All simulations depend on assessed kinetic and thermodynamic data.</a:t>
            </a:r>
            <a:endParaRPr lang="en-US" sz="2400" i="1" dirty="0">
              <a:latin typeface="+mj-lt"/>
            </a:endParaRPr>
          </a:p>
        </p:txBody>
      </p:sp>
      <p:grpSp>
        <p:nvGrpSpPr>
          <p:cNvPr id="30" name="Group 5"/>
          <p:cNvGrpSpPr>
            <a:grpSpLocks/>
          </p:cNvGrpSpPr>
          <p:nvPr/>
        </p:nvGrpSpPr>
        <p:grpSpPr bwMode="auto">
          <a:xfrm>
            <a:off x="971624" y="1837729"/>
            <a:ext cx="7416800" cy="3319463"/>
            <a:chOff x="703" y="1253"/>
            <a:chExt cx="4672" cy="2091"/>
          </a:xfrm>
        </p:grpSpPr>
        <p:graphicFrame>
          <p:nvGraphicFramePr>
            <p:cNvPr id="31" name="Object 6"/>
            <p:cNvGraphicFramePr>
              <a:graphicFrameLocks noChangeAspect="1"/>
            </p:cNvGraphicFramePr>
            <p:nvPr/>
          </p:nvGraphicFramePr>
          <p:xfrm>
            <a:off x="764" y="1444"/>
            <a:ext cx="800" cy="340"/>
          </p:xfrm>
          <a:graphic>
            <a:graphicData uri="http://schemas.openxmlformats.org/presentationml/2006/ole">
              <mc:AlternateContent xmlns:mc="http://schemas.openxmlformats.org/markup-compatibility/2006">
                <mc:Choice xmlns:v="urn:schemas-microsoft-com:vml" Requires="v">
                  <p:oleObj spid="_x0000_s6226" name="Formel" r:id="rId3" imgW="927000" imgH="393480" progId="Equation.3">
                    <p:embed/>
                  </p:oleObj>
                </mc:Choice>
                <mc:Fallback>
                  <p:oleObj name="Formel" r:id="rId3" imgW="927000" imgH="39348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4" y="1444"/>
                          <a:ext cx="800" cy="3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pic>
          <p:nvPicPr>
            <p:cNvPr id="32" name="Picture 7" descr="TC_LOG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66" y="1484"/>
              <a:ext cx="2072"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Line 8"/>
            <p:cNvSpPr>
              <a:spLocks noChangeAspect="1" noChangeShapeType="1"/>
            </p:cNvSpPr>
            <p:nvPr/>
          </p:nvSpPr>
          <p:spPr bwMode="auto">
            <a:xfrm>
              <a:off x="1643" y="3108"/>
              <a:ext cx="3459"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 name="Text Box 9"/>
            <p:cNvSpPr txBox="1">
              <a:spLocks noChangeAspect="1" noChangeArrowheads="1"/>
            </p:cNvSpPr>
            <p:nvPr/>
          </p:nvSpPr>
          <p:spPr bwMode="auto">
            <a:xfrm>
              <a:off x="2652" y="3108"/>
              <a:ext cx="930" cy="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400" b="1">
                  <a:latin typeface="Verdana" panose="020B0604030504040204" pitchFamily="34" charset="0"/>
                </a:rPr>
                <a:t>DATABASES</a:t>
              </a:r>
            </a:p>
          </p:txBody>
        </p:sp>
        <p:sp>
          <p:nvSpPr>
            <p:cNvPr id="35" name="Text Box 10"/>
            <p:cNvSpPr txBox="1">
              <a:spLocks noChangeAspect="1" noChangeArrowheads="1"/>
            </p:cNvSpPr>
            <p:nvPr/>
          </p:nvSpPr>
          <p:spPr bwMode="auto">
            <a:xfrm>
              <a:off x="1643" y="3108"/>
              <a:ext cx="873" cy="215"/>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400" b="1">
                  <a:latin typeface="Verdana" panose="020B0604030504040204" pitchFamily="34" charset="0"/>
                </a:rPr>
                <a:t>Kinetic</a:t>
              </a:r>
            </a:p>
          </p:txBody>
        </p:sp>
        <p:sp>
          <p:nvSpPr>
            <p:cNvPr id="36" name="Text Box 11"/>
            <p:cNvSpPr txBox="1">
              <a:spLocks noChangeAspect="1" noChangeArrowheads="1"/>
            </p:cNvSpPr>
            <p:nvPr/>
          </p:nvSpPr>
          <p:spPr bwMode="auto">
            <a:xfrm>
              <a:off x="3696" y="3108"/>
              <a:ext cx="1406" cy="215"/>
            </a:xfrm>
            <a:prstGeom prst="rect">
              <a:avLst/>
            </a:prstGeom>
            <a:solidFill>
              <a:srgbClr val="DDDDDD"/>
            </a:solidFill>
            <a:ln w="19050">
              <a:solidFill>
                <a:srgbClr val="000000"/>
              </a:solidFill>
              <a:miter lim="800000"/>
              <a:headEnd/>
              <a:tailEnd/>
            </a:ln>
          </p:spPr>
          <p:txBody>
            <a:bodyPr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400" b="1">
                  <a:latin typeface="Verdana" panose="020B0604030504040204" pitchFamily="34" charset="0"/>
                </a:rPr>
                <a:t>Thermodynamic</a:t>
              </a:r>
            </a:p>
          </p:txBody>
        </p:sp>
        <p:sp>
          <p:nvSpPr>
            <p:cNvPr id="37" name="Line 12"/>
            <p:cNvSpPr>
              <a:spLocks noChangeAspect="1" noChangeShapeType="1"/>
            </p:cNvSpPr>
            <p:nvPr/>
          </p:nvSpPr>
          <p:spPr bwMode="auto">
            <a:xfrm flipV="1">
              <a:off x="1739" y="2872"/>
              <a:ext cx="0" cy="236"/>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8" name="Line 13"/>
            <p:cNvSpPr>
              <a:spLocks noChangeAspect="1" noChangeShapeType="1"/>
            </p:cNvSpPr>
            <p:nvPr/>
          </p:nvSpPr>
          <p:spPr bwMode="auto">
            <a:xfrm flipV="1">
              <a:off x="4263" y="2872"/>
              <a:ext cx="0" cy="236"/>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39" name="Text Box 14"/>
            <p:cNvSpPr txBox="1">
              <a:spLocks noChangeAspect="1" noChangeArrowheads="1"/>
            </p:cNvSpPr>
            <p:nvPr/>
          </p:nvSpPr>
          <p:spPr bwMode="auto">
            <a:xfrm>
              <a:off x="1589" y="2637"/>
              <a:ext cx="873" cy="235"/>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20000"/>
                </a:spcBef>
              </a:pPr>
              <a:r>
                <a:rPr lang="en-GB" altLang="en-US" sz="1600" b="1">
                  <a:latin typeface="Verdana" panose="020B0604030504040204" pitchFamily="34" charset="0"/>
                </a:rPr>
                <a:t>Mobilities </a:t>
              </a:r>
              <a:endParaRPr lang="en-GB" altLang="en-US" sz="1600" b="1" baseline="-25000">
                <a:latin typeface="Verdana" panose="020B0604030504040204" pitchFamily="34" charset="0"/>
              </a:endParaRPr>
            </a:p>
          </p:txBody>
        </p:sp>
        <p:sp>
          <p:nvSpPr>
            <p:cNvPr id="40" name="Text Box 15"/>
            <p:cNvSpPr txBox="1">
              <a:spLocks noChangeAspect="1" noChangeArrowheads="1"/>
            </p:cNvSpPr>
            <p:nvPr/>
          </p:nvSpPr>
          <p:spPr bwMode="auto">
            <a:xfrm>
              <a:off x="3844" y="2542"/>
              <a:ext cx="1213" cy="310"/>
            </a:xfrm>
            <a:prstGeom prst="rect">
              <a:avLst/>
            </a:prstGeom>
            <a:solidFill>
              <a:srgbClr val="DDDDDD"/>
            </a:solidFill>
            <a:ln w="19050">
              <a:solidFill>
                <a:srgbClr val="000000"/>
              </a:solidFill>
              <a:miter lim="800000"/>
              <a:headEnd/>
              <a:tailEnd/>
            </a:ln>
          </p:spPr>
          <p:txBody>
            <a:bodyPr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600" b="1">
                  <a:latin typeface="Verdana" panose="020B0604030504040204" pitchFamily="34" charset="0"/>
                </a:rPr>
                <a:t>Gibbs Energy</a:t>
              </a:r>
            </a:p>
          </p:txBody>
        </p:sp>
        <p:sp>
          <p:nvSpPr>
            <p:cNvPr id="41" name="Line 16"/>
            <p:cNvSpPr>
              <a:spLocks noChangeAspect="1" noChangeShapeType="1"/>
            </p:cNvSpPr>
            <p:nvPr/>
          </p:nvSpPr>
          <p:spPr bwMode="auto">
            <a:xfrm flipH="1">
              <a:off x="3503" y="2748"/>
              <a:ext cx="315"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2" name="Text Box 17"/>
            <p:cNvSpPr txBox="1">
              <a:spLocks noChangeAspect="1" noChangeArrowheads="1"/>
            </p:cNvSpPr>
            <p:nvPr/>
          </p:nvSpPr>
          <p:spPr bwMode="auto">
            <a:xfrm>
              <a:off x="3106" y="2571"/>
              <a:ext cx="396" cy="436"/>
            </a:xfrm>
            <a:prstGeom prst="rect">
              <a:avLst/>
            </a:prstGeom>
            <a:solidFill>
              <a:srgbClr val="DDDDDD"/>
            </a:solidFill>
            <a:ln w="19050">
              <a:solidFill>
                <a:srgbClr val="000000"/>
              </a:solidFill>
              <a:miter lim="800000"/>
              <a:headEnd/>
              <a:tailEnd/>
            </a:ln>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endParaRPr lang="en-US" altLang="en-US" sz="1200"/>
            </a:p>
          </p:txBody>
        </p:sp>
        <p:sp>
          <p:nvSpPr>
            <p:cNvPr id="43" name="Text Box 18"/>
            <p:cNvSpPr txBox="1">
              <a:spLocks noChangeAspect="1" noChangeArrowheads="1"/>
            </p:cNvSpPr>
            <p:nvPr/>
          </p:nvSpPr>
          <p:spPr bwMode="auto">
            <a:xfrm>
              <a:off x="839" y="1984"/>
              <a:ext cx="1859" cy="453"/>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r>
                <a:rPr lang="en-US" altLang="en-US" sz="1600" b="1">
                  <a:latin typeface="Verdana" panose="020B0604030504040204" pitchFamily="34" charset="0"/>
                </a:rPr>
                <a:t>Diffusivities</a:t>
              </a:r>
              <a:r>
                <a:rPr lang="en-US" altLang="en-US" sz="1400" b="1">
                  <a:latin typeface="Verdana" panose="020B0604030504040204" pitchFamily="34" charset="0"/>
                </a:rPr>
                <a:t> </a:t>
              </a:r>
            </a:p>
          </p:txBody>
        </p:sp>
        <p:sp>
          <p:nvSpPr>
            <p:cNvPr id="44" name="Line 19"/>
            <p:cNvSpPr>
              <a:spLocks noChangeAspect="1" noChangeShapeType="1"/>
            </p:cNvSpPr>
            <p:nvPr/>
          </p:nvSpPr>
          <p:spPr bwMode="auto">
            <a:xfrm flipV="1">
              <a:off x="2010" y="2437"/>
              <a:ext cx="0" cy="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5" name="Line 20"/>
            <p:cNvSpPr>
              <a:spLocks noChangeAspect="1" noChangeShapeType="1"/>
            </p:cNvSpPr>
            <p:nvPr/>
          </p:nvSpPr>
          <p:spPr bwMode="auto">
            <a:xfrm flipH="1" flipV="1">
              <a:off x="2517" y="2423"/>
              <a:ext cx="593" cy="371"/>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6" name="Text Box 21"/>
            <p:cNvSpPr txBox="1">
              <a:spLocks noChangeAspect="1" noChangeArrowheads="1"/>
            </p:cNvSpPr>
            <p:nvPr/>
          </p:nvSpPr>
          <p:spPr bwMode="auto">
            <a:xfrm>
              <a:off x="703" y="1253"/>
              <a:ext cx="2313" cy="544"/>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US" altLang="en-US" sz="1600" b="1">
                  <a:latin typeface="Verdana" panose="020B0604030504040204" pitchFamily="34" charset="0"/>
                </a:rPr>
                <a:t>Solve Diffusion</a:t>
              </a:r>
            </a:p>
            <a:p>
              <a:endParaRPr lang="en-US" altLang="en-US" sz="1200" b="1">
                <a:latin typeface="Verdana" panose="020B0604030504040204" pitchFamily="34" charset="0"/>
              </a:endParaRPr>
            </a:p>
            <a:p>
              <a:pPr algn="ctr"/>
              <a:r>
                <a:rPr lang="en-US" altLang="en-US" sz="1200" b="1">
                  <a:latin typeface="Verdana" panose="020B0604030504040204" pitchFamily="34" charset="0"/>
                </a:rPr>
                <a:t>where</a:t>
              </a:r>
            </a:p>
          </p:txBody>
        </p:sp>
        <p:graphicFrame>
          <p:nvGraphicFramePr>
            <p:cNvPr id="47" name="Object 22"/>
            <p:cNvGraphicFramePr>
              <a:graphicFrameLocks noChangeAspect="1"/>
            </p:cNvGraphicFramePr>
            <p:nvPr/>
          </p:nvGraphicFramePr>
          <p:xfrm>
            <a:off x="3106" y="2538"/>
            <a:ext cx="416" cy="472"/>
          </p:xfrm>
          <a:graphic>
            <a:graphicData uri="http://schemas.openxmlformats.org/presentationml/2006/ole">
              <mc:AlternateContent xmlns:mc="http://schemas.openxmlformats.org/markup-compatibility/2006">
                <mc:Choice xmlns:v="urn:schemas-microsoft-com:vml" Requires="v">
                  <p:oleObj spid="_x0000_s6227" name="Formel" r:id="rId6" imgW="317160" imgH="419040" progId="Equation.3">
                    <p:embed/>
                  </p:oleObj>
                </mc:Choice>
                <mc:Fallback>
                  <p:oleObj name="Formel" r:id="rId6" imgW="317160" imgH="41904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06" y="2538"/>
                          <a:ext cx="416" cy="4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8" name="Text Box 23" descr="Light upward diagonal"/>
            <p:cNvSpPr txBox="1">
              <a:spLocks noChangeAspect="1" noChangeArrowheads="1"/>
            </p:cNvSpPr>
            <p:nvPr/>
          </p:nvSpPr>
          <p:spPr bwMode="auto">
            <a:xfrm>
              <a:off x="3758" y="1389"/>
              <a:ext cx="1617" cy="281"/>
            </a:xfrm>
            <a:prstGeom prst="rect">
              <a:avLst/>
            </a:prstGeom>
            <a:pattFill prst="ltUpDiag">
              <a:fgClr>
                <a:srgbClr val="DDDDDD"/>
              </a:fgClr>
              <a:bgClr>
                <a:srgbClr val="FFFFFF"/>
              </a:bgClr>
            </a:pattFill>
            <a:ln w="19050">
              <a:solidFill>
                <a:srgbClr val="000000"/>
              </a:solidFill>
              <a:miter lim="800000"/>
              <a:headEnd/>
              <a:tailEnd/>
            </a:ln>
          </p:spPr>
          <p:txBody>
            <a:bodyPr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r>
                <a:rPr lang="en-GB" altLang="en-US" sz="1600" b="1">
                  <a:latin typeface="Verdana" panose="020B0604030504040204" pitchFamily="34" charset="0"/>
                </a:rPr>
                <a:t>Boundary conditions</a:t>
              </a:r>
            </a:p>
            <a:p>
              <a:pPr algn="ctr"/>
              <a:r>
                <a:rPr lang="en-GB" altLang="en-US" sz="1200">
                  <a:latin typeface="Verdana" panose="020B0604030504040204" pitchFamily="34" charset="0"/>
                </a:rPr>
                <a:t>(External or Internal)</a:t>
              </a:r>
            </a:p>
          </p:txBody>
        </p:sp>
        <p:sp>
          <p:nvSpPr>
            <p:cNvPr id="49" name="Line 24"/>
            <p:cNvSpPr>
              <a:spLocks noChangeShapeType="1"/>
            </p:cNvSpPr>
            <p:nvPr/>
          </p:nvSpPr>
          <p:spPr bwMode="auto">
            <a:xfrm flipH="1" flipV="1">
              <a:off x="1802" y="1793"/>
              <a:ext cx="171" cy="19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50" name="Line 25"/>
            <p:cNvSpPr>
              <a:spLocks noChangeShapeType="1"/>
            </p:cNvSpPr>
            <p:nvPr/>
          </p:nvSpPr>
          <p:spPr bwMode="auto">
            <a:xfrm flipH="1">
              <a:off x="3043" y="1530"/>
              <a:ext cx="708"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nchor="ctr">
              <a:spAutoFit/>
            </a:bodyPr>
            <a:lstStyle/>
            <a:p>
              <a:endParaRPr lang="en-US"/>
            </a:p>
          </p:txBody>
        </p:sp>
        <p:sp>
          <p:nvSpPr>
            <p:cNvPr id="51" name="Line 26"/>
            <p:cNvSpPr>
              <a:spLocks noChangeShapeType="1"/>
            </p:cNvSpPr>
            <p:nvPr/>
          </p:nvSpPr>
          <p:spPr bwMode="auto">
            <a:xfrm flipH="1" flipV="1">
              <a:off x="4421" y="1670"/>
              <a:ext cx="1" cy="867"/>
            </a:xfrm>
            <a:prstGeom prst="line">
              <a:avLst/>
            </a:prstGeom>
            <a:noFill/>
            <a:ln w="9525">
              <a:solidFill>
                <a:schemeClr val="tx1"/>
              </a:solidFill>
              <a:prstDash val="dash"/>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graphicFrame>
          <p:nvGraphicFramePr>
            <p:cNvPr id="52" name="Object 27"/>
            <p:cNvGraphicFramePr>
              <a:graphicFrameLocks noChangeAspect="1"/>
            </p:cNvGraphicFramePr>
            <p:nvPr/>
          </p:nvGraphicFramePr>
          <p:xfrm>
            <a:off x="2158" y="1439"/>
            <a:ext cx="812" cy="340"/>
          </p:xfrm>
          <a:graphic>
            <a:graphicData uri="http://schemas.openxmlformats.org/presentationml/2006/ole">
              <mc:AlternateContent xmlns:mc="http://schemas.openxmlformats.org/markup-compatibility/2006">
                <mc:Choice xmlns:v="urn:schemas-microsoft-com:vml" Requires="v">
                  <p:oleObj spid="_x0000_s6228" name="Equation" r:id="rId8" imgW="939600" imgH="393480" progId="Equation.3">
                    <p:embed/>
                  </p:oleObj>
                </mc:Choice>
                <mc:Fallback>
                  <p:oleObj name="Equation" r:id="rId8" imgW="939600" imgH="39348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58" y="1439"/>
                          <a:ext cx="812" cy="3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53" name="Object 28"/>
            <p:cNvGraphicFramePr>
              <a:graphicFrameLocks noChangeAspect="1"/>
            </p:cNvGraphicFramePr>
            <p:nvPr/>
          </p:nvGraphicFramePr>
          <p:xfrm>
            <a:off x="1908" y="1972"/>
            <a:ext cx="700" cy="495"/>
          </p:xfrm>
          <a:graphic>
            <a:graphicData uri="http://schemas.openxmlformats.org/presentationml/2006/ole">
              <mc:AlternateContent xmlns:mc="http://schemas.openxmlformats.org/markup-compatibility/2006">
                <mc:Choice xmlns:v="urn:schemas-microsoft-com:vml" Requires="v">
                  <p:oleObj spid="_x0000_s6229" name="Formel" r:id="rId10" imgW="876240" imgH="457200" progId="Equation.3">
                    <p:embed/>
                  </p:oleObj>
                </mc:Choice>
                <mc:Fallback>
                  <p:oleObj name="Formel" r:id="rId10" imgW="876240" imgH="4572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08" y="1972"/>
                          <a:ext cx="700" cy="4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spTree>
    <p:extLst>
      <p:ext uri="{BB962C8B-B14F-4D97-AF65-F5344CB8AC3E}">
        <p14:creationId xmlns:p14="http://schemas.microsoft.com/office/powerpoint/2010/main" val="17022852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57200" y="-316175"/>
            <a:ext cx="5400675" cy="947952"/>
          </a:xfrm>
        </p:spPr>
        <p:txBody>
          <a:bodyPr/>
          <a:lstStyle/>
          <a:p>
            <a:endParaRPr lang="en-US" sz="2800" b="0" dirty="0"/>
          </a:p>
          <a:p>
            <a:r>
              <a:rPr lang="en-US" sz="2800" dirty="0"/>
              <a:t>Diffusion rates are needed </a:t>
            </a:r>
          </a:p>
        </p:txBody>
      </p:sp>
      <p:sp>
        <p:nvSpPr>
          <p:cNvPr id="3" name="Rectangle 2"/>
          <p:cNvSpPr/>
          <p:nvPr/>
        </p:nvSpPr>
        <p:spPr>
          <a:xfrm>
            <a:off x="683568" y="980728"/>
            <a:ext cx="7992888" cy="5447645"/>
          </a:xfrm>
          <a:prstGeom prst="rect">
            <a:avLst/>
          </a:prstGeom>
        </p:spPr>
        <p:txBody>
          <a:bodyPr wrap="square">
            <a:spAutoFit/>
          </a:bodyPr>
          <a:lstStyle/>
          <a:p>
            <a:pPr marL="288925" indent="-288925">
              <a:buFont typeface="Arial" panose="020B0604020202020204" pitchFamily="34" charset="0"/>
              <a:buChar char="•"/>
            </a:pPr>
            <a:r>
              <a:rPr lang="en-US" sz="2200" dirty="0" smtClean="0">
                <a:latin typeface="+mj-lt"/>
              </a:rPr>
              <a:t>Modelling </a:t>
            </a:r>
            <a:r>
              <a:rPr lang="en-US" sz="2200" dirty="0">
                <a:latin typeface="+mj-lt"/>
              </a:rPr>
              <a:t>must apply in multicomponent systems because the real alloys are multicomponent. Many diffusion coefficients! </a:t>
            </a:r>
            <a:endParaRPr lang="en-US" sz="2200" dirty="0" smtClean="0">
              <a:latin typeface="+mj-lt"/>
            </a:endParaRPr>
          </a:p>
          <a:p>
            <a:pPr marL="288925" indent="-288925">
              <a:buFont typeface="Arial" panose="020B0604020202020204" pitchFamily="34" charset="0"/>
              <a:buChar char="•"/>
            </a:pPr>
            <a:endParaRPr lang="en-US" sz="1000" dirty="0">
              <a:latin typeface="+mj-lt"/>
            </a:endParaRPr>
          </a:p>
          <a:p>
            <a:pPr marL="288925" indent="-288925">
              <a:buFont typeface="Arial" panose="020B0604020202020204" pitchFamily="34" charset="0"/>
              <a:buChar char="•"/>
            </a:pPr>
            <a:r>
              <a:rPr lang="en-US" sz="2200" dirty="0" smtClean="0">
                <a:latin typeface="+mj-lt"/>
              </a:rPr>
              <a:t>Various </a:t>
            </a:r>
            <a:r>
              <a:rPr lang="en-US" sz="2200" dirty="0">
                <a:latin typeface="+mj-lt"/>
              </a:rPr>
              <a:t>type of coupling effects may make it more complicated than Fick’s law. </a:t>
            </a:r>
            <a:endParaRPr lang="en-US" sz="2200" dirty="0" smtClean="0">
              <a:latin typeface="+mj-lt"/>
            </a:endParaRPr>
          </a:p>
          <a:p>
            <a:pPr marL="288925" indent="-288925">
              <a:buFont typeface="Arial" panose="020B0604020202020204" pitchFamily="34" charset="0"/>
              <a:buChar char="•"/>
            </a:pPr>
            <a:endParaRPr lang="en-US" sz="1000" dirty="0">
              <a:latin typeface="+mj-lt"/>
            </a:endParaRPr>
          </a:p>
          <a:p>
            <a:pPr marL="288925" indent="-288925">
              <a:buFont typeface="Arial" panose="020B0604020202020204" pitchFamily="34" charset="0"/>
              <a:buChar char="•"/>
            </a:pPr>
            <a:r>
              <a:rPr lang="en-US" sz="2200" dirty="0" smtClean="0">
                <a:latin typeface="+mj-lt"/>
              </a:rPr>
              <a:t>Details </a:t>
            </a:r>
            <a:r>
              <a:rPr lang="en-US" sz="2200" dirty="0">
                <a:latin typeface="+mj-lt"/>
              </a:rPr>
              <a:t>of geometry not of primary importance. </a:t>
            </a:r>
            <a:endParaRPr lang="en-US" sz="2200" dirty="0" smtClean="0">
              <a:latin typeface="+mj-lt"/>
            </a:endParaRPr>
          </a:p>
          <a:p>
            <a:pPr marL="288925" indent="-288925">
              <a:buFont typeface="Arial" panose="020B0604020202020204" pitchFamily="34" charset="0"/>
              <a:buChar char="•"/>
            </a:pPr>
            <a:endParaRPr lang="en-US" sz="1000" dirty="0">
              <a:latin typeface="+mj-lt"/>
            </a:endParaRPr>
          </a:p>
          <a:p>
            <a:pPr marL="288925" indent="-288925">
              <a:buFont typeface="Arial" panose="020B0604020202020204" pitchFamily="34" charset="0"/>
              <a:buChar char="•"/>
            </a:pPr>
            <a:r>
              <a:rPr lang="en-US" sz="2200" dirty="0" smtClean="0">
                <a:latin typeface="+mj-lt"/>
              </a:rPr>
              <a:t>An </a:t>
            </a:r>
            <a:r>
              <a:rPr lang="en-US" sz="2200" dirty="0">
                <a:latin typeface="+mj-lt"/>
              </a:rPr>
              <a:t>approach in the </a:t>
            </a:r>
            <a:r>
              <a:rPr lang="en-US" sz="2200" dirty="0" err="1">
                <a:latin typeface="+mj-lt"/>
              </a:rPr>
              <a:t>Calphad</a:t>
            </a:r>
            <a:r>
              <a:rPr lang="en-US" sz="2200" dirty="0">
                <a:latin typeface="+mj-lt"/>
              </a:rPr>
              <a:t> spirit was suggested for information on diffusion kinetics (</a:t>
            </a:r>
            <a:r>
              <a:rPr lang="en-US" sz="2200" dirty="0" err="1">
                <a:latin typeface="+mj-lt"/>
              </a:rPr>
              <a:t>Andersson-Ågren</a:t>
            </a:r>
            <a:r>
              <a:rPr lang="en-US" sz="2200" dirty="0">
                <a:latin typeface="+mj-lt"/>
              </a:rPr>
              <a:t> 1992) </a:t>
            </a:r>
          </a:p>
          <a:p>
            <a:pPr>
              <a:tabLst>
                <a:tab pos="685800" algn="l"/>
              </a:tabLst>
            </a:pPr>
            <a:r>
              <a:rPr lang="en-US" sz="2200" dirty="0" smtClean="0">
                <a:latin typeface="+mj-lt"/>
              </a:rPr>
              <a:t>	– Allowed </a:t>
            </a:r>
            <a:r>
              <a:rPr lang="en-US" sz="2200" dirty="0">
                <a:latin typeface="+mj-lt"/>
              </a:rPr>
              <a:t>systematic </a:t>
            </a:r>
            <a:r>
              <a:rPr lang="en-US" sz="2200" dirty="0" err="1">
                <a:latin typeface="+mj-lt"/>
              </a:rPr>
              <a:t>representatation</a:t>
            </a:r>
            <a:r>
              <a:rPr lang="en-US" sz="2200" dirty="0">
                <a:latin typeface="+mj-lt"/>
              </a:rPr>
              <a:t> of the kinetic </a:t>
            </a:r>
            <a:r>
              <a:rPr lang="en-US" sz="2200" dirty="0" smtClean="0">
                <a:latin typeface="+mj-lt"/>
              </a:rPr>
              <a:t>	  		</a:t>
            </a:r>
            <a:r>
              <a:rPr lang="en-US" sz="2200" dirty="0" err="1" smtClean="0">
                <a:latin typeface="+mj-lt"/>
              </a:rPr>
              <a:t>behaviour</a:t>
            </a:r>
            <a:r>
              <a:rPr lang="en-US" sz="2200" dirty="0" smtClean="0">
                <a:latin typeface="+mj-lt"/>
              </a:rPr>
              <a:t> </a:t>
            </a:r>
            <a:r>
              <a:rPr lang="en-US" sz="2200" dirty="0">
                <a:latin typeface="+mj-lt"/>
              </a:rPr>
              <a:t>of multicomponent alloy systems</a:t>
            </a:r>
            <a:r>
              <a:rPr lang="en-US" sz="2200" dirty="0" smtClean="0">
                <a:latin typeface="+mj-lt"/>
              </a:rPr>
              <a:t>.</a:t>
            </a:r>
          </a:p>
          <a:p>
            <a:endParaRPr lang="en-US" sz="1000" dirty="0" smtClean="0">
              <a:latin typeface="+mj-lt"/>
            </a:endParaRPr>
          </a:p>
          <a:p>
            <a:pPr marL="288925" indent="-288925">
              <a:buFont typeface="Arial" panose="020B0604020202020204" pitchFamily="34" charset="0"/>
              <a:buChar char="•"/>
            </a:pPr>
            <a:r>
              <a:rPr lang="en-US" sz="2200" dirty="0" smtClean="0">
                <a:latin typeface="+mj-lt"/>
              </a:rPr>
              <a:t>DICTRA </a:t>
            </a:r>
            <a:r>
              <a:rPr lang="en-US" sz="2200" dirty="0">
                <a:latin typeface="+mj-lt"/>
              </a:rPr>
              <a:t>was developed in the 1990s for numerical solution of multicomponent diffusion problems in simple </a:t>
            </a:r>
            <a:r>
              <a:rPr lang="en-US" sz="2200" dirty="0" err="1">
                <a:latin typeface="+mj-lt"/>
              </a:rPr>
              <a:t>geomtries</a:t>
            </a:r>
            <a:r>
              <a:rPr lang="en-US" sz="2200" dirty="0">
                <a:latin typeface="+mj-lt"/>
              </a:rPr>
              <a:t>. </a:t>
            </a:r>
            <a:endParaRPr lang="en-US" sz="2200" dirty="0" smtClean="0">
              <a:latin typeface="+mj-lt"/>
            </a:endParaRPr>
          </a:p>
          <a:p>
            <a:endParaRPr lang="en-US" sz="2200" dirty="0" smtClean="0">
              <a:latin typeface="+mj-lt"/>
            </a:endParaRPr>
          </a:p>
          <a:p>
            <a:endParaRPr lang="en-US" sz="2200" dirty="0">
              <a:latin typeface="+mj-lt"/>
            </a:endParaRPr>
          </a:p>
          <a:p>
            <a:r>
              <a:rPr lang="en-US" sz="2200" i="1" dirty="0">
                <a:latin typeface="+mj-lt"/>
              </a:rPr>
              <a:t>Slide courtesy of Prof. J. </a:t>
            </a:r>
            <a:r>
              <a:rPr lang="en-US" sz="2200" i="1" dirty="0" err="1">
                <a:latin typeface="+mj-lt"/>
              </a:rPr>
              <a:t>Ågren</a:t>
            </a:r>
            <a:r>
              <a:rPr lang="en-US" sz="2200" i="1" dirty="0">
                <a:latin typeface="+mj-lt"/>
              </a:rPr>
              <a:t>, KTH </a:t>
            </a:r>
            <a:endParaRPr lang="en-US" sz="2200" dirty="0">
              <a:latin typeface="+mj-lt"/>
            </a:endParaRPr>
          </a:p>
        </p:txBody>
      </p:sp>
    </p:spTree>
    <p:extLst>
      <p:ext uri="{BB962C8B-B14F-4D97-AF65-F5344CB8AC3E}">
        <p14:creationId xmlns:p14="http://schemas.microsoft.com/office/powerpoint/2010/main" val="1807307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57200" y="200890"/>
            <a:ext cx="5400675" cy="430887"/>
          </a:xfrm>
        </p:spPr>
        <p:txBody>
          <a:bodyPr/>
          <a:lstStyle/>
          <a:p>
            <a:r>
              <a:rPr lang="en-US" sz="2800" dirty="0" smtClean="0"/>
              <a:t>Available </a:t>
            </a:r>
            <a:r>
              <a:rPr lang="en-US" sz="2800" dirty="0"/>
              <a:t>Kinetic Databases </a:t>
            </a:r>
          </a:p>
        </p:txBody>
      </p:sp>
      <p:sp>
        <p:nvSpPr>
          <p:cNvPr id="3" name="Rectangle 2"/>
          <p:cNvSpPr/>
          <p:nvPr/>
        </p:nvSpPr>
        <p:spPr>
          <a:xfrm>
            <a:off x="871536" y="652737"/>
            <a:ext cx="5716687" cy="561692"/>
          </a:xfrm>
          <a:prstGeom prst="rect">
            <a:avLst/>
          </a:prstGeom>
        </p:spPr>
        <p:txBody>
          <a:bodyPr wrap="square">
            <a:spAutoFit/>
          </a:bodyPr>
          <a:lstStyle/>
          <a:p>
            <a:endParaRPr lang="en-US" sz="1050" dirty="0">
              <a:solidFill>
                <a:srgbClr val="000000"/>
              </a:solidFill>
              <a:latin typeface="Arial" panose="020B0604020202020204" pitchFamily="34" charset="0"/>
            </a:endParaRPr>
          </a:p>
          <a:p>
            <a:r>
              <a:rPr lang="en-US" sz="2000" b="1" u="sng" dirty="0">
                <a:latin typeface="+mj-lt"/>
              </a:rPr>
              <a:t>Mobility databases are currently available for: </a:t>
            </a:r>
            <a:endParaRPr lang="en-US" sz="2000" u="sng" dirty="0">
              <a:latin typeface="+mj-lt"/>
            </a:endParaRPr>
          </a:p>
        </p:txBody>
      </p:sp>
      <p:sp>
        <p:nvSpPr>
          <p:cNvPr id="4" name="Rectangle 3"/>
          <p:cNvSpPr/>
          <p:nvPr/>
        </p:nvSpPr>
        <p:spPr>
          <a:xfrm>
            <a:off x="871536" y="1211860"/>
            <a:ext cx="3196408" cy="1323439"/>
          </a:xfrm>
          <a:prstGeom prst="rect">
            <a:avLst/>
          </a:prstGeom>
        </p:spPr>
        <p:txBody>
          <a:bodyPr wrap="square">
            <a:spAutoFit/>
          </a:bodyPr>
          <a:lstStyle/>
          <a:p>
            <a:pPr marL="285750" indent="-285750">
              <a:buFont typeface="Wingdings" panose="05000000000000000000" pitchFamily="2" charset="2"/>
              <a:buChar char="q"/>
            </a:pPr>
            <a:r>
              <a:rPr lang="en-US" sz="2000" dirty="0" smtClean="0"/>
              <a:t>Steels </a:t>
            </a:r>
            <a:r>
              <a:rPr lang="en-US" sz="2000" dirty="0"/>
              <a:t>and Fe-alloys </a:t>
            </a:r>
          </a:p>
          <a:p>
            <a:pPr marL="285750" indent="-285750">
              <a:buFont typeface="Wingdings" panose="05000000000000000000" pitchFamily="2" charset="2"/>
              <a:buChar char="q"/>
            </a:pPr>
            <a:r>
              <a:rPr lang="en-US" sz="2000" dirty="0" smtClean="0"/>
              <a:t>Nickel-base </a:t>
            </a:r>
            <a:r>
              <a:rPr lang="en-US" sz="2000" dirty="0" err="1"/>
              <a:t>superalloys</a:t>
            </a:r>
            <a:r>
              <a:rPr lang="en-US" sz="2000" dirty="0"/>
              <a:t> </a:t>
            </a:r>
          </a:p>
          <a:p>
            <a:pPr marL="285750" indent="-285750">
              <a:buFont typeface="Wingdings" panose="05000000000000000000" pitchFamily="2" charset="2"/>
              <a:buChar char="q"/>
            </a:pPr>
            <a:r>
              <a:rPr lang="en-US" sz="2000" dirty="0" err="1" smtClean="0"/>
              <a:t>Aluminium</a:t>
            </a:r>
            <a:r>
              <a:rPr lang="en-US" sz="2000" dirty="0" smtClean="0"/>
              <a:t> </a:t>
            </a:r>
            <a:r>
              <a:rPr lang="en-US" sz="2000" dirty="0"/>
              <a:t>alloys </a:t>
            </a:r>
            <a:endParaRPr lang="en-US" sz="2000" dirty="0" smtClean="0"/>
          </a:p>
          <a:p>
            <a:pPr marL="285750" indent="-285750">
              <a:buFont typeface="Wingdings" panose="05000000000000000000" pitchFamily="2" charset="2"/>
              <a:buChar char="q"/>
            </a:pPr>
            <a:r>
              <a:rPr lang="en-US" sz="2000" dirty="0" smtClean="0"/>
              <a:t>Titanium alloys</a:t>
            </a:r>
            <a:endParaRPr lang="en-US" sz="2000" dirty="0"/>
          </a:p>
        </p:txBody>
      </p:sp>
      <p:sp>
        <p:nvSpPr>
          <p:cNvPr id="6" name="Rectangle 5"/>
          <p:cNvSpPr/>
          <p:nvPr/>
        </p:nvSpPr>
        <p:spPr>
          <a:xfrm>
            <a:off x="1045691" y="5719268"/>
            <a:ext cx="2908376" cy="738664"/>
          </a:xfrm>
          <a:prstGeom prst="rect">
            <a:avLst/>
          </a:prstGeom>
        </p:spPr>
        <p:txBody>
          <a:bodyPr wrap="square">
            <a:spAutoFit/>
          </a:bodyPr>
          <a:lstStyle/>
          <a:p>
            <a:r>
              <a:rPr lang="en-US" sz="1400" i="1" dirty="0" smtClean="0"/>
              <a:t>Symbols </a:t>
            </a:r>
            <a:r>
              <a:rPr lang="en-US" sz="1400" i="1" dirty="0"/>
              <a:t>are experimental data taken from Yamamoto et al, Trans. </a:t>
            </a:r>
            <a:r>
              <a:rPr lang="en-US" sz="1400" i="1" dirty="0" err="1"/>
              <a:t>Jpn</a:t>
            </a:r>
            <a:r>
              <a:rPr lang="en-US" sz="1400" i="1" dirty="0"/>
              <a:t>. Inst. Met. </a:t>
            </a:r>
            <a:r>
              <a:rPr lang="en-US" sz="1400" b="1" i="1" dirty="0"/>
              <a:t>21</a:t>
            </a:r>
            <a:r>
              <a:rPr lang="en-US" sz="1400" i="1" dirty="0"/>
              <a:t>(1980), p. 601. </a:t>
            </a:r>
            <a:endParaRPr lang="en-US" sz="1400" dirty="0"/>
          </a:p>
        </p:txBody>
      </p:sp>
      <p:sp>
        <p:nvSpPr>
          <p:cNvPr id="12" name="Rectangle 11"/>
          <p:cNvSpPr/>
          <p:nvPr/>
        </p:nvSpPr>
        <p:spPr>
          <a:xfrm>
            <a:off x="6300193" y="6216106"/>
            <a:ext cx="936103" cy="291847"/>
          </a:xfrm>
          <a:prstGeom prst="rect">
            <a:avLst/>
          </a:prstGeom>
          <a:solidFill>
            <a:schemeClr val="bg1"/>
          </a:solidFill>
        </p:spPr>
        <p:txBody>
          <a:bodyPr wrap="square">
            <a:spAutoFit/>
          </a:bodyPr>
          <a:lstStyle/>
          <a:p>
            <a:endParaRPr lang="en-US" sz="1400" dirty="0"/>
          </a:p>
        </p:txBody>
      </p:sp>
      <p:grpSp>
        <p:nvGrpSpPr>
          <p:cNvPr id="14" name="Group 9"/>
          <p:cNvGrpSpPr>
            <a:grpSpLocks noChangeAspect="1"/>
          </p:cNvGrpSpPr>
          <p:nvPr/>
        </p:nvGrpSpPr>
        <p:grpSpPr bwMode="auto">
          <a:xfrm>
            <a:off x="674277" y="2755774"/>
            <a:ext cx="3590925" cy="2878138"/>
            <a:chOff x="703" y="1071"/>
            <a:chExt cx="1979" cy="1586"/>
          </a:xfrm>
        </p:grpSpPr>
        <p:sp>
          <p:nvSpPr>
            <p:cNvPr id="15" name="AutoShape 10"/>
            <p:cNvSpPr>
              <a:spLocks noChangeAspect="1" noChangeArrowheads="1" noTextEdit="1"/>
            </p:cNvSpPr>
            <p:nvPr/>
          </p:nvSpPr>
          <p:spPr bwMode="auto">
            <a:xfrm>
              <a:off x="703" y="1071"/>
              <a:ext cx="1979" cy="15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6" name="Freeform 11"/>
            <p:cNvSpPr>
              <a:spLocks noChangeAspect="1"/>
            </p:cNvSpPr>
            <p:nvPr/>
          </p:nvSpPr>
          <p:spPr bwMode="auto">
            <a:xfrm>
              <a:off x="1016" y="1120"/>
              <a:ext cx="30" cy="1305"/>
            </a:xfrm>
            <a:custGeom>
              <a:avLst/>
              <a:gdLst>
                <a:gd name="T0" fmla="*/ 30 w 30"/>
                <a:gd name="T1" fmla="*/ 0 h 1305"/>
                <a:gd name="T2" fmla="*/ 30 w 30"/>
                <a:gd name="T3" fmla="*/ 1305 h 1305"/>
                <a:gd name="T4" fmla="*/ 0 w 30"/>
                <a:gd name="T5" fmla="*/ 1305 h 1305"/>
                <a:gd name="T6" fmla="*/ 0 60000 65536"/>
                <a:gd name="T7" fmla="*/ 0 60000 65536"/>
                <a:gd name="T8" fmla="*/ 0 60000 65536"/>
                <a:gd name="T9" fmla="*/ 0 w 30"/>
                <a:gd name="T10" fmla="*/ 0 h 1305"/>
                <a:gd name="T11" fmla="*/ 30 w 30"/>
                <a:gd name="T12" fmla="*/ 1305 h 1305"/>
              </a:gdLst>
              <a:ahLst/>
              <a:cxnLst>
                <a:cxn ang="T6">
                  <a:pos x="T0" y="T1"/>
                </a:cxn>
                <a:cxn ang="T7">
                  <a:pos x="T2" y="T3"/>
                </a:cxn>
                <a:cxn ang="T8">
                  <a:pos x="T4" y="T5"/>
                </a:cxn>
              </a:cxnLst>
              <a:rect l="T9" t="T10" r="T11" b="T12"/>
              <a:pathLst>
                <a:path w="30" h="1305">
                  <a:moveTo>
                    <a:pt x="30" y="0"/>
                  </a:moveTo>
                  <a:lnTo>
                    <a:pt x="30" y="1305"/>
                  </a:lnTo>
                  <a:lnTo>
                    <a:pt x="0" y="1305"/>
                  </a:lnTo>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 name="Rectangle 12"/>
            <p:cNvSpPr>
              <a:spLocks noChangeAspect="1" noChangeArrowheads="1"/>
            </p:cNvSpPr>
            <p:nvPr/>
          </p:nvSpPr>
          <p:spPr bwMode="auto">
            <a:xfrm>
              <a:off x="874" y="2389"/>
              <a:ext cx="128"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800" b="1">
                  <a:solidFill>
                    <a:srgbClr val="000000"/>
                  </a:solidFill>
                  <a:latin typeface="Arial" panose="020B0604020202020204" pitchFamily="34" charset="0"/>
                </a:rPr>
                <a:t>-15.0</a:t>
              </a:r>
              <a:endParaRPr lang="en-US" altLang="en-US">
                <a:latin typeface="Arial Narrow" panose="020B0606020202030204" pitchFamily="34" charset="0"/>
              </a:endParaRPr>
            </a:p>
          </p:txBody>
        </p:sp>
        <p:sp>
          <p:nvSpPr>
            <p:cNvPr id="18" name="Line 13"/>
            <p:cNvSpPr>
              <a:spLocks noChangeAspect="1" noChangeShapeType="1"/>
            </p:cNvSpPr>
            <p:nvPr/>
          </p:nvSpPr>
          <p:spPr bwMode="auto">
            <a:xfrm flipH="1">
              <a:off x="1016" y="2238"/>
              <a:ext cx="30"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 name="Rectangle 14"/>
            <p:cNvSpPr>
              <a:spLocks noChangeAspect="1" noChangeArrowheads="1"/>
            </p:cNvSpPr>
            <p:nvPr/>
          </p:nvSpPr>
          <p:spPr bwMode="auto">
            <a:xfrm>
              <a:off x="874" y="2203"/>
              <a:ext cx="128"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800" b="1">
                  <a:solidFill>
                    <a:srgbClr val="000000"/>
                  </a:solidFill>
                  <a:latin typeface="Arial" panose="020B0604020202020204" pitchFamily="34" charset="0"/>
                </a:rPr>
                <a:t>-14.5</a:t>
              </a:r>
              <a:endParaRPr lang="en-US" altLang="en-US">
                <a:latin typeface="Arial Narrow" panose="020B0606020202030204" pitchFamily="34" charset="0"/>
              </a:endParaRPr>
            </a:p>
          </p:txBody>
        </p:sp>
        <p:sp>
          <p:nvSpPr>
            <p:cNvPr id="20" name="Line 15"/>
            <p:cNvSpPr>
              <a:spLocks noChangeAspect="1" noChangeShapeType="1"/>
            </p:cNvSpPr>
            <p:nvPr/>
          </p:nvSpPr>
          <p:spPr bwMode="auto">
            <a:xfrm flipH="1">
              <a:off x="1016" y="2052"/>
              <a:ext cx="30"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 name="Rectangle 16"/>
            <p:cNvSpPr>
              <a:spLocks noChangeAspect="1" noChangeArrowheads="1"/>
            </p:cNvSpPr>
            <p:nvPr/>
          </p:nvSpPr>
          <p:spPr bwMode="auto">
            <a:xfrm>
              <a:off x="874" y="2016"/>
              <a:ext cx="128"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800" b="1">
                  <a:solidFill>
                    <a:srgbClr val="000000"/>
                  </a:solidFill>
                  <a:latin typeface="Arial" panose="020B0604020202020204" pitchFamily="34" charset="0"/>
                </a:rPr>
                <a:t>-14.0</a:t>
              </a:r>
              <a:endParaRPr lang="en-US" altLang="en-US">
                <a:latin typeface="Arial Narrow" panose="020B0606020202030204" pitchFamily="34" charset="0"/>
              </a:endParaRPr>
            </a:p>
          </p:txBody>
        </p:sp>
        <p:sp>
          <p:nvSpPr>
            <p:cNvPr id="22" name="Line 17"/>
            <p:cNvSpPr>
              <a:spLocks noChangeAspect="1" noChangeShapeType="1"/>
            </p:cNvSpPr>
            <p:nvPr/>
          </p:nvSpPr>
          <p:spPr bwMode="auto">
            <a:xfrm flipH="1">
              <a:off x="1016" y="1866"/>
              <a:ext cx="30"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 name="Rectangle 18"/>
            <p:cNvSpPr>
              <a:spLocks noChangeAspect="1" noChangeArrowheads="1"/>
            </p:cNvSpPr>
            <p:nvPr/>
          </p:nvSpPr>
          <p:spPr bwMode="auto">
            <a:xfrm>
              <a:off x="874" y="1830"/>
              <a:ext cx="128"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800" b="1">
                  <a:solidFill>
                    <a:srgbClr val="000000"/>
                  </a:solidFill>
                  <a:latin typeface="Arial" panose="020B0604020202020204" pitchFamily="34" charset="0"/>
                </a:rPr>
                <a:t>-13.5</a:t>
              </a:r>
              <a:endParaRPr lang="en-US" altLang="en-US">
                <a:latin typeface="Arial Narrow" panose="020B0606020202030204" pitchFamily="34" charset="0"/>
              </a:endParaRPr>
            </a:p>
          </p:txBody>
        </p:sp>
        <p:sp>
          <p:nvSpPr>
            <p:cNvPr id="24" name="Line 19"/>
            <p:cNvSpPr>
              <a:spLocks noChangeAspect="1" noChangeShapeType="1"/>
            </p:cNvSpPr>
            <p:nvPr/>
          </p:nvSpPr>
          <p:spPr bwMode="auto">
            <a:xfrm flipH="1">
              <a:off x="1016" y="1679"/>
              <a:ext cx="30"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 name="Rectangle 20"/>
            <p:cNvSpPr>
              <a:spLocks noChangeAspect="1" noChangeArrowheads="1"/>
            </p:cNvSpPr>
            <p:nvPr/>
          </p:nvSpPr>
          <p:spPr bwMode="auto">
            <a:xfrm>
              <a:off x="874" y="1644"/>
              <a:ext cx="128"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800" b="1">
                  <a:solidFill>
                    <a:srgbClr val="000000"/>
                  </a:solidFill>
                  <a:latin typeface="Arial" panose="020B0604020202020204" pitchFamily="34" charset="0"/>
                </a:rPr>
                <a:t>-13.0</a:t>
              </a:r>
              <a:endParaRPr lang="en-US" altLang="en-US">
                <a:latin typeface="Arial Narrow" panose="020B0606020202030204" pitchFamily="34" charset="0"/>
              </a:endParaRPr>
            </a:p>
          </p:txBody>
        </p:sp>
        <p:sp>
          <p:nvSpPr>
            <p:cNvPr id="26" name="Line 21"/>
            <p:cNvSpPr>
              <a:spLocks noChangeAspect="1" noChangeShapeType="1"/>
            </p:cNvSpPr>
            <p:nvPr/>
          </p:nvSpPr>
          <p:spPr bwMode="auto">
            <a:xfrm flipH="1">
              <a:off x="1016" y="1493"/>
              <a:ext cx="30"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 name="Rectangle 22"/>
            <p:cNvSpPr>
              <a:spLocks noChangeAspect="1" noChangeArrowheads="1"/>
            </p:cNvSpPr>
            <p:nvPr/>
          </p:nvSpPr>
          <p:spPr bwMode="auto">
            <a:xfrm>
              <a:off x="874" y="1457"/>
              <a:ext cx="128"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800" b="1">
                  <a:solidFill>
                    <a:srgbClr val="000000"/>
                  </a:solidFill>
                  <a:latin typeface="Arial" panose="020B0604020202020204" pitchFamily="34" charset="0"/>
                </a:rPr>
                <a:t>-12.5</a:t>
              </a:r>
              <a:endParaRPr lang="en-US" altLang="en-US">
                <a:latin typeface="Arial Narrow" panose="020B0606020202030204" pitchFamily="34" charset="0"/>
              </a:endParaRPr>
            </a:p>
          </p:txBody>
        </p:sp>
        <p:sp>
          <p:nvSpPr>
            <p:cNvPr id="28" name="Line 23"/>
            <p:cNvSpPr>
              <a:spLocks noChangeAspect="1" noChangeShapeType="1"/>
            </p:cNvSpPr>
            <p:nvPr/>
          </p:nvSpPr>
          <p:spPr bwMode="auto">
            <a:xfrm flipH="1">
              <a:off x="1016" y="1307"/>
              <a:ext cx="30"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 name="Rectangle 24"/>
            <p:cNvSpPr>
              <a:spLocks noChangeAspect="1" noChangeArrowheads="1"/>
            </p:cNvSpPr>
            <p:nvPr/>
          </p:nvSpPr>
          <p:spPr bwMode="auto">
            <a:xfrm>
              <a:off x="874" y="1271"/>
              <a:ext cx="128"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800" b="1">
                  <a:solidFill>
                    <a:srgbClr val="000000"/>
                  </a:solidFill>
                  <a:latin typeface="Arial" panose="020B0604020202020204" pitchFamily="34" charset="0"/>
                </a:rPr>
                <a:t>-12.0</a:t>
              </a:r>
              <a:endParaRPr lang="en-US" altLang="en-US">
                <a:latin typeface="Arial Narrow" panose="020B0606020202030204" pitchFamily="34" charset="0"/>
              </a:endParaRPr>
            </a:p>
          </p:txBody>
        </p:sp>
        <p:sp>
          <p:nvSpPr>
            <p:cNvPr id="30" name="Line 25"/>
            <p:cNvSpPr>
              <a:spLocks noChangeAspect="1" noChangeShapeType="1"/>
            </p:cNvSpPr>
            <p:nvPr/>
          </p:nvSpPr>
          <p:spPr bwMode="auto">
            <a:xfrm flipH="1">
              <a:off x="1016" y="1120"/>
              <a:ext cx="30"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 name="Rectangle 26"/>
            <p:cNvSpPr>
              <a:spLocks noChangeAspect="1" noChangeArrowheads="1"/>
            </p:cNvSpPr>
            <p:nvPr/>
          </p:nvSpPr>
          <p:spPr bwMode="auto">
            <a:xfrm>
              <a:off x="874" y="1085"/>
              <a:ext cx="128"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800" b="1">
                  <a:solidFill>
                    <a:srgbClr val="000000"/>
                  </a:solidFill>
                  <a:latin typeface="Arial" panose="020B0604020202020204" pitchFamily="34" charset="0"/>
                </a:rPr>
                <a:t>-11.5</a:t>
              </a:r>
              <a:endParaRPr lang="en-US" altLang="en-US">
                <a:latin typeface="Arial Narrow" panose="020B0606020202030204" pitchFamily="34" charset="0"/>
              </a:endParaRPr>
            </a:p>
          </p:txBody>
        </p:sp>
        <p:sp>
          <p:nvSpPr>
            <p:cNvPr id="32" name="Rectangle 27"/>
            <p:cNvSpPr>
              <a:spLocks noChangeAspect="1" noChangeArrowheads="1"/>
            </p:cNvSpPr>
            <p:nvPr/>
          </p:nvSpPr>
          <p:spPr bwMode="auto">
            <a:xfrm rot="-5400000">
              <a:off x="479" y="1759"/>
              <a:ext cx="605"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800" b="1">
                  <a:solidFill>
                    <a:srgbClr val="000000"/>
                  </a:solidFill>
                  <a:latin typeface="Arial" panose="020B0604020202020204" pitchFamily="34" charset="0"/>
                </a:rPr>
                <a:t>LOGDC(FCC,AL,AL,NI)</a:t>
              </a:r>
              <a:endParaRPr lang="en-US" altLang="en-US">
                <a:latin typeface="Arial Narrow" panose="020B0606020202030204" pitchFamily="34" charset="0"/>
              </a:endParaRPr>
            </a:p>
          </p:txBody>
        </p:sp>
        <p:sp>
          <p:nvSpPr>
            <p:cNvPr id="33" name="Freeform 28"/>
            <p:cNvSpPr>
              <a:spLocks noChangeAspect="1"/>
            </p:cNvSpPr>
            <p:nvPr/>
          </p:nvSpPr>
          <p:spPr bwMode="auto">
            <a:xfrm>
              <a:off x="2350" y="1120"/>
              <a:ext cx="31" cy="1305"/>
            </a:xfrm>
            <a:custGeom>
              <a:avLst/>
              <a:gdLst>
                <a:gd name="T0" fmla="*/ 0 w 269"/>
                <a:gd name="T1" fmla="*/ 0 h 11502"/>
                <a:gd name="T2" fmla="*/ 0 w 269"/>
                <a:gd name="T3" fmla="*/ 0 h 11502"/>
                <a:gd name="T4" fmla="*/ 0 w 269"/>
                <a:gd name="T5" fmla="*/ 0 h 11502"/>
                <a:gd name="T6" fmla="*/ 0 60000 65536"/>
                <a:gd name="T7" fmla="*/ 0 60000 65536"/>
                <a:gd name="T8" fmla="*/ 0 60000 65536"/>
                <a:gd name="T9" fmla="*/ 0 w 269"/>
                <a:gd name="T10" fmla="*/ 0 h 11502"/>
                <a:gd name="T11" fmla="*/ 269 w 269"/>
                <a:gd name="T12" fmla="*/ 11502 h 11502"/>
              </a:gdLst>
              <a:ahLst/>
              <a:cxnLst>
                <a:cxn ang="T6">
                  <a:pos x="T0" y="T1"/>
                </a:cxn>
                <a:cxn ang="T7">
                  <a:pos x="T2" y="T3"/>
                </a:cxn>
                <a:cxn ang="T8">
                  <a:pos x="T4" y="T5"/>
                </a:cxn>
              </a:cxnLst>
              <a:rect l="T9" t="T10" r="T11" b="T12"/>
              <a:pathLst>
                <a:path w="269" h="11502">
                  <a:moveTo>
                    <a:pt x="0" y="0"/>
                  </a:moveTo>
                  <a:lnTo>
                    <a:pt x="0" y="11502"/>
                  </a:lnTo>
                  <a:lnTo>
                    <a:pt x="269" y="11502"/>
                  </a:lnTo>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34" name="Line 29"/>
            <p:cNvSpPr>
              <a:spLocks noChangeAspect="1" noChangeShapeType="1"/>
            </p:cNvSpPr>
            <p:nvPr/>
          </p:nvSpPr>
          <p:spPr bwMode="auto">
            <a:xfrm>
              <a:off x="2350" y="2238"/>
              <a:ext cx="3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 name="Line 30"/>
            <p:cNvSpPr>
              <a:spLocks noChangeAspect="1" noChangeShapeType="1"/>
            </p:cNvSpPr>
            <p:nvPr/>
          </p:nvSpPr>
          <p:spPr bwMode="auto">
            <a:xfrm>
              <a:off x="2350" y="2052"/>
              <a:ext cx="3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 name="Line 31"/>
            <p:cNvSpPr>
              <a:spLocks noChangeAspect="1" noChangeShapeType="1"/>
            </p:cNvSpPr>
            <p:nvPr/>
          </p:nvSpPr>
          <p:spPr bwMode="auto">
            <a:xfrm>
              <a:off x="2350" y="1866"/>
              <a:ext cx="3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 name="Line 32"/>
            <p:cNvSpPr>
              <a:spLocks noChangeAspect="1" noChangeShapeType="1"/>
            </p:cNvSpPr>
            <p:nvPr/>
          </p:nvSpPr>
          <p:spPr bwMode="auto">
            <a:xfrm>
              <a:off x="2350" y="1679"/>
              <a:ext cx="3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 name="Line 33"/>
            <p:cNvSpPr>
              <a:spLocks noChangeAspect="1" noChangeShapeType="1"/>
            </p:cNvSpPr>
            <p:nvPr/>
          </p:nvSpPr>
          <p:spPr bwMode="auto">
            <a:xfrm>
              <a:off x="2350" y="1493"/>
              <a:ext cx="3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 name="Line 34"/>
            <p:cNvSpPr>
              <a:spLocks noChangeAspect="1" noChangeShapeType="1"/>
            </p:cNvSpPr>
            <p:nvPr/>
          </p:nvSpPr>
          <p:spPr bwMode="auto">
            <a:xfrm>
              <a:off x="2350" y="1307"/>
              <a:ext cx="3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 name="Line 35"/>
            <p:cNvSpPr>
              <a:spLocks noChangeAspect="1" noChangeShapeType="1"/>
            </p:cNvSpPr>
            <p:nvPr/>
          </p:nvSpPr>
          <p:spPr bwMode="auto">
            <a:xfrm>
              <a:off x="2350" y="1120"/>
              <a:ext cx="31"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 name="Line 36"/>
            <p:cNvSpPr>
              <a:spLocks noChangeAspect="1" noChangeShapeType="1"/>
            </p:cNvSpPr>
            <p:nvPr/>
          </p:nvSpPr>
          <p:spPr bwMode="auto">
            <a:xfrm>
              <a:off x="1046" y="2425"/>
              <a:ext cx="1304"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 name="Line 37"/>
            <p:cNvSpPr>
              <a:spLocks noChangeAspect="1" noChangeShapeType="1"/>
            </p:cNvSpPr>
            <p:nvPr/>
          </p:nvSpPr>
          <p:spPr bwMode="auto">
            <a:xfrm>
              <a:off x="1046" y="2425"/>
              <a:ext cx="0" cy="3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 name="Rectangle 38"/>
            <p:cNvSpPr>
              <a:spLocks noChangeAspect="1" noChangeArrowheads="1"/>
            </p:cNvSpPr>
            <p:nvPr/>
          </p:nvSpPr>
          <p:spPr bwMode="auto">
            <a:xfrm>
              <a:off x="1030" y="2460"/>
              <a:ext cx="32"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800" b="1">
                  <a:solidFill>
                    <a:srgbClr val="000000"/>
                  </a:solidFill>
                  <a:latin typeface="Arial" panose="020B0604020202020204" pitchFamily="34" charset="0"/>
                </a:rPr>
                <a:t>0</a:t>
              </a:r>
              <a:endParaRPr lang="en-US" altLang="en-US">
                <a:latin typeface="Arial Narrow" panose="020B0606020202030204" pitchFamily="34" charset="0"/>
              </a:endParaRPr>
            </a:p>
          </p:txBody>
        </p:sp>
        <p:sp>
          <p:nvSpPr>
            <p:cNvPr id="44" name="Line 39"/>
            <p:cNvSpPr>
              <a:spLocks noChangeAspect="1" noChangeShapeType="1"/>
            </p:cNvSpPr>
            <p:nvPr/>
          </p:nvSpPr>
          <p:spPr bwMode="auto">
            <a:xfrm>
              <a:off x="1372" y="2425"/>
              <a:ext cx="0" cy="3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 name="Rectangle 40"/>
            <p:cNvSpPr>
              <a:spLocks noChangeAspect="1" noChangeArrowheads="1"/>
            </p:cNvSpPr>
            <p:nvPr/>
          </p:nvSpPr>
          <p:spPr bwMode="auto">
            <a:xfrm>
              <a:off x="1315" y="2460"/>
              <a:ext cx="111"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800" b="1">
                  <a:solidFill>
                    <a:srgbClr val="000000"/>
                  </a:solidFill>
                  <a:latin typeface="Arial" panose="020B0604020202020204" pitchFamily="34" charset="0"/>
                </a:rPr>
                <a:t>0.05</a:t>
              </a:r>
              <a:endParaRPr lang="en-US" altLang="en-US">
                <a:latin typeface="Arial Narrow" panose="020B0606020202030204" pitchFamily="34" charset="0"/>
              </a:endParaRPr>
            </a:p>
          </p:txBody>
        </p:sp>
        <p:sp>
          <p:nvSpPr>
            <p:cNvPr id="46" name="Line 41"/>
            <p:cNvSpPr>
              <a:spLocks noChangeAspect="1" noChangeShapeType="1"/>
            </p:cNvSpPr>
            <p:nvPr/>
          </p:nvSpPr>
          <p:spPr bwMode="auto">
            <a:xfrm>
              <a:off x="1698" y="2425"/>
              <a:ext cx="0" cy="3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 name="Rectangle 42"/>
            <p:cNvSpPr>
              <a:spLocks noChangeAspect="1" noChangeArrowheads="1"/>
            </p:cNvSpPr>
            <p:nvPr/>
          </p:nvSpPr>
          <p:spPr bwMode="auto">
            <a:xfrm>
              <a:off x="1641" y="2460"/>
              <a:ext cx="11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800" b="1">
                  <a:solidFill>
                    <a:srgbClr val="000000"/>
                  </a:solidFill>
                  <a:latin typeface="Arial" panose="020B0604020202020204" pitchFamily="34" charset="0"/>
                </a:rPr>
                <a:t>0.10</a:t>
              </a:r>
              <a:endParaRPr lang="en-US" altLang="en-US">
                <a:latin typeface="Arial Narrow" panose="020B0606020202030204" pitchFamily="34" charset="0"/>
              </a:endParaRPr>
            </a:p>
          </p:txBody>
        </p:sp>
        <p:sp>
          <p:nvSpPr>
            <p:cNvPr id="48" name="Line 43"/>
            <p:cNvSpPr>
              <a:spLocks noChangeAspect="1" noChangeShapeType="1"/>
            </p:cNvSpPr>
            <p:nvPr/>
          </p:nvSpPr>
          <p:spPr bwMode="auto">
            <a:xfrm>
              <a:off x="2024" y="2425"/>
              <a:ext cx="0" cy="3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 name="Rectangle 44"/>
            <p:cNvSpPr>
              <a:spLocks noChangeAspect="1" noChangeArrowheads="1"/>
            </p:cNvSpPr>
            <p:nvPr/>
          </p:nvSpPr>
          <p:spPr bwMode="auto">
            <a:xfrm>
              <a:off x="1968" y="2460"/>
              <a:ext cx="11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800" b="1">
                  <a:solidFill>
                    <a:srgbClr val="000000"/>
                  </a:solidFill>
                  <a:latin typeface="Arial" panose="020B0604020202020204" pitchFamily="34" charset="0"/>
                </a:rPr>
                <a:t>0.15</a:t>
              </a:r>
              <a:endParaRPr lang="en-US" altLang="en-US">
                <a:latin typeface="Arial Narrow" panose="020B0606020202030204" pitchFamily="34" charset="0"/>
              </a:endParaRPr>
            </a:p>
          </p:txBody>
        </p:sp>
        <p:sp>
          <p:nvSpPr>
            <p:cNvPr id="50" name="Line 45"/>
            <p:cNvSpPr>
              <a:spLocks noChangeAspect="1" noChangeShapeType="1"/>
            </p:cNvSpPr>
            <p:nvPr/>
          </p:nvSpPr>
          <p:spPr bwMode="auto">
            <a:xfrm>
              <a:off x="2350" y="2425"/>
              <a:ext cx="0" cy="3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 name="Rectangle 46"/>
            <p:cNvSpPr>
              <a:spLocks noChangeAspect="1" noChangeArrowheads="1"/>
            </p:cNvSpPr>
            <p:nvPr/>
          </p:nvSpPr>
          <p:spPr bwMode="auto">
            <a:xfrm>
              <a:off x="2293" y="2460"/>
              <a:ext cx="110"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800" b="1">
                  <a:solidFill>
                    <a:srgbClr val="000000"/>
                  </a:solidFill>
                  <a:latin typeface="Arial" panose="020B0604020202020204" pitchFamily="34" charset="0"/>
                </a:rPr>
                <a:t>0.20</a:t>
              </a:r>
              <a:endParaRPr lang="en-US" altLang="en-US">
                <a:latin typeface="Arial Narrow" panose="020B0606020202030204" pitchFamily="34" charset="0"/>
              </a:endParaRPr>
            </a:p>
          </p:txBody>
        </p:sp>
        <p:sp>
          <p:nvSpPr>
            <p:cNvPr id="52" name="Rectangle 47"/>
            <p:cNvSpPr>
              <a:spLocks noChangeAspect="1" noChangeArrowheads="1"/>
            </p:cNvSpPr>
            <p:nvPr/>
          </p:nvSpPr>
          <p:spPr bwMode="auto">
            <a:xfrm>
              <a:off x="1394" y="2562"/>
              <a:ext cx="439"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800" b="1">
                  <a:solidFill>
                    <a:srgbClr val="000000"/>
                  </a:solidFill>
                  <a:latin typeface="Arial" panose="020B0604020202020204" pitchFamily="34" charset="0"/>
                </a:rPr>
                <a:t>Mole-Fraction Al</a:t>
              </a:r>
              <a:endParaRPr lang="en-US" altLang="en-US">
                <a:latin typeface="Arial Narrow" panose="020B0606020202030204" pitchFamily="34" charset="0"/>
              </a:endParaRPr>
            </a:p>
          </p:txBody>
        </p:sp>
        <p:sp>
          <p:nvSpPr>
            <p:cNvPr id="53" name="Line 48"/>
            <p:cNvSpPr>
              <a:spLocks noChangeAspect="1" noChangeShapeType="1"/>
            </p:cNvSpPr>
            <p:nvPr/>
          </p:nvSpPr>
          <p:spPr bwMode="auto">
            <a:xfrm>
              <a:off x="1046" y="1120"/>
              <a:ext cx="1304" cy="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4" name="Line 49"/>
            <p:cNvSpPr>
              <a:spLocks noChangeAspect="1" noChangeShapeType="1"/>
            </p:cNvSpPr>
            <p:nvPr/>
          </p:nvSpPr>
          <p:spPr bwMode="auto">
            <a:xfrm flipV="1">
              <a:off x="1046" y="1090"/>
              <a:ext cx="0" cy="3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 name="Line 50"/>
            <p:cNvSpPr>
              <a:spLocks noChangeAspect="1" noChangeShapeType="1"/>
            </p:cNvSpPr>
            <p:nvPr/>
          </p:nvSpPr>
          <p:spPr bwMode="auto">
            <a:xfrm flipV="1">
              <a:off x="1372" y="1090"/>
              <a:ext cx="0" cy="3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 name="Line 51"/>
            <p:cNvSpPr>
              <a:spLocks noChangeAspect="1" noChangeShapeType="1"/>
            </p:cNvSpPr>
            <p:nvPr/>
          </p:nvSpPr>
          <p:spPr bwMode="auto">
            <a:xfrm flipV="1">
              <a:off x="1698" y="1090"/>
              <a:ext cx="0" cy="3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 name="Line 52"/>
            <p:cNvSpPr>
              <a:spLocks noChangeAspect="1" noChangeShapeType="1"/>
            </p:cNvSpPr>
            <p:nvPr/>
          </p:nvSpPr>
          <p:spPr bwMode="auto">
            <a:xfrm flipV="1">
              <a:off x="2024" y="1090"/>
              <a:ext cx="0" cy="3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 name="Line 53"/>
            <p:cNvSpPr>
              <a:spLocks noChangeAspect="1" noChangeShapeType="1"/>
            </p:cNvSpPr>
            <p:nvPr/>
          </p:nvSpPr>
          <p:spPr bwMode="auto">
            <a:xfrm flipV="1">
              <a:off x="2350" y="1090"/>
              <a:ext cx="0" cy="30"/>
            </a:xfrm>
            <a:prstGeom prst="line">
              <a:avLst/>
            </a:prstGeom>
            <a:noFill/>
            <a:ln w="3175">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 name="Freeform 54"/>
            <p:cNvSpPr>
              <a:spLocks noChangeAspect="1"/>
            </p:cNvSpPr>
            <p:nvPr/>
          </p:nvSpPr>
          <p:spPr bwMode="auto">
            <a:xfrm>
              <a:off x="1698" y="1272"/>
              <a:ext cx="652" cy="144"/>
            </a:xfrm>
            <a:custGeom>
              <a:avLst/>
              <a:gdLst>
                <a:gd name="T0" fmla="*/ 0 w 5751"/>
                <a:gd name="T1" fmla="*/ 0 h 1264"/>
                <a:gd name="T2" fmla="*/ 0 w 5751"/>
                <a:gd name="T3" fmla="*/ 0 h 1264"/>
                <a:gd name="T4" fmla="*/ 0 w 5751"/>
                <a:gd name="T5" fmla="*/ 0 h 1264"/>
                <a:gd name="T6" fmla="*/ 0 w 5751"/>
                <a:gd name="T7" fmla="*/ 0 h 1264"/>
                <a:gd name="T8" fmla="*/ 0 w 5751"/>
                <a:gd name="T9" fmla="*/ 0 h 1264"/>
                <a:gd name="T10" fmla="*/ 0 w 5751"/>
                <a:gd name="T11" fmla="*/ 0 h 1264"/>
                <a:gd name="T12" fmla="*/ 0 w 5751"/>
                <a:gd name="T13" fmla="*/ 0 h 1264"/>
                <a:gd name="T14" fmla="*/ 0 w 5751"/>
                <a:gd name="T15" fmla="*/ 0 h 1264"/>
                <a:gd name="T16" fmla="*/ 0 w 5751"/>
                <a:gd name="T17" fmla="*/ 0 h 1264"/>
                <a:gd name="T18" fmla="*/ 0 w 5751"/>
                <a:gd name="T19" fmla="*/ 0 h 1264"/>
                <a:gd name="T20" fmla="*/ 0 w 5751"/>
                <a:gd name="T21" fmla="*/ 0 h 1264"/>
                <a:gd name="T22" fmla="*/ 0 w 5751"/>
                <a:gd name="T23" fmla="*/ 0 h 1264"/>
                <a:gd name="T24" fmla="*/ 0 w 5751"/>
                <a:gd name="T25" fmla="*/ 0 h 1264"/>
                <a:gd name="T26" fmla="*/ 0 w 5751"/>
                <a:gd name="T27" fmla="*/ 0 h 1264"/>
                <a:gd name="T28" fmla="*/ 0 w 5751"/>
                <a:gd name="T29" fmla="*/ 0 h 1264"/>
                <a:gd name="T30" fmla="*/ 0 w 5751"/>
                <a:gd name="T31" fmla="*/ 0 h 1264"/>
                <a:gd name="T32" fmla="*/ 0 w 5751"/>
                <a:gd name="T33" fmla="*/ 0 h 1264"/>
                <a:gd name="T34" fmla="*/ 0 w 5751"/>
                <a:gd name="T35" fmla="*/ 0 h 1264"/>
                <a:gd name="T36" fmla="*/ 0 w 5751"/>
                <a:gd name="T37" fmla="*/ 0 h 1264"/>
                <a:gd name="T38" fmla="*/ 0 w 5751"/>
                <a:gd name="T39" fmla="*/ 0 h 1264"/>
                <a:gd name="T40" fmla="*/ 0 w 5751"/>
                <a:gd name="T41" fmla="*/ 0 h 1264"/>
                <a:gd name="T42" fmla="*/ 0 w 5751"/>
                <a:gd name="T43" fmla="*/ 0 h 1264"/>
                <a:gd name="T44" fmla="*/ 0 w 5751"/>
                <a:gd name="T45" fmla="*/ 0 h 1264"/>
                <a:gd name="T46" fmla="*/ 0 w 5751"/>
                <a:gd name="T47" fmla="*/ 0 h 1264"/>
                <a:gd name="T48" fmla="*/ 0 w 5751"/>
                <a:gd name="T49" fmla="*/ 0 h 1264"/>
                <a:gd name="T50" fmla="*/ 0 w 5751"/>
                <a:gd name="T51" fmla="*/ 0 h 1264"/>
                <a:gd name="T52" fmla="*/ 0 w 5751"/>
                <a:gd name="T53" fmla="*/ 0 h 1264"/>
                <a:gd name="T54" fmla="*/ 0 w 5751"/>
                <a:gd name="T55" fmla="*/ 0 h 1264"/>
                <a:gd name="T56" fmla="*/ 0 w 5751"/>
                <a:gd name="T57" fmla="*/ 0 h 1264"/>
                <a:gd name="T58" fmla="*/ 0 w 5751"/>
                <a:gd name="T59" fmla="*/ 0 h 1264"/>
                <a:gd name="T60" fmla="*/ 0 w 5751"/>
                <a:gd name="T61" fmla="*/ 0 h 1264"/>
                <a:gd name="T62" fmla="*/ 0 w 5751"/>
                <a:gd name="T63" fmla="*/ 0 h 1264"/>
                <a:gd name="T64" fmla="*/ 0 w 5751"/>
                <a:gd name="T65" fmla="*/ 0 h 1264"/>
                <a:gd name="T66" fmla="*/ 0 w 5751"/>
                <a:gd name="T67" fmla="*/ 0 h 1264"/>
                <a:gd name="T68" fmla="*/ 0 w 5751"/>
                <a:gd name="T69" fmla="*/ 0 h 1264"/>
                <a:gd name="T70" fmla="*/ 0 w 5751"/>
                <a:gd name="T71" fmla="*/ 0 h 1264"/>
                <a:gd name="T72" fmla="*/ 0 w 5751"/>
                <a:gd name="T73" fmla="*/ 0 h 1264"/>
                <a:gd name="T74" fmla="*/ 0 w 5751"/>
                <a:gd name="T75" fmla="*/ 0 h 1264"/>
                <a:gd name="T76" fmla="*/ 0 w 5751"/>
                <a:gd name="T77" fmla="*/ 0 h 1264"/>
                <a:gd name="T78" fmla="*/ 0 w 5751"/>
                <a:gd name="T79" fmla="*/ 0 h 1264"/>
                <a:gd name="T80" fmla="*/ 0 w 5751"/>
                <a:gd name="T81" fmla="*/ 0 h 1264"/>
                <a:gd name="T82" fmla="*/ 0 w 5751"/>
                <a:gd name="T83" fmla="*/ 0 h 1264"/>
                <a:gd name="T84" fmla="*/ 0 w 5751"/>
                <a:gd name="T85" fmla="*/ 0 h 1264"/>
                <a:gd name="T86" fmla="*/ 0 w 5751"/>
                <a:gd name="T87" fmla="*/ 0 h 1264"/>
                <a:gd name="T88" fmla="*/ 0 w 5751"/>
                <a:gd name="T89" fmla="*/ 0 h 1264"/>
                <a:gd name="T90" fmla="*/ 0 w 5751"/>
                <a:gd name="T91" fmla="*/ 0 h 1264"/>
                <a:gd name="T92" fmla="*/ 0 w 5751"/>
                <a:gd name="T93" fmla="*/ 0 h 1264"/>
                <a:gd name="T94" fmla="*/ 0 w 5751"/>
                <a:gd name="T95" fmla="*/ 0 h 1264"/>
                <a:gd name="T96" fmla="*/ 0 w 5751"/>
                <a:gd name="T97" fmla="*/ 0 h 1264"/>
                <a:gd name="T98" fmla="*/ 0 w 5751"/>
                <a:gd name="T99" fmla="*/ 0 h 126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751"/>
                <a:gd name="T151" fmla="*/ 0 h 1264"/>
                <a:gd name="T152" fmla="*/ 5751 w 5751"/>
                <a:gd name="T153" fmla="*/ 1264 h 126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751" h="1264">
                  <a:moveTo>
                    <a:pt x="0" y="1264"/>
                  </a:moveTo>
                  <a:lnTo>
                    <a:pt x="57" y="1252"/>
                  </a:lnTo>
                  <a:lnTo>
                    <a:pt x="115" y="1240"/>
                  </a:lnTo>
                  <a:lnTo>
                    <a:pt x="172" y="1229"/>
                  </a:lnTo>
                  <a:lnTo>
                    <a:pt x="230" y="1217"/>
                  </a:lnTo>
                  <a:lnTo>
                    <a:pt x="287" y="1205"/>
                  </a:lnTo>
                  <a:lnTo>
                    <a:pt x="345" y="1193"/>
                  </a:lnTo>
                  <a:lnTo>
                    <a:pt x="402" y="1181"/>
                  </a:lnTo>
                  <a:lnTo>
                    <a:pt x="460" y="1170"/>
                  </a:lnTo>
                  <a:lnTo>
                    <a:pt x="517" y="1158"/>
                  </a:lnTo>
                  <a:lnTo>
                    <a:pt x="575" y="1146"/>
                  </a:lnTo>
                  <a:lnTo>
                    <a:pt x="632" y="1134"/>
                  </a:lnTo>
                  <a:lnTo>
                    <a:pt x="690" y="1122"/>
                  </a:lnTo>
                  <a:lnTo>
                    <a:pt x="747" y="1110"/>
                  </a:lnTo>
                  <a:lnTo>
                    <a:pt x="805" y="1099"/>
                  </a:lnTo>
                  <a:lnTo>
                    <a:pt x="862" y="1087"/>
                  </a:lnTo>
                  <a:lnTo>
                    <a:pt x="920" y="1075"/>
                  </a:lnTo>
                  <a:lnTo>
                    <a:pt x="977" y="1063"/>
                  </a:lnTo>
                  <a:lnTo>
                    <a:pt x="1035" y="1051"/>
                  </a:lnTo>
                  <a:lnTo>
                    <a:pt x="1092" y="1039"/>
                  </a:lnTo>
                  <a:lnTo>
                    <a:pt x="1150" y="1027"/>
                  </a:lnTo>
                  <a:lnTo>
                    <a:pt x="1207" y="1015"/>
                  </a:lnTo>
                  <a:lnTo>
                    <a:pt x="1265" y="1003"/>
                  </a:lnTo>
                  <a:lnTo>
                    <a:pt x="1322" y="991"/>
                  </a:lnTo>
                  <a:lnTo>
                    <a:pt x="1380" y="979"/>
                  </a:lnTo>
                  <a:lnTo>
                    <a:pt x="1437" y="967"/>
                  </a:lnTo>
                  <a:lnTo>
                    <a:pt x="1495" y="955"/>
                  </a:lnTo>
                  <a:lnTo>
                    <a:pt x="1552" y="943"/>
                  </a:lnTo>
                  <a:lnTo>
                    <a:pt x="1610" y="931"/>
                  </a:lnTo>
                  <a:lnTo>
                    <a:pt x="1667" y="919"/>
                  </a:lnTo>
                  <a:lnTo>
                    <a:pt x="1725" y="906"/>
                  </a:lnTo>
                  <a:lnTo>
                    <a:pt x="1782" y="894"/>
                  </a:lnTo>
                  <a:lnTo>
                    <a:pt x="1840" y="882"/>
                  </a:lnTo>
                  <a:lnTo>
                    <a:pt x="1897" y="870"/>
                  </a:lnTo>
                  <a:lnTo>
                    <a:pt x="1955" y="858"/>
                  </a:lnTo>
                  <a:lnTo>
                    <a:pt x="2012" y="846"/>
                  </a:lnTo>
                  <a:lnTo>
                    <a:pt x="2070" y="833"/>
                  </a:lnTo>
                  <a:lnTo>
                    <a:pt x="2127" y="821"/>
                  </a:lnTo>
                  <a:lnTo>
                    <a:pt x="2185" y="809"/>
                  </a:lnTo>
                  <a:lnTo>
                    <a:pt x="2242" y="797"/>
                  </a:lnTo>
                  <a:lnTo>
                    <a:pt x="2300" y="784"/>
                  </a:lnTo>
                  <a:lnTo>
                    <a:pt x="2357" y="772"/>
                  </a:lnTo>
                  <a:lnTo>
                    <a:pt x="2415" y="760"/>
                  </a:lnTo>
                  <a:lnTo>
                    <a:pt x="2472" y="747"/>
                  </a:lnTo>
                  <a:lnTo>
                    <a:pt x="2530" y="735"/>
                  </a:lnTo>
                  <a:lnTo>
                    <a:pt x="2587" y="722"/>
                  </a:lnTo>
                  <a:lnTo>
                    <a:pt x="2645" y="710"/>
                  </a:lnTo>
                  <a:lnTo>
                    <a:pt x="2702" y="698"/>
                  </a:lnTo>
                  <a:lnTo>
                    <a:pt x="2760" y="685"/>
                  </a:lnTo>
                  <a:lnTo>
                    <a:pt x="2817" y="673"/>
                  </a:lnTo>
                  <a:lnTo>
                    <a:pt x="2875" y="660"/>
                  </a:lnTo>
                  <a:lnTo>
                    <a:pt x="2933" y="648"/>
                  </a:lnTo>
                  <a:lnTo>
                    <a:pt x="2990" y="635"/>
                  </a:lnTo>
                  <a:lnTo>
                    <a:pt x="3048" y="622"/>
                  </a:lnTo>
                  <a:lnTo>
                    <a:pt x="3105" y="610"/>
                  </a:lnTo>
                  <a:lnTo>
                    <a:pt x="3163" y="597"/>
                  </a:lnTo>
                  <a:lnTo>
                    <a:pt x="3220" y="585"/>
                  </a:lnTo>
                  <a:lnTo>
                    <a:pt x="3278" y="572"/>
                  </a:lnTo>
                  <a:lnTo>
                    <a:pt x="3335" y="559"/>
                  </a:lnTo>
                  <a:lnTo>
                    <a:pt x="3393" y="546"/>
                  </a:lnTo>
                  <a:lnTo>
                    <a:pt x="3450" y="534"/>
                  </a:lnTo>
                  <a:lnTo>
                    <a:pt x="3508" y="521"/>
                  </a:lnTo>
                  <a:lnTo>
                    <a:pt x="3565" y="508"/>
                  </a:lnTo>
                  <a:lnTo>
                    <a:pt x="3623" y="495"/>
                  </a:lnTo>
                  <a:lnTo>
                    <a:pt x="3680" y="482"/>
                  </a:lnTo>
                  <a:lnTo>
                    <a:pt x="3738" y="469"/>
                  </a:lnTo>
                  <a:lnTo>
                    <a:pt x="3795" y="457"/>
                  </a:lnTo>
                  <a:lnTo>
                    <a:pt x="3853" y="444"/>
                  </a:lnTo>
                  <a:lnTo>
                    <a:pt x="3910" y="431"/>
                  </a:lnTo>
                  <a:lnTo>
                    <a:pt x="3968" y="418"/>
                  </a:lnTo>
                  <a:lnTo>
                    <a:pt x="4025" y="405"/>
                  </a:lnTo>
                  <a:lnTo>
                    <a:pt x="4083" y="392"/>
                  </a:lnTo>
                  <a:lnTo>
                    <a:pt x="4140" y="379"/>
                  </a:lnTo>
                  <a:lnTo>
                    <a:pt x="4198" y="365"/>
                  </a:lnTo>
                  <a:lnTo>
                    <a:pt x="4255" y="352"/>
                  </a:lnTo>
                  <a:lnTo>
                    <a:pt x="4313" y="339"/>
                  </a:lnTo>
                  <a:lnTo>
                    <a:pt x="4370" y="326"/>
                  </a:lnTo>
                  <a:lnTo>
                    <a:pt x="4428" y="313"/>
                  </a:lnTo>
                  <a:lnTo>
                    <a:pt x="4485" y="299"/>
                  </a:lnTo>
                  <a:lnTo>
                    <a:pt x="4543" y="286"/>
                  </a:lnTo>
                  <a:lnTo>
                    <a:pt x="4600" y="273"/>
                  </a:lnTo>
                  <a:lnTo>
                    <a:pt x="4658" y="260"/>
                  </a:lnTo>
                  <a:lnTo>
                    <a:pt x="4715" y="246"/>
                  </a:lnTo>
                  <a:lnTo>
                    <a:pt x="4773" y="233"/>
                  </a:lnTo>
                  <a:lnTo>
                    <a:pt x="4830" y="219"/>
                  </a:lnTo>
                  <a:lnTo>
                    <a:pt x="4888" y="206"/>
                  </a:lnTo>
                  <a:lnTo>
                    <a:pt x="4945" y="192"/>
                  </a:lnTo>
                  <a:lnTo>
                    <a:pt x="5003" y="179"/>
                  </a:lnTo>
                  <a:lnTo>
                    <a:pt x="5060" y="165"/>
                  </a:lnTo>
                  <a:lnTo>
                    <a:pt x="5118" y="152"/>
                  </a:lnTo>
                  <a:lnTo>
                    <a:pt x="5175" y="138"/>
                  </a:lnTo>
                  <a:lnTo>
                    <a:pt x="5233" y="124"/>
                  </a:lnTo>
                  <a:lnTo>
                    <a:pt x="5290" y="111"/>
                  </a:lnTo>
                  <a:lnTo>
                    <a:pt x="5348" y="97"/>
                  </a:lnTo>
                  <a:lnTo>
                    <a:pt x="5405" y="83"/>
                  </a:lnTo>
                  <a:lnTo>
                    <a:pt x="5463" y="69"/>
                  </a:lnTo>
                  <a:lnTo>
                    <a:pt x="5520" y="56"/>
                  </a:lnTo>
                  <a:lnTo>
                    <a:pt x="5578" y="42"/>
                  </a:lnTo>
                  <a:lnTo>
                    <a:pt x="5635" y="28"/>
                  </a:lnTo>
                  <a:lnTo>
                    <a:pt x="5693" y="14"/>
                  </a:lnTo>
                  <a:lnTo>
                    <a:pt x="5751" y="0"/>
                  </a:lnTo>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0" name="Freeform 55"/>
            <p:cNvSpPr>
              <a:spLocks noChangeAspect="1"/>
            </p:cNvSpPr>
            <p:nvPr/>
          </p:nvSpPr>
          <p:spPr bwMode="auto">
            <a:xfrm>
              <a:off x="1047" y="1416"/>
              <a:ext cx="651" cy="98"/>
            </a:xfrm>
            <a:custGeom>
              <a:avLst/>
              <a:gdLst>
                <a:gd name="T0" fmla="*/ 0 w 5746"/>
                <a:gd name="T1" fmla="*/ 0 h 864"/>
                <a:gd name="T2" fmla="*/ 0 w 5746"/>
                <a:gd name="T3" fmla="*/ 0 h 864"/>
                <a:gd name="T4" fmla="*/ 0 w 5746"/>
                <a:gd name="T5" fmla="*/ 0 h 864"/>
                <a:gd name="T6" fmla="*/ 0 w 5746"/>
                <a:gd name="T7" fmla="*/ 0 h 864"/>
                <a:gd name="T8" fmla="*/ 0 w 5746"/>
                <a:gd name="T9" fmla="*/ 0 h 864"/>
                <a:gd name="T10" fmla="*/ 0 w 5746"/>
                <a:gd name="T11" fmla="*/ 0 h 864"/>
                <a:gd name="T12" fmla="*/ 0 w 5746"/>
                <a:gd name="T13" fmla="*/ 0 h 864"/>
                <a:gd name="T14" fmla="*/ 0 w 5746"/>
                <a:gd name="T15" fmla="*/ 0 h 864"/>
                <a:gd name="T16" fmla="*/ 0 w 5746"/>
                <a:gd name="T17" fmla="*/ 0 h 864"/>
                <a:gd name="T18" fmla="*/ 0 w 5746"/>
                <a:gd name="T19" fmla="*/ 0 h 864"/>
                <a:gd name="T20" fmla="*/ 0 w 5746"/>
                <a:gd name="T21" fmla="*/ 0 h 864"/>
                <a:gd name="T22" fmla="*/ 0 w 5746"/>
                <a:gd name="T23" fmla="*/ 0 h 864"/>
                <a:gd name="T24" fmla="*/ 0 w 5746"/>
                <a:gd name="T25" fmla="*/ 0 h 864"/>
                <a:gd name="T26" fmla="*/ 0 w 5746"/>
                <a:gd name="T27" fmla="*/ 0 h 864"/>
                <a:gd name="T28" fmla="*/ 0 w 5746"/>
                <a:gd name="T29" fmla="*/ 0 h 864"/>
                <a:gd name="T30" fmla="*/ 0 w 5746"/>
                <a:gd name="T31" fmla="*/ 0 h 864"/>
                <a:gd name="T32" fmla="*/ 0 w 5746"/>
                <a:gd name="T33" fmla="*/ 0 h 864"/>
                <a:gd name="T34" fmla="*/ 0 w 5746"/>
                <a:gd name="T35" fmla="*/ 0 h 864"/>
                <a:gd name="T36" fmla="*/ 0 w 5746"/>
                <a:gd name="T37" fmla="*/ 0 h 864"/>
                <a:gd name="T38" fmla="*/ 0 w 5746"/>
                <a:gd name="T39" fmla="*/ 0 h 864"/>
                <a:gd name="T40" fmla="*/ 0 w 5746"/>
                <a:gd name="T41" fmla="*/ 0 h 864"/>
                <a:gd name="T42" fmla="*/ 0 w 5746"/>
                <a:gd name="T43" fmla="*/ 0 h 864"/>
                <a:gd name="T44" fmla="*/ 0 w 5746"/>
                <a:gd name="T45" fmla="*/ 0 h 864"/>
                <a:gd name="T46" fmla="*/ 0 w 5746"/>
                <a:gd name="T47" fmla="*/ 0 h 864"/>
                <a:gd name="T48" fmla="*/ 0 w 5746"/>
                <a:gd name="T49" fmla="*/ 0 h 864"/>
                <a:gd name="T50" fmla="*/ 0 w 5746"/>
                <a:gd name="T51" fmla="*/ 0 h 864"/>
                <a:gd name="T52" fmla="*/ 0 w 5746"/>
                <a:gd name="T53" fmla="*/ 0 h 864"/>
                <a:gd name="T54" fmla="*/ 0 w 5746"/>
                <a:gd name="T55" fmla="*/ 0 h 864"/>
                <a:gd name="T56" fmla="*/ 0 w 5746"/>
                <a:gd name="T57" fmla="*/ 0 h 864"/>
                <a:gd name="T58" fmla="*/ 0 w 5746"/>
                <a:gd name="T59" fmla="*/ 0 h 864"/>
                <a:gd name="T60" fmla="*/ 0 w 5746"/>
                <a:gd name="T61" fmla="*/ 0 h 864"/>
                <a:gd name="T62" fmla="*/ 0 w 5746"/>
                <a:gd name="T63" fmla="*/ 0 h 864"/>
                <a:gd name="T64" fmla="*/ 0 w 5746"/>
                <a:gd name="T65" fmla="*/ 0 h 864"/>
                <a:gd name="T66" fmla="*/ 0 w 5746"/>
                <a:gd name="T67" fmla="*/ 0 h 864"/>
                <a:gd name="T68" fmla="*/ 0 w 5746"/>
                <a:gd name="T69" fmla="*/ 0 h 864"/>
                <a:gd name="T70" fmla="*/ 0 w 5746"/>
                <a:gd name="T71" fmla="*/ 0 h 864"/>
                <a:gd name="T72" fmla="*/ 0 w 5746"/>
                <a:gd name="T73" fmla="*/ 0 h 864"/>
                <a:gd name="T74" fmla="*/ 0 w 5746"/>
                <a:gd name="T75" fmla="*/ 0 h 864"/>
                <a:gd name="T76" fmla="*/ 0 w 5746"/>
                <a:gd name="T77" fmla="*/ 0 h 864"/>
                <a:gd name="T78" fmla="*/ 0 w 5746"/>
                <a:gd name="T79" fmla="*/ 0 h 864"/>
                <a:gd name="T80" fmla="*/ 0 w 5746"/>
                <a:gd name="T81" fmla="*/ 0 h 864"/>
                <a:gd name="T82" fmla="*/ 0 w 5746"/>
                <a:gd name="T83" fmla="*/ 0 h 864"/>
                <a:gd name="T84" fmla="*/ 0 w 5746"/>
                <a:gd name="T85" fmla="*/ 0 h 864"/>
                <a:gd name="T86" fmla="*/ 0 w 5746"/>
                <a:gd name="T87" fmla="*/ 0 h 864"/>
                <a:gd name="T88" fmla="*/ 0 w 5746"/>
                <a:gd name="T89" fmla="*/ 0 h 864"/>
                <a:gd name="T90" fmla="*/ 0 w 5746"/>
                <a:gd name="T91" fmla="*/ 0 h 864"/>
                <a:gd name="T92" fmla="*/ 0 w 5746"/>
                <a:gd name="T93" fmla="*/ 0 h 864"/>
                <a:gd name="T94" fmla="*/ 0 w 5746"/>
                <a:gd name="T95" fmla="*/ 0 h 864"/>
                <a:gd name="T96" fmla="*/ 0 w 5746"/>
                <a:gd name="T97" fmla="*/ 0 h 864"/>
                <a:gd name="T98" fmla="*/ 0 w 5746"/>
                <a:gd name="T99" fmla="*/ 0 h 86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746"/>
                <a:gd name="T151" fmla="*/ 0 h 864"/>
                <a:gd name="T152" fmla="*/ 5746 w 5746"/>
                <a:gd name="T153" fmla="*/ 864 h 86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746" h="864">
                  <a:moveTo>
                    <a:pt x="5746" y="0"/>
                  </a:moveTo>
                  <a:lnTo>
                    <a:pt x="5688" y="11"/>
                  </a:lnTo>
                  <a:lnTo>
                    <a:pt x="5630" y="23"/>
                  </a:lnTo>
                  <a:lnTo>
                    <a:pt x="5573" y="35"/>
                  </a:lnTo>
                  <a:lnTo>
                    <a:pt x="5515" y="47"/>
                  </a:lnTo>
                  <a:lnTo>
                    <a:pt x="5458" y="58"/>
                  </a:lnTo>
                  <a:lnTo>
                    <a:pt x="5400" y="70"/>
                  </a:lnTo>
                  <a:lnTo>
                    <a:pt x="5343" y="81"/>
                  </a:lnTo>
                  <a:lnTo>
                    <a:pt x="5285" y="93"/>
                  </a:lnTo>
                  <a:lnTo>
                    <a:pt x="5228" y="105"/>
                  </a:lnTo>
                  <a:lnTo>
                    <a:pt x="5170" y="116"/>
                  </a:lnTo>
                  <a:lnTo>
                    <a:pt x="5113" y="128"/>
                  </a:lnTo>
                  <a:lnTo>
                    <a:pt x="5055" y="139"/>
                  </a:lnTo>
                  <a:lnTo>
                    <a:pt x="4998" y="151"/>
                  </a:lnTo>
                  <a:lnTo>
                    <a:pt x="4940" y="162"/>
                  </a:lnTo>
                  <a:lnTo>
                    <a:pt x="4883" y="174"/>
                  </a:lnTo>
                  <a:lnTo>
                    <a:pt x="4825" y="185"/>
                  </a:lnTo>
                  <a:lnTo>
                    <a:pt x="4768" y="197"/>
                  </a:lnTo>
                  <a:lnTo>
                    <a:pt x="4710" y="208"/>
                  </a:lnTo>
                  <a:lnTo>
                    <a:pt x="4653" y="220"/>
                  </a:lnTo>
                  <a:lnTo>
                    <a:pt x="4595" y="231"/>
                  </a:lnTo>
                  <a:lnTo>
                    <a:pt x="4538" y="242"/>
                  </a:lnTo>
                  <a:lnTo>
                    <a:pt x="4480" y="254"/>
                  </a:lnTo>
                  <a:lnTo>
                    <a:pt x="4423" y="265"/>
                  </a:lnTo>
                  <a:lnTo>
                    <a:pt x="4365" y="276"/>
                  </a:lnTo>
                  <a:lnTo>
                    <a:pt x="4308" y="288"/>
                  </a:lnTo>
                  <a:lnTo>
                    <a:pt x="4250" y="299"/>
                  </a:lnTo>
                  <a:lnTo>
                    <a:pt x="4193" y="310"/>
                  </a:lnTo>
                  <a:lnTo>
                    <a:pt x="4135" y="321"/>
                  </a:lnTo>
                  <a:lnTo>
                    <a:pt x="4078" y="332"/>
                  </a:lnTo>
                  <a:lnTo>
                    <a:pt x="4020" y="344"/>
                  </a:lnTo>
                  <a:lnTo>
                    <a:pt x="3963" y="355"/>
                  </a:lnTo>
                  <a:lnTo>
                    <a:pt x="3905" y="366"/>
                  </a:lnTo>
                  <a:lnTo>
                    <a:pt x="3848" y="377"/>
                  </a:lnTo>
                  <a:lnTo>
                    <a:pt x="3790" y="388"/>
                  </a:lnTo>
                  <a:lnTo>
                    <a:pt x="3733" y="399"/>
                  </a:lnTo>
                  <a:lnTo>
                    <a:pt x="3675" y="410"/>
                  </a:lnTo>
                  <a:lnTo>
                    <a:pt x="3618" y="420"/>
                  </a:lnTo>
                  <a:lnTo>
                    <a:pt x="3560" y="431"/>
                  </a:lnTo>
                  <a:lnTo>
                    <a:pt x="3503" y="442"/>
                  </a:lnTo>
                  <a:lnTo>
                    <a:pt x="3445" y="453"/>
                  </a:lnTo>
                  <a:lnTo>
                    <a:pt x="3388" y="463"/>
                  </a:lnTo>
                  <a:lnTo>
                    <a:pt x="3330" y="474"/>
                  </a:lnTo>
                  <a:lnTo>
                    <a:pt x="3273" y="485"/>
                  </a:lnTo>
                  <a:lnTo>
                    <a:pt x="3215" y="495"/>
                  </a:lnTo>
                  <a:lnTo>
                    <a:pt x="3158" y="506"/>
                  </a:lnTo>
                  <a:lnTo>
                    <a:pt x="3100" y="516"/>
                  </a:lnTo>
                  <a:lnTo>
                    <a:pt x="3043" y="526"/>
                  </a:lnTo>
                  <a:lnTo>
                    <a:pt x="2985" y="536"/>
                  </a:lnTo>
                  <a:lnTo>
                    <a:pt x="2928" y="547"/>
                  </a:lnTo>
                  <a:lnTo>
                    <a:pt x="2870" y="557"/>
                  </a:lnTo>
                  <a:lnTo>
                    <a:pt x="2812" y="567"/>
                  </a:lnTo>
                  <a:lnTo>
                    <a:pt x="2755" y="577"/>
                  </a:lnTo>
                  <a:lnTo>
                    <a:pt x="2697" y="587"/>
                  </a:lnTo>
                  <a:lnTo>
                    <a:pt x="2640" y="596"/>
                  </a:lnTo>
                  <a:lnTo>
                    <a:pt x="2582" y="606"/>
                  </a:lnTo>
                  <a:lnTo>
                    <a:pt x="2525" y="615"/>
                  </a:lnTo>
                  <a:lnTo>
                    <a:pt x="2467" y="625"/>
                  </a:lnTo>
                  <a:lnTo>
                    <a:pt x="2410" y="634"/>
                  </a:lnTo>
                  <a:lnTo>
                    <a:pt x="2352" y="644"/>
                  </a:lnTo>
                  <a:lnTo>
                    <a:pt x="2295" y="653"/>
                  </a:lnTo>
                  <a:lnTo>
                    <a:pt x="2237" y="662"/>
                  </a:lnTo>
                  <a:lnTo>
                    <a:pt x="2180" y="671"/>
                  </a:lnTo>
                  <a:lnTo>
                    <a:pt x="2122" y="679"/>
                  </a:lnTo>
                  <a:lnTo>
                    <a:pt x="2065" y="688"/>
                  </a:lnTo>
                  <a:lnTo>
                    <a:pt x="2007" y="697"/>
                  </a:lnTo>
                  <a:lnTo>
                    <a:pt x="1950" y="705"/>
                  </a:lnTo>
                  <a:lnTo>
                    <a:pt x="1892" y="713"/>
                  </a:lnTo>
                  <a:lnTo>
                    <a:pt x="1835" y="721"/>
                  </a:lnTo>
                  <a:lnTo>
                    <a:pt x="1777" y="729"/>
                  </a:lnTo>
                  <a:lnTo>
                    <a:pt x="1720" y="737"/>
                  </a:lnTo>
                  <a:lnTo>
                    <a:pt x="1662" y="745"/>
                  </a:lnTo>
                  <a:lnTo>
                    <a:pt x="1605" y="752"/>
                  </a:lnTo>
                  <a:lnTo>
                    <a:pt x="1547" y="759"/>
                  </a:lnTo>
                  <a:lnTo>
                    <a:pt x="1490" y="766"/>
                  </a:lnTo>
                  <a:lnTo>
                    <a:pt x="1432" y="773"/>
                  </a:lnTo>
                  <a:lnTo>
                    <a:pt x="1375" y="780"/>
                  </a:lnTo>
                  <a:lnTo>
                    <a:pt x="1317" y="786"/>
                  </a:lnTo>
                  <a:lnTo>
                    <a:pt x="1260" y="793"/>
                  </a:lnTo>
                  <a:lnTo>
                    <a:pt x="1202" y="799"/>
                  </a:lnTo>
                  <a:lnTo>
                    <a:pt x="1145" y="804"/>
                  </a:lnTo>
                  <a:lnTo>
                    <a:pt x="1087" y="810"/>
                  </a:lnTo>
                  <a:lnTo>
                    <a:pt x="1030" y="815"/>
                  </a:lnTo>
                  <a:lnTo>
                    <a:pt x="972" y="820"/>
                  </a:lnTo>
                  <a:lnTo>
                    <a:pt x="915" y="825"/>
                  </a:lnTo>
                  <a:lnTo>
                    <a:pt x="857" y="830"/>
                  </a:lnTo>
                  <a:lnTo>
                    <a:pt x="800" y="834"/>
                  </a:lnTo>
                  <a:lnTo>
                    <a:pt x="742" y="838"/>
                  </a:lnTo>
                  <a:lnTo>
                    <a:pt x="685" y="842"/>
                  </a:lnTo>
                  <a:lnTo>
                    <a:pt x="627" y="846"/>
                  </a:lnTo>
                  <a:lnTo>
                    <a:pt x="570" y="849"/>
                  </a:lnTo>
                  <a:lnTo>
                    <a:pt x="512" y="852"/>
                  </a:lnTo>
                  <a:lnTo>
                    <a:pt x="455" y="854"/>
                  </a:lnTo>
                  <a:lnTo>
                    <a:pt x="397" y="857"/>
                  </a:lnTo>
                  <a:lnTo>
                    <a:pt x="340" y="859"/>
                  </a:lnTo>
                  <a:lnTo>
                    <a:pt x="282" y="860"/>
                  </a:lnTo>
                  <a:lnTo>
                    <a:pt x="225" y="862"/>
                  </a:lnTo>
                  <a:lnTo>
                    <a:pt x="167" y="863"/>
                  </a:lnTo>
                  <a:lnTo>
                    <a:pt x="110" y="863"/>
                  </a:lnTo>
                  <a:lnTo>
                    <a:pt x="52" y="864"/>
                  </a:lnTo>
                  <a:lnTo>
                    <a:pt x="0" y="864"/>
                  </a:lnTo>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 name="Freeform 56"/>
            <p:cNvSpPr>
              <a:spLocks noChangeAspect="1"/>
            </p:cNvSpPr>
            <p:nvPr/>
          </p:nvSpPr>
          <p:spPr bwMode="auto">
            <a:xfrm>
              <a:off x="1698" y="1380"/>
              <a:ext cx="652" cy="147"/>
            </a:xfrm>
            <a:custGeom>
              <a:avLst/>
              <a:gdLst>
                <a:gd name="T0" fmla="*/ 0 w 5751"/>
                <a:gd name="T1" fmla="*/ 0 h 1298"/>
                <a:gd name="T2" fmla="*/ 0 w 5751"/>
                <a:gd name="T3" fmla="*/ 0 h 1298"/>
                <a:gd name="T4" fmla="*/ 0 w 5751"/>
                <a:gd name="T5" fmla="*/ 0 h 1298"/>
                <a:gd name="T6" fmla="*/ 0 w 5751"/>
                <a:gd name="T7" fmla="*/ 0 h 1298"/>
                <a:gd name="T8" fmla="*/ 0 w 5751"/>
                <a:gd name="T9" fmla="*/ 0 h 1298"/>
                <a:gd name="T10" fmla="*/ 0 w 5751"/>
                <a:gd name="T11" fmla="*/ 0 h 1298"/>
                <a:gd name="T12" fmla="*/ 0 w 5751"/>
                <a:gd name="T13" fmla="*/ 0 h 1298"/>
                <a:gd name="T14" fmla="*/ 0 w 5751"/>
                <a:gd name="T15" fmla="*/ 0 h 1298"/>
                <a:gd name="T16" fmla="*/ 0 w 5751"/>
                <a:gd name="T17" fmla="*/ 0 h 1298"/>
                <a:gd name="T18" fmla="*/ 0 w 5751"/>
                <a:gd name="T19" fmla="*/ 0 h 1298"/>
                <a:gd name="T20" fmla="*/ 0 w 5751"/>
                <a:gd name="T21" fmla="*/ 0 h 1298"/>
                <a:gd name="T22" fmla="*/ 0 w 5751"/>
                <a:gd name="T23" fmla="*/ 0 h 1298"/>
                <a:gd name="T24" fmla="*/ 0 w 5751"/>
                <a:gd name="T25" fmla="*/ 0 h 1298"/>
                <a:gd name="T26" fmla="*/ 0 w 5751"/>
                <a:gd name="T27" fmla="*/ 0 h 1298"/>
                <a:gd name="T28" fmla="*/ 0 w 5751"/>
                <a:gd name="T29" fmla="*/ 0 h 1298"/>
                <a:gd name="T30" fmla="*/ 0 w 5751"/>
                <a:gd name="T31" fmla="*/ 0 h 1298"/>
                <a:gd name="T32" fmla="*/ 0 w 5751"/>
                <a:gd name="T33" fmla="*/ 0 h 1298"/>
                <a:gd name="T34" fmla="*/ 0 w 5751"/>
                <a:gd name="T35" fmla="*/ 0 h 1298"/>
                <a:gd name="T36" fmla="*/ 0 w 5751"/>
                <a:gd name="T37" fmla="*/ 0 h 1298"/>
                <a:gd name="T38" fmla="*/ 0 w 5751"/>
                <a:gd name="T39" fmla="*/ 0 h 1298"/>
                <a:gd name="T40" fmla="*/ 0 w 5751"/>
                <a:gd name="T41" fmla="*/ 0 h 1298"/>
                <a:gd name="T42" fmla="*/ 0 w 5751"/>
                <a:gd name="T43" fmla="*/ 0 h 1298"/>
                <a:gd name="T44" fmla="*/ 0 w 5751"/>
                <a:gd name="T45" fmla="*/ 0 h 1298"/>
                <a:gd name="T46" fmla="*/ 0 w 5751"/>
                <a:gd name="T47" fmla="*/ 0 h 1298"/>
                <a:gd name="T48" fmla="*/ 0 w 5751"/>
                <a:gd name="T49" fmla="*/ 0 h 1298"/>
                <a:gd name="T50" fmla="*/ 0 w 5751"/>
                <a:gd name="T51" fmla="*/ 0 h 1298"/>
                <a:gd name="T52" fmla="*/ 0 w 5751"/>
                <a:gd name="T53" fmla="*/ 0 h 1298"/>
                <a:gd name="T54" fmla="*/ 0 w 5751"/>
                <a:gd name="T55" fmla="*/ 0 h 1298"/>
                <a:gd name="T56" fmla="*/ 0 w 5751"/>
                <a:gd name="T57" fmla="*/ 0 h 1298"/>
                <a:gd name="T58" fmla="*/ 0 w 5751"/>
                <a:gd name="T59" fmla="*/ 0 h 1298"/>
                <a:gd name="T60" fmla="*/ 0 w 5751"/>
                <a:gd name="T61" fmla="*/ 0 h 1298"/>
                <a:gd name="T62" fmla="*/ 0 w 5751"/>
                <a:gd name="T63" fmla="*/ 0 h 1298"/>
                <a:gd name="T64" fmla="*/ 0 w 5751"/>
                <a:gd name="T65" fmla="*/ 0 h 1298"/>
                <a:gd name="T66" fmla="*/ 0 w 5751"/>
                <a:gd name="T67" fmla="*/ 0 h 1298"/>
                <a:gd name="T68" fmla="*/ 0 w 5751"/>
                <a:gd name="T69" fmla="*/ 0 h 1298"/>
                <a:gd name="T70" fmla="*/ 0 w 5751"/>
                <a:gd name="T71" fmla="*/ 0 h 1298"/>
                <a:gd name="T72" fmla="*/ 0 w 5751"/>
                <a:gd name="T73" fmla="*/ 0 h 1298"/>
                <a:gd name="T74" fmla="*/ 0 w 5751"/>
                <a:gd name="T75" fmla="*/ 0 h 1298"/>
                <a:gd name="T76" fmla="*/ 0 w 5751"/>
                <a:gd name="T77" fmla="*/ 0 h 1298"/>
                <a:gd name="T78" fmla="*/ 0 w 5751"/>
                <a:gd name="T79" fmla="*/ 0 h 1298"/>
                <a:gd name="T80" fmla="*/ 0 w 5751"/>
                <a:gd name="T81" fmla="*/ 0 h 1298"/>
                <a:gd name="T82" fmla="*/ 0 w 5751"/>
                <a:gd name="T83" fmla="*/ 0 h 1298"/>
                <a:gd name="T84" fmla="*/ 0 w 5751"/>
                <a:gd name="T85" fmla="*/ 0 h 1298"/>
                <a:gd name="T86" fmla="*/ 0 w 5751"/>
                <a:gd name="T87" fmla="*/ 0 h 1298"/>
                <a:gd name="T88" fmla="*/ 0 w 5751"/>
                <a:gd name="T89" fmla="*/ 0 h 1298"/>
                <a:gd name="T90" fmla="*/ 0 w 5751"/>
                <a:gd name="T91" fmla="*/ 0 h 1298"/>
                <a:gd name="T92" fmla="*/ 0 w 5751"/>
                <a:gd name="T93" fmla="*/ 0 h 1298"/>
                <a:gd name="T94" fmla="*/ 0 w 5751"/>
                <a:gd name="T95" fmla="*/ 0 h 1298"/>
                <a:gd name="T96" fmla="*/ 0 w 5751"/>
                <a:gd name="T97" fmla="*/ 0 h 1298"/>
                <a:gd name="T98" fmla="*/ 0 w 5751"/>
                <a:gd name="T99" fmla="*/ 0 h 1298"/>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751"/>
                <a:gd name="T151" fmla="*/ 0 h 1298"/>
                <a:gd name="T152" fmla="*/ 5751 w 5751"/>
                <a:gd name="T153" fmla="*/ 1298 h 1298"/>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751" h="1298">
                  <a:moveTo>
                    <a:pt x="0" y="1298"/>
                  </a:moveTo>
                  <a:lnTo>
                    <a:pt x="57" y="1286"/>
                  </a:lnTo>
                  <a:lnTo>
                    <a:pt x="115" y="1274"/>
                  </a:lnTo>
                  <a:lnTo>
                    <a:pt x="172" y="1262"/>
                  </a:lnTo>
                  <a:lnTo>
                    <a:pt x="230" y="1250"/>
                  </a:lnTo>
                  <a:lnTo>
                    <a:pt x="287" y="1238"/>
                  </a:lnTo>
                  <a:lnTo>
                    <a:pt x="345" y="1226"/>
                  </a:lnTo>
                  <a:lnTo>
                    <a:pt x="402" y="1214"/>
                  </a:lnTo>
                  <a:lnTo>
                    <a:pt x="460" y="1202"/>
                  </a:lnTo>
                  <a:lnTo>
                    <a:pt x="517" y="1190"/>
                  </a:lnTo>
                  <a:lnTo>
                    <a:pt x="575" y="1178"/>
                  </a:lnTo>
                  <a:lnTo>
                    <a:pt x="632" y="1166"/>
                  </a:lnTo>
                  <a:lnTo>
                    <a:pt x="690" y="1153"/>
                  </a:lnTo>
                  <a:lnTo>
                    <a:pt x="747" y="1141"/>
                  </a:lnTo>
                  <a:lnTo>
                    <a:pt x="805" y="1129"/>
                  </a:lnTo>
                  <a:lnTo>
                    <a:pt x="862" y="1117"/>
                  </a:lnTo>
                  <a:lnTo>
                    <a:pt x="920" y="1105"/>
                  </a:lnTo>
                  <a:lnTo>
                    <a:pt x="977" y="1093"/>
                  </a:lnTo>
                  <a:lnTo>
                    <a:pt x="1035" y="1080"/>
                  </a:lnTo>
                  <a:lnTo>
                    <a:pt x="1092" y="1068"/>
                  </a:lnTo>
                  <a:lnTo>
                    <a:pt x="1150" y="1056"/>
                  </a:lnTo>
                  <a:lnTo>
                    <a:pt x="1207" y="1044"/>
                  </a:lnTo>
                  <a:lnTo>
                    <a:pt x="1265" y="1031"/>
                  </a:lnTo>
                  <a:lnTo>
                    <a:pt x="1322" y="1019"/>
                  </a:lnTo>
                  <a:lnTo>
                    <a:pt x="1380" y="1007"/>
                  </a:lnTo>
                  <a:lnTo>
                    <a:pt x="1437" y="994"/>
                  </a:lnTo>
                  <a:lnTo>
                    <a:pt x="1495" y="982"/>
                  </a:lnTo>
                  <a:lnTo>
                    <a:pt x="1552" y="970"/>
                  </a:lnTo>
                  <a:lnTo>
                    <a:pt x="1610" y="957"/>
                  </a:lnTo>
                  <a:lnTo>
                    <a:pt x="1667" y="945"/>
                  </a:lnTo>
                  <a:lnTo>
                    <a:pt x="1725" y="932"/>
                  </a:lnTo>
                  <a:lnTo>
                    <a:pt x="1782" y="920"/>
                  </a:lnTo>
                  <a:lnTo>
                    <a:pt x="1840" y="908"/>
                  </a:lnTo>
                  <a:lnTo>
                    <a:pt x="1897" y="895"/>
                  </a:lnTo>
                  <a:lnTo>
                    <a:pt x="1955" y="883"/>
                  </a:lnTo>
                  <a:lnTo>
                    <a:pt x="2012" y="870"/>
                  </a:lnTo>
                  <a:lnTo>
                    <a:pt x="2070" y="858"/>
                  </a:lnTo>
                  <a:lnTo>
                    <a:pt x="2127" y="845"/>
                  </a:lnTo>
                  <a:lnTo>
                    <a:pt x="2185" y="832"/>
                  </a:lnTo>
                  <a:lnTo>
                    <a:pt x="2242" y="820"/>
                  </a:lnTo>
                  <a:lnTo>
                    <a:pt x="2300" y="807"/>
                  </a:lnTo>
                  <a:lnTo>
                    <a:pt x="2357" y="795"/>
                  </a:lnTo>
                  <a:lnTo>
                    <a:pt x="2415" y="782"/>
                  </a:lnTo>
                  <a:lnTo>
                    <a:pt x="2472" y="769"/>
                  </a:lnTo>
                  <a:lnTo>
                    <a:pt x="2530" y="757"/>
                  </a:lnTo>
                  <a:lnTo>
                    <a:pt x="2587" y="744"/>
                  </a:lnTo>
                  <a:lnTo>
                    <a:pt x="2645" y="731"/>
                  </a:lnTo>
                  <a:lnTo>
                    <a:pt x="2702" y="718"/>
                  </a:lnTo>
                  <a:lnTo>
                    <a:pt x="2760" y="706"/>
                  </a:lnTo>
                  <a:lnTo>
                    <a:pt x="2817" y="693"/>
                  </a:lnTo>
                  <a:lnTo>
                    <a:pt x="2875" y="680"/>
                  </a:lnTo>
                  <a:lnTo>
                    <a:pt x="2933" y="667"/>
                  </a:lnTo>
                  <a:lnTo>
                    <a:pt x="2990" y="654"/>
                  </a:lnTo>
                  <a:lnTo>
                    <a:pt x="3048" y="641"/>
                  </a:lnTo>
                  <a:lnTo>
                    <a:pt x="3105" y="628"/>
                  </a:lnTo>
                  <a:lnTo>
                    <a:pt x="3163" y="615"/>
                  </a:lnTo>
                  <a:lnTo>
                    <a:pt x="3220" y="602"/>
                  </a:lnTo>
                  <a:lnTo>
                    <a:pt x="3278" y="589"/>
                  </a:lnTo>
                  <a:lnTo>
                    <a:pt x="3335" y="576"/>
                  </a:lnTo>
                  <a:lnTo>
                    <a:pt x="3393" y="563"/>
                  </a:lnTo>
                  <a:lnTo>
                    <a:pt x="3450" y="550"/>
                  </a:lnTo>
                  <a:lnTo>
                    <a:pt x="3508" y="537"/>
                  </a:lnTo>
                  <a:lnTo>
                    <a:pt x="3565" y="524"/>
                  </a:lnTo>
                  <a:lnTo>
                    <a:pt x="3623" y="511"/>
                  </a:lnTo>
                  <a:lnTo>
                    <a:pt x="3680" y="497"/>
                  </a:lnTo>
                  <a:lnTo>
                    <a:pt x="3738" y="484"/>
                  </a:lnTo>
                  <a:lnTo>
                    <a:pt x="3795" y="471"/>
                  </a:lnTo>
                  <a:lnTo>
                    <a:pt x="3853" y="457"/>
                  </a:lnTo>
                  <a:lnTo>
                    <a:pt x="3910" y="444"/>
                  </a:lnTo>
                  <a:lnTo>
                    <a:pt x="3968" y="431"/>
                  </a:lnTo>
                  <a:lnTo>
                    <a:pt x="4025" y="417"/>
                  </a:lnTo>
                  <a:lnTo>
                    <a:pt x="4083" y="404"/>
                  </a:lnTo>
                  <a:lnTo>
                    <a:pt x="4140" y="390"/>
                  </a:lnTo>
                  <a:lnTo>
                    <a:pt x="4198" y="377"/>
                  </a:lnTo>
                  <a:lnTo>
                    <a:pt x="4255" y="363"/>
                  </a:lnTo>
                  <a:lnTo>
                    <a:pt x="4313" y="350"/>
                  </a:lnTo>
                  <a:lnTo>
                    <a:pt x="4370" y="336"/>
                  </a:lnTo>
                  <a:lnTo>
                    <a:pt x="4428" y="323"/>
                  </a:lnTo>
                  <a:lnTo>
                    <a:pt x="4485" y="309"/>
                  </a:lnTo>
                  <a:lnTo>
                    <a:pt x="4543" y="295"/>
                  </a:lnTo>
                  <a:lnTo>
                    <a:pt x="4600" y="282"/>
                  </a:lnTo>
                  <a:lnTo>
                    <a:pt x="4658" y="268"/>
                  </a:lnTo>
                  <a:lnTo>
                    <a:pt x="4715" y="254"/>
                  </a:lnTo>
                  <a:lnTo>
                    <a:pt x="4773" y="240"/>
                  </a:lnTo>
                  <a:lnTo>
                    <a:pt x="4830" y="226"/>
                  </a:lnTo>
                  <a:lnTo>
                    <a:pt x="4888" y="213"/>
                  </a:lnTo>
                  <a:lnTo>
                    <a:pt x="4945" y="199"/>
                  </a:lnTo>
                  <a:lnTo>
                    <a:pt x="5003" y="185"/>
                  </a:lnTo>
                  <a:lnTo>
                    <a:pt x="5060" y="171"/>
                  </a:lnTo>
                  <a:lnTo>
                    <a:pt x="5118" y="157"/>
                  </a:lnTo>
                  <a:lnTo>
                    <a:pt x="5175" y="143"/>
                  </a:lnTo>
                  <a:lnTo>
                    <a:pt x="5233" y="129"/>
                  </a:lnTo>
                  <a:lnTo>
                    <a:pt x="5290" y="114"/>
                  </a:lnTo>
                  <a:lnTo>
                    <a:pt x="5348" y="100"/>
                  </a:lnTo>
                  <a:lnTo>
                    <a:pt x="5405" y="86"/>
                  </a:lnTo>
                  <a:lnTo>
                    <a:pt x="5463" y="72"/>
                  </a:lnTo>
                  <a:lnTo>
                    <a:pt x="5520" y="58"/>
                  </a:lnTo>
                  <a:lnTo>
                    <a:pt x="5578" y="43"/>
                  </a:lnTo>
                  <a:lnTo>
                    <a:pt x="5635" y="29"/>
                  </a:lnTo>
                  <a:lnTo>
                    <a:pt x="5693" y="15"/>
                  </a:lnTo>
                  <a:lnTo>
                    <a:pt x="5751" y="0"/>
                  </a:lnTo>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2" name="Freeform 57"/>
            <p:cNvSpPr>
              <a:spLocks noChangeAspect="1"/>
            </p:cNvSpPr>
            <p:nvPr/>
          </p:nvSpPr>
          <p:spPr bwMode="auto">
            <a:xfrm>
              <a:off x="1047" y="1527"/>
              <a:ext cx="651" cy="102"/>
            </a:xfrm>
            <a:custGeom>
              <a:avLst/>
              <a:gdLst>
                <a:gd name="T0" fmla="*/ 0 w 5746"/>
                <a:gd name="T1" fmla="*/ 0 h 896"/>
                <a:gd name="T2" fmla="*/ 0 w 5746"/>
                <a:gd name="T3" fmla="*/ 0 h 896"/>
                <a:gd name="T4" fmla="*/ 0 w 5746"/>
                <a:gd name="T5" fmla="*/ 0 h 896"/>
                <a:gd name="T6" fmla="*/ 0 w 5746"/>
                <a:gd name="T7" fmla="*/ 0 h 896"/>
                <a:gd name="T8" fmla="*/ 0 w 5746"/>
                <a:gd name="T9" fmla="*/ 0 h 896"/>
                <a:gd name="T10" fmla="*/ 0 w 5746"/>
                <a:gd name="T11" fmla="*/ 0 h 896"/>
                <a:gd name="T12" fmla="*/ 0 w 5746"/>
                <a:gd name="T13" fmla="*/ 0 h 896"/>
                <a:gd name="T14" fmla="*/ 0 w 5746"/>
                <a:gd name="T15" fmla="*/ 0 h 896"/>
                <a:gd name="T16" fmla="*/ 0 w 5746"/>
                <a:gd name="T17" fmla="*/ 0 h 896"/>
                <a:gd name="T18" fmla="*/ 0 w 5746"/>
                <a:gd name="T19" fmla="*/ 0 h 896"/>
                <a:gd name="T20" fmla="*/ 0 w 5746"/>
                <a:gd name="T21" fmla="*/ 0 h 896"/>
                <a:gd name="T22" fmla="*/ 0 w 5746"/>
                <a:gd name="T23" fmla="*/ 0 h 896"/>
                <a:gd name="T24" fmla="*/ 0 w 5746"/>
                <a:gd name="T25" fmla="*/ 0 h 896"/>
                <a:gd name="T26" fmla="*/ 0 w 5746"/>
                <a:gd name="T27" fmla="*/ 0 h 896"/>
                <a:gd name="T28" fmla="*/ 0 w 5746"/>
                <a:gd name="T29" fmla="*/ 0 h 896"/>
                <a:gd name="T30" fmla="*/ 0 w 5746"/>
                <a:gd name="T31" fmla="*/ 0 h 896"/>
                <a:gd name="T32" fmla="*/ 0 w 5746"/>
                <a:gd name="T33" fmla="*/ 0 h 896"/>
                <a:gd name="T34" fmla="*/ 0 w 5746"/>
                <a:gd name="T35" fmla="*/ 0 h 896"/>
                <a:gd name="T36" fmla="*/ 0 w 5746"/>
                <a:gd name="T37" fmla="*/ 0 h 896"/>
                <a:gd name="T38" fmla="*/ 0 w 5746"/>
                <a:gd name="T39" fmla="*/ 0 h 896"/>
                <a:gd name="T40" fmla="*/ 0 w 5746"/>
                <a:gd name="T41" fmla="*/ 0 h 896"/>
                <a:gd name="T42" fmla="*/ 0 w 5746"/>
                <a:gd name="T43" fmla="*/ 0 h 896"/>
                <a:gd name="T44" fmla="*/ 0 w 5746"/>
                <a:gd name="T45" fmla="*/ 0 h 896"/>
                <a:gd name="T46" fmla="*/ 0 w 5746"/>
                <a:gd name="T47" fmla="*/ 0 h 896"/>
                <a:gd name="T48" fmla="*/ 0 w 5746"/>
                <a:gd name="T49" fmla="*/ 0 h 896"/>
                <a:gd name="T50" fmla="*/ 0 w 5746"/>
                <a:gd name="T51" fmla="*/ 0 h 896"/>
                <a:gd name="T52" fmla="*/ 0 w 5746"/>
                <a:gd name="T53" fmla="*/ 0 h 896"/>
                <a:gd name="T54" fmla="*/ 0 w 5746"/>
                <a:gd name="T55" fmla="*/ 0 h 896"/>
                <a:gd name="T56" fmla="*/ 0 w 5746"/>
                <a:gd name="T57" fmla="*/ 0 h 896"/>
                <a:gd name="T58" fmla="*/ 0 w 5746"/>
                <a:gd name="T59" fmla="*/ 0 h 896"/>
                <a:gd name="T60" fmla="*/ 0 w 5746"/>
                <a:gd name="T61" fmla="*/ 0 h 896"/>
                <a:gd name="T62" fmla="*/ 0 w 5746"/>
                <a:gd name="T63" fmla="*/ 0 h 896"/>
                <a:gd name="T64" fmla="*/ 0 w 5746"/>
                <a:gd name="T65" fmla="*/ 0 h 896"/>
                <a:gd name="T66" fmla="*/ 0 w 5746"/>
                <a:gd name="T67" fmla="*/ 0 h 896"/>
                <a:gd name="T68" fmla="*/ 0 w 5746"/>
                <a:gd name="T69" fmla="*/ 0 h 896"/>
                <a:gd name="T70" fmla="*/ 0 w 5746"/>
                <a:gd name="T71" fmla="*/ 0 h 896"/>
                <a:gd name="T72" fmla="*/ 0 w 5746"/>
                <a:gd name="T73" fmla="*/ 0 h 896"/>
                <a:gd name="T74" fmla="*/ 0 w 5746"/>
                <a:gd name="T75" fmla="*/ 0 h 896"/>
                <a:gd name="T76" fmla="*/ 0 w 5746"/>
                <a:gd name="T77" fmla="*/ 0 h 896"/>
                <a:gd name="T78" fmla="*/ 0 w 5746"/>
                <a:gd name="T79" fmla="*/ 0 h 896"/>
                <a:gd name="T80" fmla="*/ 0 w 5746"/>
                <a:gd name="T81" fmla="*/ 0 h 896"/>
                <a:gd name="T82" fmla="*/ 0 w 5746"/>
                <a:gd name="T83" fmla="*/ 0 h 896"/>
                <a:gd name="T84" fmla="*/ 0 w 5746"/>
                <a:gd name="T85" fmla="*/ 0 h 896"/>
                <a:gd name="T86" fmla="*/ 0 w 5746"/>
                <a:gd name="T87" fmla="*/ 0 h 896"/>
                <a:gd name="T88" fmla="*/ 0 w 5746"/>
                <a:gd name="T89" fmla="*/ 0 h 896"/>
                <a:gd name="T90" fmla="*/ 0 w 5746"/>
                <a:gd name="T91" fmla="*/ 0 h 896"/>
                <a:gd name="T92" fmla="*/ 0 w 5746"/>
                <a:gd name="T93" fmla="*/ 0 h 896"/>
                <a:gd name="T94" fmla="*/ 0 w 5746"/>
                <a:gd name="T95" fmla="*/ 0 h 896"/>
                <a:gd name="T96" fmla="*/ 0 w 5746"/>
                <a:gd name="T97" fmla="*/ 0 h 896"/>
                <a:gd name="T98" fmla="*/ 0 w 5746"/>
                <a:gd name="T99" fmla="*/ 0 h 89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746"/>
                <a:gd name="T151" fmla="*/ 0 h 896"/>
                <a:gd name="T152" fmla="*/ 5746 w 5746"/>
                <a:gd name="T153" fmla="*/ 896 h 89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746" h="896">
                  <a:moveTo>
                    <a:pt x="5746" y="0"/>
                  </a:moveTo>
                  <a:lnTo>
                    <a:pt x="5688" y="12"/>
                  </a:lnTo>
                  <a:lnTo>
                    <a:pt x="5630" y="24"/>
                  </a:lnTo>
                  <a:lnTo>
                    <a:pt x="5573" y="36"/>
                  </a:lnTo>
                  <a:lnTo>
                    <a:pt x="5515" y="48"/>
                  </a:lnTo>
                  <a:lnTo>
                    <a:pt x="5458" y="60"/>
                  </a:lnTo>
                  <a:lnTo>
                    <a:pt x="5400" y="72"/>
                  </a:lnTo>
                  <a:lnTo>
                    <a:pt x="5343" y="84"/>
                  </a:lnTo>
                  <a:lnTo>
                    <a:pt x="5285" y="95"/>
                  </a:lnTo>
                  <a:lnTo>
                    <a:pt x="5228" y="107"/>
                  </a:lnTo>
                  <a:lnTo>
                    <a:pt x="5170" y="119"/>
                  </a:lnTo>
                  <a:lnTo>
                    <a:pt x="5113" y="131"/>
                  </a:lnTo>
                  <a:lnTo>
                    <a:pt x="5055" y="143"/>
                  </a:lnTo>
                  <a:lnTo>
                    <a:pt x="4998" y="155"/>
                  </a:lnTo>
                  <a:lnTo>
                    <a:pt x="4940" y="166"/>
                  </a:lnTo>
                  <a:lnTo>
                    <a:pt x="4883" y="178"/>
                  </a:lnTo>
                  <a:lnTo>
                    <a:pt x="4825" y="190"/>
                  </a:lnTo>
                  <a:lnTo>
                    <a:pt x="4768" y="202"/>
                  </a:lnTo>
                  <a:lnTo>
                    <a:pt x="4710" y="213"/>
                  </a:lnTo>
                  <a:lnTo>
                    <a:pt x="4653" y="225"/>
                  </a:lnTo>
                  <a:lnTo>
                    <a:pt x="4595" y="237"/>
                  </a:lnTo>
                  <a:lnTo>
                    <a:pt x="4538" y="248"/>
                  </a:lnTo>
                  <a:lnTo>
                    <a:pt x="4480" y="260"/>
                  </a:lnTo>
                  <a:lnTo>
                    <a:pt x="4423" y="272"/>
                  </a:lnTo>
                  <a:lnTo>
                    <a:pt x="4365" y="283"/>
                  </a:lnTo>
                  <a:lnTo>
                    <a:pt x="4308" y="295"/>
                  </a:lnTo>
                  <a:lnTo>
                    <a:pt x="4250" y="306"/>
                  </a:lnTo>
                  <a:lnTo>
                    <a:pt x="4193" y="318"/>
                  </a:lnTo>
                  <a:lnTo>
                    <a:pt x="4135" y="329"/>
                  </a:lnTo>
                  <a:lnTo>
                    <a:pt x="4078" y="341"/>
                  </a:lnTo>
                  <a:lnTo>
                    <a:pt x="4020" y="352"/>
                  </a:lnTo>
                  <a:lnTo>
                    <a:pt x="3963" y="363"/>
                  </a:lnTo>
                  <a:lnTo>
                    <a:pt x="3905" y="375"/>
                  </a:lnTo>
                  <a:lnTo>
                    <a:pt x="3848" y="386"/>
                  </a:lnTo>
                  <a:lnTo>
                    <a:pt x="3790" y="397"/>
                  </a:lnTo>
                  <a:lnTo>
                    <a:pt x="3733" y="409"/>
                  </a:lnTo>
                  <a:lnTo>
                    <a:pt x="3675" y="420"/>
                  </a:lnTo>
                  <a:lnTo>
                    <a:pt x="3618" y="431"/>
                  </a:lnTo>
                  <a:lnTo>
                    <a:pt x="3560" y="442"/>
                  </a:lnTo>
                  <a:lnTo>
                    <a:pt x="3503" y="453"/>
                  </a:lnTo>
                  <a:lnTo>
                    <a:pt x="3445" y="464"/>
                  </a:lnTo>
                  <a:lnTo>
                    <a:pt x="3388" y="475"/>
                  </a:lnTo>
                  <a:lnTo>
                    <a:pt x="3330" y="486"/>
                  </a:lnTo>
                  <a:lnTo>
                    <a:pt x="3273" y="497"/>
                  </a:lnTo>
                  <a:lnTo>
                    <a:pt x="3215" y="508"/>
                  </a:lnTo>
                  <a:lnTo>
                    <a:pt x="3158" y="519"/>
                  </a:lnTo>
                  <a:lnTo>
                    <a:pt x="3100" y="529"/>
                  </a:lnTo>
                  <a:lnTo>
                    <a:pt x="3043" y="540"/>
                  </a:lnTo>
                  <a:lnTo>
                    <a:pt x="2985" y="551"/>
                  </a:lnTo>
                  <a:lnTo>
                    <a:pt x="2928" y="561"/>
                  </a:lnTo>
                  <a:lnTo>
                    <a:pt x="2870" y="571"/>
                  </a:lnTo>
                  <a:lnTo>
                    <a:pt x="2812" y="582"/>
                  </a:lnTo>
                  <a:lnTo>
                    <a:pt x="2755" y="592"/>
                  </a:lnTo>
                  <a:lnTo>
                    <a:pt x="2697" y="602"/>
                  </a:lnTo>
                  <a:lnTo>
                    <a:pt x="2640" y="612"/>
                  </a:lnTo>
                  <a:lnTo>
                    <a:pt x="2582" y="622"/>
                  </a:lnTo>
                  <a:lnTo>
                    <a:pt x="2525" y="632"/>
                  </a:lnTo>
                  <a:lnTo>
                    <a:pt x="2467" y="642"/>
                  </a:lnTo>
                  <a:lnTo>
                    <a:pt x="2410" y="652"/>
                  </a:lnTo>
                  <a:lnTo>
                    <a:pt x="2352" y="661"/>
                  </a:lnTo>
                  <a:lnTo>
                    <a:pt x="2295" y="671"/>
                  </a:lnTo>
                  <a:lnTo>
                    <a:pt x="2237" y="680"/>
                  </a:lnTo>
                  <a:lnTo>
                    <a:pt x="2180" y="690"/>
                  </a:lnTo>
                  <a:lnTo>
                    <a:pt x="2122" y="699"/>
                  </a:lnTo>
                  <a:lnTo>
                    <a:pt x="2065" y="708"/>
                  </a:lnTo>
                  <a:lnTo>
                    <a:pt x="2007" y="717"/>
                  </a:lnTo>
                  <a:lnTo>
                    <a:pt x="1950" y="725"/>
                  </a:lnTo>
                  <a:lnTo>
                    <a:pt x="1892" y="734"/>
                  </a:lnTo>
                  <a:lnTo>
                    <a:pt x="1835" y="742"/>
                  </a:lnTo>
                  <a:lnTo>
                    <a:pt x="1777" y="751"/>
                  </a:lnTo>
                  <a:lnTo>
                    <a:pt x="1720" y="759"/>
                  </a:lnTo>
                  <a:lnTo>
                    <a:pt x="1662" y="767"/>
                  </a:lnTo>
                  <a:lnTo>
                    <a:pt x="1605" y="775"/>
                  </a:lnTo>
                  <a:lnTo>
                    <a:pt x="1547" y="782"/>
                  </a:lnTo>
                  <a:lnTo>
                    <a:pt x="1490" y="790"/>
                  </a:lnTo>
                  <a:lnTo>
                    <a:pt x="1432" y="797"/>
                  </a:lnTo>
                  <a:lnTo>
                    <a:pt x="1375" y="804"/>
                  </a:lnTo>
                  <a:lnTo>
                    <a:pt x="1317" y="811"/>
                  </a:lnTo>
                  <a:lnTo>
                    <a:pt x="1260" y="817"/>
                  </a:lnTo>
                  <a:lnTo>
                    <a:pt x="1202" y="824"/>
                  </a:lnTo>
                  <a:lnTo>
                    <a:pt x="1145" y="830"/>
                  </a:lnTo>
                  <a:lnTo>
                    <a:pt x="1087" y="836"/>
                  </a:lnTo>
                  <a:lnTo>
                    <a:pt x="1030" y="842"/>
                  </a:lnTo>
                  <a:lnTo>
                    <a:pt x="972" y="847"/>
                  </a:lnTo>
                  <a:lnTo>
                    <a:pt x="915" y="852"/>
                  </a:lnTo>
                  <a:lnTo>
                    <a:pt x="857" y="857"/>
                  </a:lnTo>
                  <a:lnTo>
                    <a:pt x="800" y="862"/>
                  </a:lnTo>
                  <a:lnTo>
                    <a:pt x="742" y="867"/>
                  </a:lnTo>
                  <a:lnTo>
                    <a:pt x="685" y="871"/>
                  </a:lnTo>
                  <a:lnTo>
                    <a:pt x="627" y="875"/>
                  </a:lnTo>
                  <a:lnTo>
                    <a:pt x="570" y="878"/>
                  </a:lnTo>
                  <a:lnTo>
                    <a:pt x="512" y="881"/>
                  </a:lnTo>
                  <a:lnTo>
                    <a:pt x="455" y="884"/>
                  </a:lnTo>
                  <a:lnTo>
                    <a:pt x="397" y="887"/>
                  </a:lnTo>
                  <a:lnTo>
                    <a:pt x="340" y="889"/>
                  </a:lnTo>
                  <a:lnTo>
                    <a:pt x="282" y="891"/>
                  </a:lnTo>
                  <a:lnTo>
                    <a:pt x="225" y="893"/>
                  </a:lnTo>
                  <a:lnTo>
                    <a:pt x="167" y="894"/>
                  </a:lnTo>
                  <a:lnTo>
                    <a:pt x="110" y="895"/>
                  </a:lnTo>
                  <a:lnTo>
                    <a:pt x="52" y="896"/>
                  </a:lnTo>
                  <a:lnTo>
                    <a:pt x="0" y="896"/>
                  </a:lnTo>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3" name="Freeform 58"/>
            <p:cNvSpPr>
              <a:spLocks noChangeAspect="1"/>
            </p:cNvSpPr>
            <p:nvPr/>
          </p:nvSpPr>
          <p:spPr bwMode="auto">
            <a:xfrm>
              <a:off x="1698" y="1496"/>
              <a:ext cx="652" cy="151"/>
            </a:xfrm>
            <a:custGeom>
              <a:avLst/>
              <a:gdLst>
                <a:gd name="T0" fmla="*/ 0 w 5751"/>
                <a:gd name="T1" fmla="*/ 0 h 1334"/>
                <a:gd name="T2" fmla="*/ 0 w 5751"/>
                <a:gd name="T3" fmla="*/ 0 h 1334"/>
                <a:gd name="T4" fmla="*/ 0 w 5751"/>
                <a:gd name="T5" fmla="*/ 0 h 1334"/>
                <a:gd name="T6" fmla="*/ 0 w 5751"/>
                <a:gd name="T7" fmla="*/ 0 h 1334"/>
                <a:gd name="T8" fmla="*/ 0 w 5751"/>
                <a:gd name="T9" fmla="*/ 0 h 1334"/>
                <a:gd name="T10" fmla="*/ 0 w 5751"/>
                <a:gd name="T11" fmla="*/ 0 h 1334"/>
                <a:gd name="T12" fmla="*/ 0 w 5751"/>
                <a:gd name="T13" fmla="*/ 0 h 1334"/>
                <a:gd name="T14" fmla="*/ 0 w 5751"/>
                <a:gd name="T15" fmla="*/ 0 h 1334"/>
                <a:gd name="T16" fmla="*/ 0 w 5751"/>
                <a:gd name="T17" fmla="*/ 0 h 1334"/>
                <a:gd name="T18" fmla="*/ 0 w 5751"/>
                <a:gd name="T19" fmla="*/ 0 h 1334"/>
                <a:gd name="T20" fmla="*/ 0 w 5751"/>
                <a:gd name="T21" fmla="*/ 0 h 1334"/>
                <a:gd name="T22" fmla="*/ 0 w 5751"/>
                <a:gd name="T23" fmla="*/ 0 h 1334"/>
                <a:gd name="T24" fmla="*/ 0 w 5751"/>
                <a:gd name="T25" fmla="*/ 0 h 1334"/>
                <a:gd name="T26" fmla="*/ 0 w 5751"/>
                <a:gd name="T27" fmla="*/ 0 h 1334"/>
                <a:gd name="T28" fmla="*/ 0 w 5751"/>
                <a:gd name="T29" fmla="*/ 0 h 1334"/>
                <a:gd name="T30" fmla="*/ 0 w 5751"/>
                <a:gd name="T31" fmla="*/ 0 h 1334"/>
                <a:gd name="T32" fmla="*/ 0 w 5751"/>
                <a:gd name="T33" fmla="*/ 0 h 1334"/>
                <a:gd name="T34" fmla="*/ 0 w 5751"/>
                <a:gd name="T35" fmla="*/ 0 h 1334"/>
                <a:gd name="T36" fmla="*/ 0 w 5751"/>
                <a:gd name="T37" fmla="*/ 0 h 1334"/>
                <a:gd name="T38" fmla="*/ 0 w 5751"/>
                <a:gd name="T39" fmla="*/ 0 h 1334"/>
                <a:gd name="T40" fmla="*/ 0 w 5751"/>
                <a:gd name="T41" fmla="*/ 0 h 1334"/>
                <a:gd name="T42" fmla="*/ 0 w 5751"/>
                <a:gd name="T43" fmla="*/ 0 h 1334"/>
                <a:gd name="T44" fmla="*/ 0 w 5751"/>
                <a:gd name="T45" fmla="*/ 0 h 1334"/>
                <a:gd name="T46" fmla="*/ 0 w 5751"/>
                <a:gd name="T47" fmla="*/ 0 h 1334"/>
                <a:gd name="T48" fmla="*/ 0 w 5751"/>
                <a:gd name="T49" fmla="*/ 0 h 1334"/>
                <a:gd name="T50" fmla="*/ 0 w 5751"/>
                <a:gd name="T51" fmla="*/ 0 h 1334"/>
                <a:gd name="T52" fmla="*/ 0 w 5751"/>
                <a:gd name="T53" fmla="*/ 0 h 1334"/>
                <a:gd name="T54" fmla="*/ 0 w 5751"/>
                <a:gd name="T55" fmla="*/ 0 h 1334"/>
                <a:gd name="T56" fmla="*/ 0 w 5751"/>
                <a:gd name="T57" fmla="*/ 0 h 1334"/>
                <a:gd name="T58" fmla="*/ 0 w 5751"/>
                <a:gd name="T59" fmla="*/ 0 h 1334"/>
                <a:gd name="T60" fmla="*/ 0 w 5751"/>
                <a:gd name="T61" fmla="*/ 0 h 1334"/>
                <a:gd name="T62" fmla="*/ 0 w 5751"/>
                <a:gd name="T63" fmla="*/ 0 h 1334"/>
                <a:gd name="T64" fmla="*/ 0 w 5751"/>
                <a:gd name="T65" fmla="*/ 0 h 1334"/>
                <a:gd name="T66" fmla="*/ 0 w 5751"/>
                <a:gd name="T67" fmla="*/ 0 h 1334"/>
                <a:gd name="T68" fmla="*/ 0 w 5751"/>
                <a:gd name="T69" fmla="*/ 0 h 1334"/>
                <a:gd name="T70" fmla="*/ 0 w 5751"/>
                <a:gd name="T71" fmla="*/ 0 h 1334"/>
                <a:gd name="T72" fmla="*/ 0 w 5751"/>
                <a:gd name="T73" fmla="*/ 0 h 1334"/>
                <a:gd name="T74" fmla="*/ 0 w 5751"/>
                <a:gd name="T75" fmla="*/ 0 h 1334"/>
                <a:gd name="T76" fmla="*/ 0 w 5751"/>
                <a:gd name="T77" fmla="*/ 0 h 1334"/>
                <a:gd name="T78" fmla="*/ 0 w 5751"/>
                <a:gd name="T79" fmla="*/ 0 h 1334"/>
                <a:gd name="T80" fmla="*/ 0 w 5751"/>
                <a:gd name="T81" fmla="*/ 0 h 1334"/>
                <a:gd name="T82" fmla="*/ 0 w 5751"/>
                <a:gd name="T83" fmla="*/ 0 h 1334"/>
                <a:gd name="T84" fmla="*/ 0 w 5751"/>
                <a:gd name="T85" fmla="*/ 0 h 1334"/>
                <a:gd name="T86" fmla="*/ 0 w 5751"/>
                <a:gd name="T87" fmla="*/ 0 h 1334"/>
                <a:gd name="T88" fmla="*/ 0 w 5751"/>
                <a:gd name="T89" fmla="*/ 0 h 1334"/>
                <a:gd name="T90" fmla="*/ 0 w 5751"/>
                <a:gd name="T91" fmla="*/ 0 h 1334"/>
                <a:gd name="T92" fmla="*/ 0 w 5751"/>
                <a:gd name="T93" fmla="*/ 0 h 1334"/>
                <a:gd name="T94" fmla="*/ 0 w 5751"/>
                <a:gd name="T95" fmla="*/ 0 h 1334"/>
                <a:gd name="T96" fmla="*/ 0 w 5751"/>
                <a:gd name="T97" fmla="*/ 0 h 1334"/>
                <a:gd name="T98" fmla="*/ 0 w 5751"/>
                <a:gd name="T99" fmla="*/ 0 h 133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751"/>
                <a:gd name="T151" fmla="*/ 0 h 1334"/>
                <a:gd name="T152" fmla="*/ 5751 w 5751"/>
                <a:gd name="T153" fmla="*/ 1334 h 133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751" h="1334">
                  <a:moveTo>
                    <a:pt x="0" y="1334"/>
                  </a:moveTo>
                  <a:lnTo>
                    <a:pt x="57" y="1322"/>
                  </a:lnTo>
                  <a:lnTo>
                    <a:pt x="115" y="1310"/>
                  </a:lnTo>
                  <a:lnTo>
                    <a:pt x="172" y="1297"/>
                  </a:lnTo>
                  <a:lnTo>
                    <a:pt x="230" y="1285"/>
                  </a:lnTo>
                  <a:lnTo>
                    <a:pt x="287" y="1273"/>
                  </a:lnTo>
                  <a:lnTo>
                    <a:pt x="345" y="1260"/>
                  </a:lnTo>
                  <a:lnTo>
                    <a:pt x="402" y="1248"/>
                  </a:lnTo>
                  <a:lnTo>
                    <a:pt x="460" y="1236"/>
                  </a:lnTo>
                  <a:lnTo>
                    <a:pt x="517" y="1223"/>
                  </a:lnTo>
                  <a:lnTo>
                    <a:pt x="575" y="1211"/>
                  </a:lnTo>
                  <a:lnTo>
                    <a:pt x="632" y="1198"/>
                  </a:lnTo>
                  <a:lnTo>
                    <a:pt x="690" y="1186"/>
                  </a:lnTo>
                  <a:lnTo>
                    <a:pt x="747" y="1174"/>
                  </a:lnTo>
                  <a:lnTo>
                    <a:pt x="805" y="1161"/>
                  </a:lnTo>
                  <a:lnTo>
                    <a:pt x="862" y="1149"/>
                  </a:lnTo>
                  <a:lnTo>
                    <a:pt x="920" y="1136"/>
                  </a:lnTo>
                  <a:lnTo>
                    <a:pt x="977" y="1124"/>
                  </a:lnTo>
                  <a:lnTo>
                    <a:pt x="1035" y="1111"/>
                  </a:lnTo>
                  <a:lnTo>
                    <a:pt x="1092" y="1099"/>
                  </a:lnTo>
                  <a:lnTo>
                    <a:pt x="1150" y="1086"/>
                  </a:lnTo>
                  <a:lnTo>
                    <a:pt x="1207" y="1074"/>
                  </a:lnTo>
                  <a:lnTo>
                    <a:pt x="1265" y="1061"/>
                  </a:lnTo>
                  <a:lnTo>
                    <a:pt x="1322" y="1048"/>
                  </a:lnTo>
                  <a:lnTo>
                    <a:pt x="1380" y="1036"/>
                  </a:lnTo>
                  <a:lnTo>
                    <a:pt x="1437" y="1023"/>
                  </a:lnTo>
                  <a:lnTo>
                    <a:pt x="1495" y="1011"/>
                  </a:lnTo>
                  <a:lnTo>
                    <a:pt x="1552" y="998"/>
                  </a:lnTo>
                  <a:lnTo>
                    <a:pt x="1610" y="985"/>
                  </a:lnTo>
                  <a:lnTo>
                    <a:pt x="1667" y="972"/>
                  </a:lnTo>
                  <a:lnTo>
                    <a:pt x="1725" y="960"/>
                  </a:lnTo>
                  <a:lnTo>
                    <a:pt x="1782" y="947"/>
                  </a:lnTo>
                  <a:lnTo>
                    <a:pt x="1840" y="934"/>
                  </a:lnTo>
                  <a:lnTo>
                    <a:pt x="1897" y="921"/>
                  </a:lnTo>
                  <a:lnTo>
                    <a:pt x="1955" y="909"/>
                  </a:lnTo>
                  <a:lnTo>
                    <a:pt x="2012" y="896"/>
                  </a:lnTo>
                  <a:lnTo>
                    <a:pt x="2070" y="883"/>
                  </a:lnTo>
                  <a:lnTo>
                    <a:pt x="2127" y="870"/>
                  </a:lnTo>
                  <a:lnTo>
                    <a:pt x="2185" y="857"/>
                  </a:lnTo>
                  <a:lnTo>
                    <a:pt x="2242" y="844"/>
                  </a:lnTo>
                  <a:lnTo>
                    <a:pt x="2300" y="831"/>
                  </a:lnTo>
                  <a:lnTo>
                    <a:pt x="2357" y="818"/>
                  </a:lnTo>
                  <a:lnTo>
                    <a:pt x="2415" y="805"/>
                  </a:lnTo>
                  <a:lnTo>
                    <a:pt x="2472" y="792"/>
                  </a:lnTo>
                  <a:lnTo>
                    <a:pt x="2530" y="779"/>
                  </a:lnTo>
                  <a:lnTo>
                    <a:pt x="2587" y="766"/>
                  </a:lnTo>
                  <a:lnTo>
                    <a:pt x="2645" y="753"/>
                  </a:lnTo>
                  <a:lnTo>
                    <a:pt x="2702" y="740"/>
                  </a:lnTo>
                  <a:lnTo>
                    <a:pt x="2760" y="727"/>
                  </a:lnTo>
                  <a:lnTo>
                    <a:pt x="2817" y="714"/>
                  </a:lnTo>
                  <a:lnTo>
                    <a:pt x="2875" y="701"/>
                  </a:lnTo>
                  <a:lnTo>
                    <a:pt x="2933" y="687"/>
                  </a:lnTo>
                  <a:lnTo>
                    <a:pt x="2990" y="674"/>
                  </a:lnTo>
                  <a:lnTo>
                    <a:pt x="3048" y="661"/>
                  </a:lnTo>
                  <a:lnTo>
                    <a:pt x="3105" y="647"/>
                  </a:lnTo>
                  <a:lnTo>
                    <a:pt x="3163" y="634"/>
                  </a:lnTo>
                  <a:lnTo>
                    <a:pt x="3220" y="621"/>
                  </a:lnTo>
                  <a:lnTo>
                    <a:pt x="3278" y="607"/>
                  </a:lnTo>
                  <a:lnTo>
                    <a:pt x="3335" y="594"/>
                  </a:lnTo>
                  <a:lnTo>
                    <a:pt x="3393" y="581"/>
                  </a:lnTo>
                  <a:lnTo>
                    <a:pt x="3450" y="567"/>
                  </a:lnTo>
                  <a:lnTo>
                    <a:pt x="3508" y="554"/>
                  </a:lnTo>
                  <a:lnTo>
                    <a:pt x="3565" y="540"/>
                  </a:lnTo>
                  <a:lnTo>
                    <a:pt x="3623" y="526"/>
                  </a:lnTo>
                  <a:lnTo>
                    <a:pt x="3680" y="513"/>
                  </a:lnTo>
                  <a:lnTo>
                    <a:pt x="3738" y="499"/>
                  </a:lnTo>
                  <a:lnTo>
                    <a:pt x="3795" y="485"/>
                  </a:lnTo>
                  <a:lnTo>
                    <a:pt x="3853" y="472"/>
                  </a:lnTo>
                  <a:lnTo>
                    <a:pt x="3910" y="458"/>
                  </a:lnTo>
                  <a:lnTo>
                    <a:pt x="3968" y="444"/>
                  </a:lnTo>
                  <a:lnTo>
                    <a:pt x="4025" y="430"/>
                  </a:lnTo>
                  <a:lnTo>
                    <a:pt x="4083" y="417"/>
                  </a:lnTo>
                  <a:lnTo>
                    <a:pt x="4140" y="403"/>
                  </a:lnTo>
                  <a:lnTo>
                    <a:pt x="4198" y="389"/>
                  </a:lnTo>
                  <a:lnTo>
                    <a:pt x="4255" y="375"/>
                  </a:lnTo>
                  <a:lnTo>
                    <a:pt x="4313" y="361"/>
                  </a:lnTo>
                  <a:lnTo>
                    <a:pt x="4370" y="347"/>
                  </a:lnTo>
                  <a:lnTo>
                    <a:pt x="4428" y="333"/>
                  </a:lnTo>
                  <a:lnTo>
                    <a:pt x="4485" y="319"/>
                  </a:lnTo>
                  <a:lnTo>
                    <a:pt x="4543" y="305"/>
                  </a:lnTo>
                  <a:lnTo>
                    <a:pt x="4600" y="290"/>
                  </a:lnTo>
                  <a:lnTo>
                    <a:pt x="4658" y="276"/>
                  </a:lnTo>
                  <a:lnTo>
                    <a:pt x="4715" y="262"/>
                  </a:lnTo>
                  <a:lnTo>
                    <a:pt x="4773" y="248"/>
                  </a:lnTo>
                  <a:lnTo>
                    <a:pt x="4830" y="233"/>
                  </a:lnTo>
                  <a:lnTo>
                    <a:pt x="4888" y="219"/>
                  </a:lnTo>
                  <a:lnTo>
                    <a:pt x="4945" y="205"/>
                  </a:lnTo>
                  <a:lnTo>
                    <a:pt x="5003" y="190"/>
                  </a:lnTo>
                  <a:lnTo>
                    <a:pt x="5060" y="176"/>
                  </a:lnTo>
                  <a:lnTo>
                    <a:pt x="5118" y="161"/>
                  </a:lnTo>
                  <a:lnTo>
                    <a:pt x="5175" y="147"/>
                  </a:lnTo>
                  <a:lnTo>
                    <a:pt x="5233" y="132"/>
                  </a:lnTo>
                  <a:lnTo>
                    <a:pt x="5290" y="118"/>
                  </a:lnTo>
                  <a:lnTo>
                    <a:pt x="5348" y="103"/>
                  </a:lnTo>
                  <a:lnTo>
                    <a:pt x="5405" y="88"/>
                  </a:lnTo>
                  <a:lnTo>
                    <a:pt x="5463" y="74"/>
                  </a:lnTo>
                  <a:lnTo>
                    <a:pt x="5520" y="59"/>
                  </a:lnTo>
                  <a:lnTo>
                    <a:pt x="5578" y="44"/>
                  </a:lnTo>
                  <a:lnTo>
                    <a:pt x="5635" y="29"/>
                  </a:lnTo>
                  <a:lnTo>
                    <a:pt x="5693" y="15"/>
                  </a:lnTo>
                  <a:lnTo>
                    <a:pt x="5751" y="0"/>
                  </a:lnTo>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4" name="Freeform 59"/>
            <p:cNvSpPr>
              <a:spLocks noChangeAspect="1"/>
            </p:cNvSpPr>
            <p:nvPr/>
          </p:nvSpPr>
          <p:spPr bwMode="auto">
            <a:xfrm>
              <a:off x="1047" y="1647"/>
              <a:ext cx="651" cy="105"/>
            </a:xfrm>
            <a:custGeom>
              <a:avLst/>
              <a:gdLst>
                <a:gd name="T0" fmla="*/ 0 w 5746"/>
                <a:gd name="T1" fmla="*/ 0 h 930"/>
                <a:gd name="T2" fmla="*/ 0 w 5746"/>
                <a:gd name="T3" fmla="*/ 0 h 930"/>
                <a:gd name="T4" fmla="*/ 0 w 5746"/>
                <a:gd name="T5" fmla="*/ 0 h 930"/>
                <a:gd name="T6" fmla="*/ 0 w 5746"/>
                <a:gd name="T7" fmla="*/ 0 h 930"/>
                <a:gd name="T8" fmla="*/ 0 w 5746"/>
                <a:gd name="T9" fmla="*/ 0 h 930"/>
                <a:gd name="T10" fmla="*/ 0 w 5746"/>
                <a:gd name="T11" fmla="*/ 0 h 930"/>
                <a:gd name="T12" fmla="*/ 0 w 5746"/>
                <a:gd name="T13" fmla="*/ 0 h 930"/>
                <a:gd name="T14" fmla="*/ 0 w 5746"/>
                <a:gd name="T15" fmla="*/ 0 h 930"/>
                <a:gd name="T16" fmla="*/ 0 w 5746"/>
                <a:gd name="T17" fmla="*/ 0 h 930"/>
                <a:gd name="T18" fmla="*/ 0 w 5746"/>
                <a:gd name="T19" fmla="*/ 0 h 930"/>
                <a:gd name="T20" fmla="*/ 0 w 5746"/>
                <a:gd name="T21" fmla="*/ 0 h 930"/>
                <a:gd name="T22" fmla="*/ 0 w 5746"/>
                <a:gd name="T23" fmla="*/ 0 h 930"/>
                <a:gd name="T24" fmla="*/ 0 w 5746"/>
                <a:gd name="T25" fmla="*/ 0 h 930"/>
                <a:gd name="T26" fmla="*/ 0 w 5746"/>
                <a:gd name="T27" fmla="*/ 0 h 930"/>
                <a:gd name="T28" fmla="*/ 0 w 5746"/>
                <a:gd name="T29" fmla="*/ 0 h 930"/>
                <a:gd name="T30" fmla="*/ 0 w 5746"/>
                <a:gd name="T31" fmla="*/ 0 h 930"/>
                <a:gd name="T32" fmla="*/ 0 w 5746"/>
                <a:gd name="T33" fmla="*/ 0 h 930"/>
                <a:gd name="T34" fmla="*/ 0 w 5746"/>
                <a:gd name="T35" fmla="*/ 0 h 930"/>
                <a:gd name="T36" fmla="*/ 0 w 5746"/>
                <a:gd name="T37" fmla="*/ 0 h 930"/>
                <a:gd name="T38" fmla="*/ 0 w 5746"/>
                <a:gd name="T39" fmla="*/ 0 h 930"/>
                <a:gd name="T40" fmla="*/ 0 w 5746"/>
                <a:gd name="T41" fmla="*/ 0 h 930"/>
                <a:gd name="T42" fmla="*/ 0 w 5746"/>
                <a:gd name="T43" fmla="*/ 0 h 930"/>
                <a:gd name="T44" fmla="*/ 0 w 5746"/>
                <a:gd name="T45" fmla="*/ 0 h 930"/>
                <a:gd name="T46" fmla="*/ 0 w 5746"/>
                <a:gd name="T47" fmla="*/ 0 h 930"/>
                <a:gd name="T48" fmla="*/ 0 w 5746"/>
                <a:gd name="T49" fmla="*/ 0 h 930"/>
                <a:gd name="T50" fmla="*/ 0 w 5746"/>
                <a:gd name="T51" fmla="*/ 0 h 930"/>
                <a:gd name="T52" fmla="*/ 0 w 5746"/>
                <a:gd name="T53" fmla="*/ 0 h 930"/>
                <a:gd name="T54" fmla="*/ 0 w 5746"/>
                <a:gd name="T55" fmla="*/ 0 h 930"/>
                <a:gd name="T56" fmla="*/ 0 w 5746"/>
                <a:gd name="T57" fmla="*/ 0 h 930"/>
                <a:gd name="T58" fmla="*/ 0 w 5746"/>
                <a:gd name="T59" fmla="*/ 0 h 930"/>
                <a:gd name="T60" fmla="*/ 0 w 5746"/>
                <a:gd name="T61" fmla="*/ 0 h 930"/>
                <a:gd name="T62" fmla="*/ 0 w 5746"/>
                <a:gd name="T63" fmla="*/ 0 h 930"/>
                <a:gd name="T64" fmla="*/ 0 w 5746"/>
                <a:gd name="T65" fmla="*/ 0 h 930"/>
                <a:gd name="T66" fmla="*/ 0 w 5746"/>
                <a:gd name="T67" fmla="*/ 0 h 930"/>
                <a:gd name="T68" fmla="*/ 0 w 5746"/>
                <a:gd name="T69" fmla="*/ 0 h 930"/>
                <a:gd name="T70" fmla="*/ 0 w 5746"/>
                <a:gd name="T71" fmla="*/ 0 h 930"/>
                <a:gd name="T72" fmla="*/ 0 w 5746"/>
                <a:gd name="T73" fmla="*/ 0 h 930"/>
                <a:gd name="T74" fmla="*/ 0 w 5746"/>
                <a:gd name="T75" fmla="*/ 0 h 930"/>
                <a:gd name="T76" fmla="*/ 0 w 5746"/>
                <a:gd name="T77" fmla="*/ 0 h 930"/>
                <a:gd name="T78" fmla="*/ 0 w 5746"/>
                <a:gd name="T79" fmla="*/ 0 h 930"/>
                <a:gd name="T80" fmla="*/ 0 w 5746"/>
                <a:gd name="T81" fmla="*/ 0 h 930"/>
                <a:gd name="T82" fmla="*/ 0 w 5746"/>
                <a:gd name="T83" fmla="*/ 0 h 930"/>
                <a:gd name="T84" fmla="*/ 0 w 5746"/>
                <a:gd name="T85" fmla="*/ 0 h 930"/>
                <a:gd name="T86" fmla="*/ 0 w 5746"/>
                <a:gd name="T87" fmla="*/ 0 h 930"/>
                <a:gd name="T88" fmla="*/ 0 w 5746"/>
                <a:gd name="T89" fmla="*/ 0 h 930"/>
                <a:gd name="T90" fmla="*/ 0 w 5746"/>
                <a:gd name="T91" fmla="*/ 0 h 930"/>
                <a:gd name="T92" fmla="*/ 0 w 5746"/>
                <a:gd name="T93" fmla="*/ 0 h 930"/>
                <a:gd name="T94" fmla="*/ 0 w 5746"/>
                <a:gd name="T95" fmla="*/ 0 h 930"/>
                <a:gd name="T96" fmla="*/ 0 w 5746"/>
                <a:gd name="T97" fmla="*/ 0 h 930"/>
                <a:gd name="T98" fmla="*/ 0 w 5746"/>
                <a:gd name="T99" fmla="*/ 0 h 93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746"/>
                <a:gd name="T151" fmla="*/ 0 h 930"/>
                <a:gd name="T152" fmla="*/ 5746 w 5746"/>
                <a:gd name="T153" fmla="*/ 930 h 93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746" h="930">
                  <a:moveTo>
                    <a:pt x="5746" y="0"/>
                  </a:moveTo>
                  <a:lnTo>
                    <a:pt x="5688" y="12"/>
                  </a:lnTo>
                  <a:lnTo>
                    <a:pt x="5630" y="25"/>
                  </a:lnTo>
                  <a:lnTo>
                    <a:pt x="5573" y="37"/>
                  </a:lnTo>
                  <a:lnTo>
                    <a:pt x="5515" y="49"/>
                  </a:lnTo>
                  <a:lnTo>
                    <a:pt x="5458" y="61"/>
                  </a:lnTo>
                  <a:lnTo>
                    <a:pt x="5400" y="73"/>
                  </a:lnTo>
                  <a:lnTo>
                    <a:pt x="5343" y="86"/>
                  </a:lnTo>
                  <a:lnTo>
                    <a:pt x="5285" y="98"/>
                  </a:lnTo>
                  <a:lnTo>
                    <a:pt x="5228" y="110"/>
                  </a:lnTo>
                  <a:lnTo>
                    <a:pt x="5170" y="122"/>
                  </a:lnTo>
                  <a:lnTo>
                    <a:pt x="5113" y="134"/>
                  </a:lnTo>
                  <a:lnTo>
                    <a:pt x="5055" y="146"/>
                  </a:lnTo>
                  <a:lnTo>
                    <a:pt x="4998" y="158"/>
                  </a:lnTo>
                  <a:lnTo>
                    <a:pt x="4940" y="170"/>
                  </a:lnTo>
                  <a:lnTo>
                    <a:pt x="4883" y="182"/>
                  </a:lnTo>
                  <a:lnTo>
                    <a:pt x="4825" y="194"/>
                  </a:lnTo>
                  <a:lnTo>
                    <a:pt x="4768" y="206"/>
                  </a:lnTo>
                  <a:lnTo>
                    <a:pt x="4710" y="218"/>
                  </a:lnTo>
                  <a:lnTo>
                    <a:pt x="4653" y="230"/>
                  </a:lnTo>
                  <a:lnTo>
                    <a:pt x="4595" y="242"/>
                  </a:lnTo>
                  <a:lnTo>
                    <a:pt x="4538" y="254"/>
                  </a:lnTo>
                  <a:lnTo>
                    <a:pt x="4480" y="266"/>
                  </a:lnTo>
                  <a:lnTo>
                    <a:pt x="4423" y="278"/>
                  </a:lnTo>
                  <a:lnTo>
                    <a:pt x="4365" y="290"/>
                  </a:lnTo>
                  <a:lnTo>
                    <a:pt x="4308" y="302"/>
                  </a:lnTo>
                  <a:lnTo>
                    <a:pt x="4250" y="314"/>
                  </a:lnTo>
                  <a:lnTo>
                    <a:pt x="4193" y="325"/>
                  </a:lnTo>
                  <a:lnTo>
                    <a:pt x="4135" y="337"/>
                  </a:lnTo>
                  <a:lnTo>
                    <a:pt x="4078" y="349"/>
                  </a:lnTo>
                  <a:lnTo>
                    <a:pt x="4020" y="361"/>
                  </a:lnTo>
                  <a:lnTo>
                    <a:pt x="3963" y="372"/>
                  </a:lnTo>
                  <a:lnTo>
                    <a:pt x="3905" y="384"/>
                  </a:lnTo>
                  <a:lnTo>
                    <a:pt x="3848" y="396"/>
                  </a:lnTo>
                  <a:lnTo>
                    <a:pt x="3790" y="407"/>
                  </a:lnTo>
                  <a:lnTo>
                    <a:pt x="3733" y="419"/>
                  </a:lnTo>
                  <a:lnTo>
                    <a:pt x="3675" y="430"/>
                  </a:lnTo>
                  <a:lnTo>
                    <a:pt x="3618" y="442"/>
                  </a:lnTo>
                  <a:lnTo>
                    <a:pt x="3560" y="453"/>
                  </a:lnTo>
                  <a:lnTo>
                    <a:pt x="3503" y="465"/>
                  </a:lnTo>
                  <a:lnTo>
                    <a:pt x="3445" y="476"/>
                  </a:lnTo>
                  <a:lnTo>
                    <a:pt x="3388" y="487"/>
                  </a:lnTo>
                  <a:lnTo>
                    <a:pt x="3330" y="498"/>
                  </a:lnTo>
                  <a:lnTo>
                    <a:pt x="3273" y="510"/>
                  </a:lnTo>
                  <a:lnTo>
                    <a:pt x="3215" y="521"/>
                  </a:lnTo>
                  <a:lnTo>
                    <a:pt x="3158" y="532"/>
                  </a:lnTo>
                  <a:lnTo>
                    <a:pt x="3100" y="543"/>
                  </a:lnTo>
                  <a:lnTo>
                    <a:pt x="3043" y="554"/>
                  </a:lnTo>
                  <a:lnTo>
                    <a:pt x="2985" y="565"/>
                  </a:lnTo>
                  <a:lnTo>
                    <a:pt x="2928" y="576"/>
                  </a:lnTo>
                  <a:lnTo>
                    <a:pt x="2870" y="586"/>
                  </a:lnTo>
                  <a:lnTo>
                    <a:pt x="2812" y="597"/>
                  </a:lnTo>
                  <a:lnTo>
                    <a:pt x="2755" y="608"/>
                  </a:lnTo>
                  <a:lnTo>
                    <a:pt x="2697" y="618"/>
                  </a:lnTo>
                  <a:lnTo>
                    <a:pt x="2640" y="629"/>
                  </a:lnTo>
                  <a:lnTo>
                    <a:pt x="2582" y="639"/>
                  </a:lnTo>
                  <a:lnTo>
                    <a:pt x="2525" y="649"/>
                  </a:lnTo>
                  <a:lnTo>
                    <a:pt x="2467" y="660"/>
                  </a:lnTo>
                  <a:lnTo>
                    <a:pt x="2410" y="670"/>
                  </a:lnTo>
                  <a:lnTo>
                    <a:pt x="2352" y="680"/>
                  </a:lnTo>
                  <a:lnTo>
                    <a:pt x="2295" y="690"/>
                  </a:lnTo>
                  <a:lnTo>
                    <a:pt x="2237" y="699"/>
                  </a:lnTo>
                  <a:lnTo>
                    <a:pt x="2180" y="709"/>
                  </a:lnTo>
                  <a:lnTo>
                    <a:pt x="2122" y="718"/>
                  </a:lnTo>
                  <a:lnTo>
                    <a:pt x="2065" y="728"/>
                  </a:lnTo>
                  <a:lnTo>
                    <a:pt x="2007" y="737"/>
                  </a:lnTo>
                  <a:lnTo>
                    <a:pt x="1950" y="746"/>
                  </a:lnTo>
                  <a:lnTo>
                    <a:pt x="1892" y="755"/>
                  </a:lnTo>
                  <a:lnTo>
                    <a:pt x="1835" y="764"/>
                  </a:lnTo>
                  <a:lnTo>
                    <a:pt x="1777" y="773"/>
                  </a:lnTo>
                  <a:lnTo>
                    <a:pt x="1720" y="781"/>
                  </a:lnTo>
                  <a:lnTo>
                    <a:pt x="1662" y="790"/>
                  </a:lnTo>
                  <a:lnTo>
                    <a:pt x="1605" y="798"/>
                  </a:lnTo>
                  <a:lnTo>
                    <a:pt x="1547" y="806"/>
                  </a:lnTo>
                  <a:lnTo>
                    <a:pt x="1490" y="814"/>
                  </a:lnTo>
                  <a:lnTo>
                    <a:pt x="1432" y="821"/>
                  </a:lnTo>
                  <a:lnTo>
                    <a:pt x="1375" y="829"/>
                  </a:lnTo>
                  <a:lnTo>
                    <a:pt x="1317" y="836"/>
                  </a:lnTo>
                  <a:lnTo>
                    <a:pt x="1260" y="843"/>
                  </a:lnTo>
                  <a:lnTo>
                    <a:pt x="1202" y="850"/>
                  </a:lnTo>
                  <a:lnTo>
                    <a:pt x="1145" y="856"/>
                  </a:lnTo>
                  <a:lnTo>
                    <a:pt x="1087" y="863"/>
                  </a:lnTo>
                  <a:lnTo>
                    <a:pt x="1030" y="869"/>
                  </a:lnTo>
                  <a:lnTo>
                    <a:pt x="972" y="875"/>
                  </a:lnTo>
                  <a:lnTo>
                    <a:pt x="915" y="880"/>
                  </a:lnTo>
                  <a:lnTo>
                    <a:pt x="857" y="886"/>
                  </a:lnTo>
                  <a:lnTo>
                    <a:pt x="800" y="891"/>
                  </a:lnTo>
                  <a:lnTo>
                    <a:pt x="742" y="896"/>
                  </a:lnTo>
                  <a:lnTo>
                    <a:pt x="685" y="900"/>
                  </a:lnTo>
                  <a:lnTo>
                    <a:pt x="627" y="904"/>
                  </a:lnTo>
                  <a:lnTo>
                    <a:pt x="570" y="908"/>
                  </a:lnTo>
                  <a:lnTo>
                    <a:pt x="512" y="912"/>
                  </a:lnTo>
                  <a:lnTo>
                    <a:pt x="455" y="915"/>
                  </a:lnTo>
                  <a:lnTo>
                    <a:pt x="397" y="918"/>
                  </a:lnTo>
                  <a:lnTo>
                    <a:pt x="340" y="921"/>
                  </a:lnTo>
                  <a:lnTo>
                    <a:pt x="282" y="923"/>
                  </a:lnTo>
                  <a:lnTo>
                    <a:pt x="225" y="925"/>
                  </a:lnTo>
                  <a:lnTo>
                    <a:pt x="167" y="927"/>
                  </a:lnTo>
                  <a:lnTo>
                    <a:pt x="110" y="928"/>
                  </a:lnTo>
                  <a:lnTo>
                    <a:pt x="52" y="929"/>
                  </a:lnTo>
                  <a:lnTo>
                    <a:pt x="0" y="930"/>
                  </a:lnTo>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5" name="Freeform 60"/>
            <p:cNvSpPr>
              <a:spLocks noChangeAspect="1"/>
            </p:cNvSpPr>
            <p:nvPr/>
          </p:nvSpPr>
          <p:spPr bwMode="auto">
            <a:xfrm>
              <a:off x="1698" y="1619"/>
              <a:ext cx="652" cy="156"/>
            </a:xfrm>
            <a:custGeom>
              <a:avLst/>
              <a:gdLst>
                <a:gd name="T0" fmla="*/ 0 w 5751"/>
                <a:gd name="T1" fmla="*/ 0 h 1374"/>
                <a:gd name="T2" fmla="*/ 0 w 5751"/>
                <a:gd name="T3" fmla="*/ 0 h 1374"/>
                <a:gd name="T4" fmla="*/ 0 w 5751"/>
                <a:gd name="T5" fmla="*/ 0 h 1374"/>
                <a:gd name="T6" fmla="*/ 0 w 5751"/>
                <a:gd name="T7" fmla="*/ 0 h 1374"/>
                <a:gd name="T8" fmla="*/ 0 w 5751"/>
                <a:gd name="T9" fmla="*/ 0 h 1374"/>
                <a:gd name="T10" fmla="*/ 0 w 5751"/>
                <a:gd name="T11" fmla="*/ 0 h 1374"/>
                <a:gd name="T12" fmla="*/ 0 w 5751"/>
                <a:gd name="T13" fmla="*/ 0 h 1374"/>
                <a:gd name="T14" fmla="*/ 0 w 5751"/>
                <a:gd name="T15" fmla="*/ 0 h 1374"/>
                <a:gd name="T16" fmla="*/ 0 w 5751"/>
                <a:gd name="T17" fmla="*/ 0 h 1374"/>
                <a:gd name="T18" fmla="*/ 0 w 5751"/>
                <a:gd name="T19" fmla="*/ 0 h 1374"/>
                <a:gd name="T20" fmla="*/ 0 w 5751"/>
                <a:gd name="T21" fmla="*/ 0 h 1374"/>
                <a:gd name="T22" fmla="*/ 0 w 5751"/>
                <a:gd name="T23" fmla="*/ 0 h 1374"/>
                <a:gd name="T24" fmla="*/ 0 w 5751"/>
                <a:gd name="T25" fmla="*/ 0 h 1374"/>
                <a:gd name="T26" fmla="*/ 0 w 5751"/>
                <a:gd name="T27" fmla="*/ 0 h 1374"/>
                <a:gd name="T28" fmla="*/ 0 w 5751"/>
                <a:gd name="T29" fmla="*/ 0 h 1374"/>
                <a:gd name="T30" fmla="*/ 0 w 5751"/>
                <a:gd name="T31" fmla="*/ 0 h 1374"/>
                <a:gd name="T32" fmla="*/ 0 w 5751"/>
                <a:gd name="T33" fmla="*/ 0 h 1374"/>
                <a:gd name="T34" fmla="*/ 0 w 5751"/>
                <a:gd name="T35" fmla="*/ 0 h 1374"/>
                <a:gd name="T36" fmla="*/ 0 w 5751"/>
                <a:gd name="T37" fmla="*/ 0 h 1374"/>
                <a:gd name="T38" fmla="*/ 0 w 5751"/>
                <a:gd name="T39" fmla="*/ 0 h 1374"/>
                <a:gd name="T40" fmla="*/ 0 w 5751"/>
                <a:gd name="T41" fmla="*/ 0 h 1374"/>
                <a:gd name="T42" fmla="*/ 0 w 5751"/>
                <a:gd name="T43" fmla="*/ 0 h 1374"/>
                <a:gd name="T44" fmla="*/ 0 w 5751"/>
                <a:gd name="T45" fmla="*/ 0 h 1374"/>
                <a:gd name="T46" fmla="*/ 0 w 5751"/>
                <a:gd name="T47" fmla="*/ 0 h 1374"/>
                <a:gd name="T48" fmla="*/ 0 w 5751"/>
                <a:gd name="T49" fmla="*/ 0 h 1374"/>
                <a:gd name="T50" fmla="*/ 0 w 5751"/>
                <a:gd name="T51" fmla="*/ 0 h 1374"/>
                <a:gd name="T52" fmla="*/ 0 w 5751"/>
                <a:gd name="T53" fmla="*/ 0 h 1374"/>
                <a:gd name="T54" fmla="*/ 0 w 5751"/>
                <a:gd name="T55" fmla="*/ 0 h 1374"/>
                <a:gd name="T56" fmla="*/ 0 w 5751"/>
                <a:gd name="T57" fmla="*/ 0 h 1374"/>
                <a:gd name="T58" fmla="*/ 0 w 5751"/>
                <a:gd name="T59" fmla="*/ 0 h 1374"/>
                <a:gd name="T60" fmla="*/ 0 w 5751"/>
                <a:gd name="T61" fmla="*/ 0 h 1374"/>
                <a:gd name="T62" fmla="*/ 0 w 5751"/>
                <a:gd name="T63" fmla="*/ 0 h 1374"/>
                <a:gd name="T64" fmla="*/ 0 w 5751"/>
                <a:gd name="T65" fmla="*/ 0 h 1374"/>
                <a:gd name="T66" fmla="*/ 0 w 5751"/>
                <a:gd name="T67" fmla="*/ 0 h 1374"/>
                <a:gd name="T68" fmla="*/ 0 w 5751"/>
                <a:gd name="T69" fmla="*/ 0 h 1374"/>
                <a:gd name="T70" fmla="*/ 0 w 5751"/>
                <a:gd name="T71" fmla="*/ 0 h 1374"/>
                <a:gd name="T72" fmla="*/ 0 w 5751"/>
                <a:gd name="T73" fmla="*/ 0 h 1374"/>
                <a:gd name="T74" fmla="*/ 0 w 5751"/>
                <a:gd name="T75" fmla="*/ 0 h 1374"/>
                <a:gd name="T76" fmla="*/ 0 w 5751"/>
                <a:gd name="T77" fmla="*/ 0 h 1374"/>
                <a:gd name="T78" fmla="*/ 0 w 5751"/>
                <a:gd name="T79" fmla="*/ 0 h 1374"/>
                <a:gd name="T80" fmla="*/ 0 w 5751"/>
                <a:gd name="T81" fmla="*/ 0 h 1374"/>
                <a:gd name="T82" fmla="*/ 0 w 5751"/>
                <a:gd name="T83" fmla="*/ 0 h 1374"/>
                <a:gd name="T84" fmla="*/ 0 w 5751"/>
                <a:gd name="T85" fmla="*/ 0 h 1374"/>
                <a:gd name="T86" fmla="*/ 0 w 5751"/>
                <a:gd name="T87" fmla="*/ 0 h 1374"/>
                <a:gd name="T88" fmla="*/ 0 w 5751"/>
                <a:gd name="T89" fmla="*/ 0 h 1374"/>
                <a:gd name="T90" fmla="*/ 0 w 5751"/>
                <a:gd name="T91" fmla="*/ 0 h 1374"/>
                <a:gd name="T92" fmla="*/ 0 w 5751"/>
                <a:gd name="T93" fmla="*/ 0 h 1374"/>
                <a:gd name="T94" fmla="*/ 0 w 5751"/>
                <a:gd name="T95" fmla="*/ 0 h 1374"/>
                <a:gd name="T96" fmla="*/ 0 w 5751"/>
                <a:gd name="T97" fmla="*/ 0 h 1374"/>
                <a:gd name="T98" fmla="*/ 0 w 5751"/>
                <a:gd name="T99" fmla="*/ 0 h 137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751"/>
                <a:gd name="T151" fmla="*/ 0 h 1374"/>
                <a:gd name="T152" fmla="*/ 5751 w 5751"/>
                <a:gd name="T153" fmla="*/ 1374 h 137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751" h="1374">
                  <a:moveTo>
                    <a:pt x="0" y="1374"/>
                  </a:moveTo>
                  <a:lnTo>
                    <a:pt x="57" y="1361"/>
                  </a:lnTo>
                  <a:lnTo>
                    <a:pt x="115" y="1349"/>
                  </a:lnTo>
                  <a:lnTo>
                    <a:pt x="172" y="1336"/>
                  </a:lnTo>
                  <a:lnTo>
                    <a:pt x="230" y="1324"/>
                  </a:lnTo>
                  <a:lnTo>
                    <a:pt x="287" y="1311"/>
                  </a:lnTo>
                  <a:lnTo>
                    <a:pt x="345" y="1298"/>
                  </a:lnTo>
                  <a:lnTo>
                    <a:pt x="402" y="1286"/>
                  </a:lnTo>
                  <a:lnTo>
                    <a:pt x="460" y="1273"/>
                  </a:lnTo>
                  <a:lnTo>
                    <a:pt x="517" y="1260"/>
                  </a:lnTo>
                  <a:lnTo>
                    <a:pt x="575" y="1248"/>
                  </a:lnTo>
                  <a:lnTo>
                    <a:pt x="632" y="1235"/>
                  </a:lnTo>
                  <a:lnTo>
                    <a:pt x="690" y="1222"/>
                  </a:lnTo>
                  <a:lnTo>
                    <a:pt x="747" y="1210"/>
                  </a:lnTo>
                  <a:lnTo>
                    <a:pt x="805" y="1197"/>
                  </a:lnTo>
                  <a:lnTo>
                    <a:pt x="862" y="1184"/>
                  </a:lnTo>
                  <a:lnTo>
                    <a:pt x="920" y="1171"/>
                  </a:lnTo>
                  <a:lnTo>
                    <a:pt x="977" y="1159"/>
                  </a:lnTo>
                  <a:lnTo>
                    <a:pt x="1035" y="1146"/>
                  </a:lnTo>
                  <a:lnTo>
                    <a:pt x="1092" y="1133"/>
                  </a:lnTo>
                  <a:lnTo>
                    <a:pt x="1150" y="1120"/>
                  </a:lnTo>
                  <a:lnTo>
                    <a:pt x="1207" y="1107"/>
                  </a:lnTo>
                  <a:lnTo>
                    <a:pt x="1265" y="1094"/>
                  </a:lnTo>
                  <a:lnTo>
                    <a:pt x="1322" y="1081"/>
                  </a:lnTo>
                  <a:lnTo>
                    <a:pt x="1380" y="1068"/>
                  </a:lnTo>
                  <a:lnTo>
                    <a:pt x="1437" y="1055"/>
                  </a:lnTo>
                  <a:lnTo>
                    <a:pt x="1495" y="1042"/>
                  </a:lnTo>
                  <a:lnTo>
                    <a:pt x="1552" y="1030"/>
                  </a:lnTo>
                  <a:lnTo>
                    <a:pt x="1610" y="1016"/>
                  </a:lnTo>
                  <a:lnTo>
                    <a:pt x="1667" y="1003"/>
                  </a:lnTo>
                  <a:lnTo>
                    <a:pt x="1725" y="990"/>
                  </a:lnTo>
                  <a:lnTo>
                    <a:pt x="1782" y="977"/>
                  </a:lnTo>
                  <a:lnTo>
                    <a:pt x="1840" y="964"/>
                  </a:lnTo>
                  <a:lnTo>
                    <a:pt x="1897" y="951"/>
                  </a:lnTo>
                  <a:lnTo>
                    <a:pt x="1955" y="938"/>
                  </a:lnTo>
                  <a:lnTo>
                    <a:pt x="2012" y="925"/>
                  </a:lnTo>
                  <a:lnTo>
                    <a:pt x="2070" y="912"/>
                  </a:lnTo>
                  <a:lnTo>
                    <a:pt x="2127" y="898"/>
                  </a:lnTo>
                  <a:lnTo>
                    <a:pt x="2185" y="885"/>
                  </a:lnTo>
                  <a:lnTo>
                    <a:pt x="2242" y="872"/>
                  </a:lnTo>
                  <a:lnTo>
                    <a:pt x="2300" y="859"/>
                  </a:lnTo>
                  <a:lnTo>
                    <a:pt x="2357" y="845"/>
                  </a:lnTo>
                  <a:lnTo>
                    <a:pt x="2415" y="832"/>
                  </a:lnTo>
                  <a:lnTo>
                    <a:pt x="2472" y="819"/>
                  </a:lnTo>
                  <a:lnTo>
                    <a:pt x="2530" y="805"/>
                  </a:lnTo>
                  <a:lnTo>
                    <a:pt x="2587" y="792"/>
                  </a:lnTo>
                  <a:lnTo>
                    <a:pt x="2645" y="778"/>
                  </a:lnTo>
                  <a:lnTo>
                    <a:pt x="2702" y="765"/>
                  </a:lnTo>
                  <a:lnTo>
                    <a:pt x="2760" y="751"/>
                  </a:lnTo>
                  <a:lnTo>
                    <a:pt x="2817" y="738"/>
                  </a:lnTo>
                  <a:lnTo>
                    <a:pt x="2875" y="724"/>
                  </a:lnTo>
                  <a:lnTo>
                    <a:pt x="2933" y="711"/>
                  </a:lnTo>
                  <a:lnTo>
                    <a:pt x="2990" y="697"/>
                  </a:lnTo>
                  <a:lnTo>
                    <a:pt x="3048" y="683"/>
                  </a:lnTo>
                  <a:lnTo>
                    <a:pt x="3105" y="669"/>
                  </a:lnTo>
                  <a:lnTo>
                    <a:pt x="3163" y="656"/>
                  </a:lnTo>
                  <a:lnTo>
                    <a:pt x="3220" y="642"/>
                  </a:lnTo>
                  <a:lnTo>
                    <a:pt x="3278" y="628"/>
                  </a:lnTo>
                  <a:lnTo>
                    <a:pt x="3335" y="614"/>
                  </a:lnTo>
                  <a:lnTo>
                    <a:pt x="3393" y="601"/>
                  </a:lnTo>
                  <a:lnTo>
                    <a:pt x="3450" y="587"/>
                  </a:lnTo>
                  <a:lnTo>
                    <a:pt x="3508" y="573"/>
                  </a:lnTo>
                  <a:lnTo>
                    <a:pt x="3565" y="559"/>
                  </a:lnTo>
                  <a:lnTo>
                    <a:pt x="3623" y="545"/>
                  </a:lnTo>
                  <a:lnTo>
                    <a:pt x="3680" y="531"/>
                  </a:lnTo>
                  <a:lnTo>
                    <a:pt x="3738" y="517"/>
                  </a:lnTo>
                  <a:lnTo>
                    <a:pt x="3795" y="503"/>
                  </a:lnTo>
                  <a:lnTo>
                    <a:pt x="3853" y="488"/>
                  </a:lnTo>
                  <a:lnTo>
                    <a:pt x="3910" y="474"/>
                  </a:lnTo>
                  <a:lnTo>
                    <a:pt x="3968" y="460"/>
                  </a:lnTo>
                  <a:lnTo>
                    <a:pt x="4025" y="446"/>
                  </a:lnTo>
                  <a:lnTo>
                    <a:pt x="4083" y="431"/>
                  </a:lnTo>
                  <a:lnTo>
                    <a:pt x="4140" y="417"/>
                  </a:lnTo>
                  <a:lnTo>
                    <a:pt x="4198" y="403"/>
                  </a:lnTo>
                  <a:lnTo>
                    <a:pt x="4255" y="388"/>
                  </a:lnTo>
                  <a:lnTo>
                    <a:pt x="4313" y="374"/>
                  </a:lnTo>
                  <a:lnTo>
                    <a:pt x="4370" y="359"/>
                  </a:lnTo>
                  <a:lnTo>
                    <a:pt x="4428" y="345"/>
                  </a:lnTo>
                  <a:lnTo>
                    <a:pt x="4485" y="330"/>
                  </a:lnTo>
                  <a:lnTo>
                    <a:pt x="4543" y="316"/>
                  </a:lnTo>
                  <a:lnTo>
                    <a:pt x="4600" y="301"/>
                  </a:lnTo>
                  <a:lnTo>
                    <a:pt x="4658" y="287"/>
                  </a:lnTo>
                  <a:lnTo>
                    <a:pt x="4715" y="272"/>
                  </a:lnTo>
                  <a:lnTo>
                    <a:pt x="4773" y="257"/>
                  </a:lnTo>
                  <a:lnTo>
                    <a:pt x="4830" y="242"/>
                  </a:lnTo>
                  <a:lnTo>
                    <a:pt x="4888" y="227"/>
                  </a:lnTo>
                  <a:lnTo>
                    <a:pt x="4945" y="213"/>
                  </a:lnTo>
                  <a:lnTo>
                    <a:pt x="5003" y="198"/>
                  </a:lnTo>
                  <a:lnTo>
                    <a:pt x="5060" y="183"/>
                  </a:lnTo>
                  <a:lnTo>
                    <a:pt x="5118" y="168"/>
                  </a:lnTo>
                  <a:lnTo>
                    <a:pt x="5175" y="153"/>
                  </a:lnTo>
                  <a:lnTo>
                    <a:pt x="5233" y="138"/>
                  </a:lnTo>
                  <a:lnTo>
                    <a:pt x="5290" y="123"/>
                  </a:lnTo>
                  <a:lnTo>
                    <a:pt x="5348" y="107"/>
                  </a:lnTo>
                  <a:lnTo>
                    <a:pt x="5405" y="92"/>
                  </a:lnTo>
                  <a:lnTo>
                    <a:pt x="5463" y="77"/>
                  </a:lnTo>
                  <a:lnTo>
                    <a:pt x="5520" y="62"/>
                  </a:lnTo>
                  <a:lnTo>
                    <a:pt x="5578" y="46"/>
                  </a:lnTo>
                  <a:lnTo>
                    <a:pt x="5635" y="31"/>
                  </a:lnTo>
                  <a:lnTo>
                    <a:pt x="5693" y="16"/>
                  </a:lnTo>
                  <a:lnTo>
                    <a:pt x="5751" y="0"/>
                  </a:lnTo>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6" name="Freeform 61"/>
            <p:cNvSpPr>
              <a:spLocks noChangeAspect="1"/>
            </p:cNvSpPr>
            <p:nvPr/>
          </p:nvSpPr>
          <p:spPr bwMode="auto">
            <a:xfrm>
              <a:off x="1047" y="1775"/>
              <a:ext cx="651" cy="109"/>
            </a:xfrm>
            <a:custGeom>
              <a:avLst/>
              <a:gdLst>
                <a:gd name="T0" fmla="*/ 0 w 5746"/>
                <a:gd name="T1" fmla="*/ 0 h 964"/>
                <a:gd name="T2" fmla="*/ 0 w 5746"/>
                <a:gd name="T3" fmla="*/ 0 h 964"/>
                <a:gd name="T4" fmla="*/ 0 w 5746"/>
                <a:gd name="T5" fmla="*/ 0 h 964"/>
                <a:gd name="T6" fmla="*/ 0 w 5746"/>
                <a:gd name="T7" fmla="*/ 0 h 964"/>
                <a:gd name="T8" fmla="*/ 0 w 5746"/>
                <a:gd name="T9" fmla="*/ 0 h 964"/>
                <a:gd name="T10" fmla="*/ 0 w 5746"/>
                <a:gd name="T11" fmla="*/ 0 h 964"/>
                <a:gd name="T12" fmla="*/ 0 w 5746"/>
                <a:gd name="T13" fmla="*/ 0 h 964"/>
                <a:gd name="T14" fmla="*/ 0 w 5746"/>
                <a:gd name="T15" fmla="*/ 0 h 964"/>
                <a:gd name="T16" fmla="*/ 0 w 5746"/>
                <a:gd name="T17" fmla="*/ 0 h 964"/>
                <a:gd name="T18" fmla="*/ 0 w 5746"/>
                <a:gd name="T19" fmla="*/ 0 h 964"/>
                <a:gd name="T20" fmla="*/ 0 w 5746"/>
                <a:gd name="T21" fmla="*/ 0 h 964"/>
                <a:gd name="T22" fmla="*/ 0 w 5746"/>
                <a:gd name="T23" fmla="*/ 0 h 964"/>
                <a:gd name="T24" fmla="*/ 0 w 5746"/>
                <a:gd name="T25" fmla="*/ 0 h 964"/>
                <a:gd name="T26" fmla="*/ 0 w 5746"/>
                <a:gd name="T27" fmla="*/ 0 h 964"/>
                <a:gd name="T28" fmla="*/ 0 w 5746"/>
                <a:gd name="T29" fmla="*/ 0 h 964"/>
                <a:gd name="T30" fmla="*/ 0 w 5746"/>
                <a:gd name="T31" fmla="*/ 0 h 964"/>
                <a:gd name="T32" fmla="*/ 0 w 5746"/>
                <a:gd name="T33" fmla="*/ 0 h 964"/>
                <a:gd name="T34" fmla="*/ 0 w 5746"/>
                <a:gd name="T35" fmla="*/ 0 h 964"/>
                <a:gd name="T36" fmla="*/ 0 w 5746"/>
                <a:gd name="T37" fmla="*/ 0 h 964"/>
                <a:gd name="T38" fmla="*/ 0 w 5746"/>
                <a:gd name="T39" fmla="*/ 0 h 964"/>
                <a:gd name="T40" fmla="*/ 0 w 5746"/>
                <a:gd name="T41" fmla="*/ 0 h 964"/>
                <a:gd name="T42" fmla="*/ 0 w 5746"/>
                <a:gd name="T43" fmla="*/ 0 h 964"/>
                <a:gd name="T44" fmla="*/ 0 w 5746"/>
                <a:gd name="T45" fmla="*/ 0 h 964"/>
                <a:gd name="T46" fmla="*/ 0 w 5746"/>
                <a:gd name="T47" fmla="*/ 0 h 964"/>
                <a:gd name="T48" fmla="*/ 0 w 5746"/>
                <a:gd name="T49" fmla="*/ 0 h 964"/>
                <a:gd name="T50" fmla="*/ 0 w 5746"/>
                <a:gd name="T51" fmla="*/ 0 h 964"/>
                <a:gd name="T52" fmla="*/ 0 w 5746"/>
                <a:gd name="T53" fmla="*/ 0 h 964"/>
                <a:gd name="T54" fmla="*/ 0 w 5746"/>
                <a:gd name="T55" fmla="*/ 0 h 964"/>
                <a:gd name="T56" fmla="*/ 0 w 5746"/>
                <a:gd name="T57" fmla="*/ 0 h 964"/>
                <a:gd name="T58" fmla="*/ 0 w 5746"/>
                <a:gd name="T59" fmla="*/ 0 h 964"/>
                <a:gd name="T60" fmla="*/ 0 w 5746"/>
                <a:gd name="T61" fmla="*/ 0 h 964"/>
                <a:gd name="T62" fmla="*/ 0 w 5746"/>
                <a:gd name="T63" fmla="*/ 0 h 964"/>
                <a:gd name="T64" fmla="*/ 0 w 5746"/>
                <a:gd name="T65" fmla="*/ 0 h 964"/>
                <a:gd name="T66" fmla="*/ 0 w 5746"/>
                <a:gd name="T67" fmla="*/ 0 h 964"/>
                <a:gd name="T68" fmla="*/ 0 w 5746"/>
                <a:gd name="T69" fmla="*/ 0 h 964"/>
                <a:gd name="T70" fmla="*/ 0 w 5746"/>
                <a:gd name="T71" fmla="*/ 0 h 964"/>
                <a:gd name="T72" fmla="*/ 0 w 5746"/>
                <a:gd name="T73" fmla="*/ 0 h 964"/>
                <a:gd name="T74" fmla="*/ 0 w 5746"/>
                <a:gd name="T75" fmla="*/ 0 h 964"/>
                <a:gd name="T76" fmla="*/ 0 w 5746"/>
                <a:gd name="T77" fmla="*/ 0 h 964"/>
                <a:gd name="T78" fmla="*/ 0 w 5746"/>
                <a:gd name="T79" fmla="*/ 0 h 964"/>
                <a:gd name="T80" fmla="*/ 0 w 5746"/>
                <a:gd name="T81" fmla="*/ 0 h 964"/>
                <a:gd name="T82" fmla="*/ 0 w 5746"/>
                <a:gd name="T83" fmla="*/ 0 h 964"/>
                <a:gd name="T84" fmla="*/ 0 w 5746"/>
                <a:gd name="T85" fmla="*/ 0 h 964"/>
                <a:gd name="T86" fmla="*/ 0 w 5746"/>
                <a:gd name="T87" fmla="*/ 0 h 964"/>
                <a:gd name="T88" fmla="*/ 0 w 5746"/>
                <a:gd name="T89" fmla="*/ 0 h 964"/>
                <a:gd name="T90" fmla="*/ 0 w 5746"/>
                <a:gd name="T91" fmla="*/ 0 h 964"/>
                <a:gd name="T92" fmla="*/ 0 w 5746"/>
                <a:gd name="T93" fmla="*/ 0 h 964"/>
                <a:gd name="T94" fmla="*/ 0 w 5746"/>
                <a:gd name="T95" fmla="*/ 0 h 964"/>
                <a:gd name="T96" fmla="*/ 0 w 5746"/>
                <a:gd name="T97" fmla="*/ 0 h 964"/>
                <a:gd name="T98" fmla="*/ 0 w 5746"/>
                <a:gd name="T99" fmla="*/ 0 h 964"/>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746"/>
                <a:gd name="T151" fmla="*/ 0 h 964"/>
                <a:gd name="T152" fmla="*/ 5746 w 5746"/>
                <a:gd name="T153" fmla="*/ 964 h 964"/>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746" h="964">
                  <a:moveTo>
                    <a:pt x="5746" y="0"/>
                  </a:moveTo>
                  <a:lnTo>
                    <a:pt x="5688" y="12"/>
                  </a:lnTo>
                  <a:lnTo>
                    <a:pt x="5630" y="25"/>
                  </a:lnTo>
                  <a:lnTo>
                    <a:pt x="5573" y="37"/>
                  </a:lnTo>
                  <a:lnTo>
                    <a:pt x="5515" y="50"/>
                  </a:lnTo>
                  <a:lnTo>
                    <a:pt x="5458" y="62"/>
                  </a:lnTo>
                  <a:lnTo>
                    <a:pt x="5400" y="75"/>
                  </a:lnTo>
                  <a:lnTo>
                    <a:pt x="5343" y="87"/>
                  </a:lnTo>
                  <a:lnTo>
                    <a:pt x="5285" y="100"/>
                  </a:lnTo>
                  <a:lnTo>
                    <a:pt x="5228" y="112"/>
                  </a:lnTo>
                  <a:lnTo>
                    <a:pt x="5170" y="125"/>
                  </a:lnTo>
                  <a:lnTo>
                    <a:pt x="5113" y="137"/>
                  </a:lnTo>
                  <a:lnTo>
                    <a:pt x="5055" y="149"/>
                  </a:lnTo>
                  <a:lnTo>
                    <a:pt x="4998" y="162"/>
                  </a:lnTo>
                  <a:lnTo>
                    <a:pt x="4940" y="174"/>
                  </a:lnTo>
                  <a:lnTo>
                    <a:pt x="4883" y="187"/>
                  </a:lnTo>
                  <a:lnTo>
                    <a:pt x="4825" y="199"/>
                  </a:lnTo>
                  <a:lnTo>
                    <a:pt x="4768" y="211"/>
                  </a:lnTo>
                  <a:lnTo>
                    <a:pt x="4710" y="223"/>
                  </a:lnTo>
                  <a:lnTo>
                    <a:pt x="4653" y="236"/>
                  </a:lnTo>
                  <a:lnTo>
                    <a:pt x="4595" y="248"/>
                  </a:lnTo>
                  <a:lnTo>
                    <a:pt x="4538" y="260"/>
                  </a:lnTo>
                  <a:lnTo>
                    <a:pt x="4480" y="272"/>
                  </a:lnTo>
                  <a:lnTo>
                    <a:pt x="4423" y="285"/>
                  </a:lnTo>
                  <a:lnTo>
                    <a:pt x="4365" y="297"/>
                  </a:lnTo>
                  <a:lnTo>
                    <a:pt x="4308" y="309"/>
                  </a:lnTo>
                  <a:lnTo>
                    <a:pt x="4250" y="321"/>
                  </a:lnTo>
                  <a:lnTo>
                    <a:pt x="4193" y="333"/>
                  </a:lnTo>
                  <a:lnTo>
                    <a:pt x="4135" y="345"/>
                  </a:lnTo>
                  <a:lnTo>
                    <a:pt x="4078" y="357"/>
                  </a:lnTo>
                  <a:lnTo>
                    <a:pt x="4020" y="369"/>
                  </a:lnTo>
                  <a:lnTo>
                    <a:pt x="3963" y="381"/>
                  </a:lnTo>
                  <a:lnTo>
                    <a:pt x="3905" y="393"/>
                  </a:lnTo>
                  <a:lnTo>
                    <a:pt x="3848" y="405"/>
                  </a:lnTo>
                  <a:lnTo>
                    <a:pt x="3790" y="417"/>
                  </a:lnTo>
                  <a:lnTo>
                    <a:pt x="3733" y="429"/>
                  </a:lnTo>
                  <a:lnTo>
                    <a:pt x="3675" y="441"/>
                  </a:lnTo>
                  <a:lnTo>
                    <a:pt x="3618" y="453"/>
                  </a:lnTo>
                  <a:lnTo>
                    <a:pt x="3560" y="464"/>
                  </a:lnTo>
                  <a:lnTo>
                    <a:pt x="3503" y="476"/>
                  </a:lnTo>
                  <a:lnTo>
                    <a:pt x="3445" y="488"/>
                  </a:lnTo>
                  <a:lnTo>
                    <a:pt x="3388" y="499"/>
                  </a:lnTo>
                  <a:lnTo>
                    <a:pt x="3330" y="511"/>
                  </a:lnTo>
                  <a:lnTo>
                    <a:pt x="3273" y="523"/>
                  </a:lnTo>
                  <a:lnTo>
                    <a:pt x="3215" y="534"/>
                  </a:lnTo>
                  <a:lnTo>
                    <a:pt x="3158" y="546"/>
                  </a:lnTo>
                  <a:lnTo>
                    <a:pt x="3100" y="557"/>
                  </a:lnTo>
                  <a:lnTo>
                    <a:pt x="3043" y="568"/>
                  </a:lnTo>
                  <a:lnTo>
                    <a:pt x="2985" y="580"/>
                  </a:lnTo>
                  <a:lnTo>
                    <a:pt x="2928" y="591"/>
                  </a:lnTo>
                  <a:lnTo>
                    <a:pt x="2870" y="602"/>
                  </a:lnTo>
                  <a:lnTo>
                    <a:pt x="2812" y="613"/>
                  </a:lnTo>
                  <a:lnTo>
                    <a:pt x="2755" y="624"/>
                  </a:lnTo>
                  <a:lnTo>
                    <a:pt x="2697" y="635"/>
                  </a:lnTo>
                  <a:lnTo>
                    <a:pt x="2640" y="646"/>
                  </a:lnTo>
                  <a:lnTo>
                    <a:pt x="2582" y="656"/>
                  </a:lnTo>
                  <a:lnTo>
                    <a:pt x="2525" y="667"/>
                  </a:lnTo>
                  <a:lnTo>
                    <a:pt x="2467" y="678"/>
                  </a:lnTo>
                  <a:lnTo>
                    <a:pt x="2410" y="688"/>
                  </a:lnTo>
                  <a:lnTo>
                    <a:pt x="2352" y="698"/>
                  </a:lnTo>
                  <a:lnTo>
                    <a:pt x="2295" y="709"/>
                  </a:lnTo>
                  <a:lnTo>
                    <a:pt x="2237" y="719"/>
                  </a:lnTo>
                  <a:lnTo>
                    <a:pt x="2180" y="729"/>
                  </a:lnTo>
                  <a:lnTo>
                    <a:pt x="2122" y="739"/>
                  </a:lnTo>
                  <a:lnTo>
                    <a:pt x="2065" y="749"/>
                  </a:lnTo>
                  <a:lnTo>
                    <a:pt x="2007" y="758"/>
                  </a:lnTo>
                  <a:lnTo>
                    <a:pt x="1950" y="768"/>
                  </a:lnTo>
                  <a:lnTo>
                    <a:pt x="1892" y="777"/>
                  </a:lnTo>
                  <a:lnTo>
                    <a:pt x="1835" y="786"/>
                  </a:lnTo>
                  <a:lnTo>
                    <a:pt x="1777" y="796"/>
                  </a:lnTo>
                  <a:lnTo>
                    <a:pt x="1720" y="804"/>
                  </a:lnTo>
                  <a:lnTo>
                    <a:pt x="1662" y="813"/>
                  </a:lnTo>
                  <a:lnTo>
                    <a:pt x="1605" y="822"/>
                  </a:lnTo>
                  <a:lnTo>
                    <a:pt x="1547" y="830"/>
                  </a:lnTo>
                  <a:lnTo>
                    <a:pt x="1490" y="839"/>
                  </a:lnTo>
                  <a:lnTo>
                    <a:pt x="1432" y="847"/>
                  </a:lnTo>
                  <a:lnTo>
                    <a:pt x="1375" y="854"/>
                  </a:lnTo>
                  <a:lnTo>
                    <a:pt x="1317" y="862"/>
                  </a:lnTo>
                  <a:lnTo>
                    <a:pt x="1260" y="870"/>
                  </a:lnTo>
                  <a:lnTo>
                    <a:pt x="1202" y="877"/>
                  </a:lnTo>
                  <a:lnTo>
                    <a:pt x="1145" y="884"/>
                  </a:lnTo>
                  <a:lnTo>
                    <a:pt x="1087" y="891"/>
                  </a:lnTo>
                  <a:lnTo>
                    <a:pt x="1030" y="897"/>
                  </a:lnTo>
                  <a:lnTo>
                    <a:pt x="972" y="903"/>
                  </a:lnTo>
                  <a:lnTo>
                    <a:pt x="915" y="909"/>
                  </a:lnTo>
                  <a:lnTo>
                    <a:pt x="857" y="915"/>
                  </a:lnTo>
                  <a:lnTo>
                    <a:pt x="800" y="921"/>
                  </a:lnTo>
                  <a:lnTo>
                    <a:pt x="742" y="926"/>
                  </a:lnTo>
                  <a:lnTo>
                    <a:pt x="685" y="931"/>
                  </a:lnTo>
                  <a:lnTo>
                    <a:pt x="627" y="935"/>
                  </a:lnTo>
                  <a:lnTo>
                    <a:pt x="570" y="940"/>
                  </a:lnTo>
                  <a:lnTo>
                    <a:pt x="512" y="944"/>
                  </a:lnTo>
                  <a:lnTo>
                    <a:pt x="455" y="947"/>
                  </a:lnTo>
                  <a:lnTo>
                    <a:pt x="397" y="951"/>
                  </a:lnTo>
                  <a:lnTo>
                    <a:pt x="340" y="954"/>
                  </a:lnTo>
                  <a:lnTo>
                    <a:pt x="282" y="957"/>
                  </a:lnTo>
                  <a:lnTo>
                    <a:pt x="225" y="959"/>
                  </a:lnTo>
                  <a:lnTo>
                    <a:pt x="167" y="961"/>
                  </a:lnTo>
                  <a:lnTo>
                    <a:pt x="110" y="962"/>
                  </a:lnTo>
                  <a:lnTo>
                    <a:pt x="52" y="964"/>
                  </a:lnTo>
                  <a:lnTo>
                    <a:pt x="0" y="964"/>
                  </a:lnTo>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7" name="Freeform 62"/>
            <p:cNvSpPr>
              <a:spLocks noChangeAspect="1"/>
            </p:cNvSpPr>
            <p:nvPr/>
          </p:nvSpPr>
          <p:spPr bwMode="auto">
            <a:xfrm>
              <a:off x="1698" y="1752"/>
              <a:ext cx="652" cy="160"/>
            </a:xfrm>
            <a:custGeom>
              <a:avLst/>
              <a:gdLst>
                <a:gd name="T0" fmla="*/ 0 w 5751"/>
                <a:gd name="T1" fmla="*/ 0 h 1416"/>
                <a:gd name="T2" fmla="*/ 0 w 5751"/>
                <a:gd name="T3" fmla="*/ 0 h 1416"/>
                <a:gd name="T4" fmla="*/ 0 w 5751"/>
                <a:gd name="T5" fmla="*/ 0 h 1416"/>
                <a:gd name="T6" fmla="*/ 0 w 5751"/>
                <a:gd name="T7" fmla="*/ 0 h 1416"/>
                <a:gd name="T8" fmla="*/ 0 w 5751"/>
                <a:gd name="T9" fmla="*/ 0 h 1416"/>
                <a:gd name="T10" fmla="*/ 0 w 5751"/>
                <a:gd name="T11" fmla="*/ 0 h 1416"/>
                <a:gd name="T12" fmla="*/ 0 w 5751"/>
                <a:gd name="T13" fmla="*/ 0 h 1416"/>
                <a:gd name="T14" fmla="*/ 0 w 5751"/>
                <a:gd name="T15" fmla="*/ 0 h 1416"/>
                <a:gd name="T16" fmla="*/ 0 w 5751"/>
                <a:gd name="T17" fmla="*/ 0 h 1416"/>
                <a:gd name="T18" fmla="*/ 0 w 5751"/>
                <a:gd name="T19" fmla="*/ 0 h 1416"/>
                <a:gd name="T20" fmla="*/ 0 w 5751"/>
                <a:gd name="T21" fmla="*/ 0 h 1416"/>
                <a:gd name="T22" fmla="*/ 0 w 5751"/>
                <a:gd name="T23" fmla="*/ 0 h 1416"/>
                <a:gd name="T24" fmla="*/ 0 w 5751"/>
                <a:gd name="T25" fmla="*/ 0 h 1416"/>
                <a:gd name="T26" fmla="*/ 0 w 5751"/>
                <a:gd name="T27" fmla="*/ 0 h 1416"/>
                <a:gd name="T28" fmla="*/ 0 w 5751"/>
                <a:gd name="T29" fmla="*/ 0 h 1416"/>
                <a:gd name="T30" fmla="*/ 0 w 5751"/>
                <a:gd name="T31" fmla="*/ 0 h 1416"/>
                <a:gd name="T32" fmla="*/ 0 w 5751"/>
                <a:gd name="T33" fmla="*/ 0 h 1416"/>
                <a:gd name="T34" fmla="*/ 0 w 5751"/>
                <a:gd name="T35" fmla="*/ 0 h 1416"/>
                <a:gd name="T36" fmla="*/ 0 w 5751"/>
                <a:gd name="T37" fmla="*/ 0 h 1416"/>
                <a:gd name="T38" fmla="*/ 0 w 5751"/>
                <a:gd name="T39" fmla="*/ 0 h 1416"/>
                <a:gd name="T40" fmla="*/ 0 w 5751"/>
                <a:gd name="T41" fmla="*/ 0 h 1416"/>
                <a:gd name="T42" fmla="*/ 0 w 5751"/>
                <a:gd name="T43" fmla="*/ 0 h 1416"/>
                <a:gd name="T44" fmla="*/ 0 w 5751"/>
                <a:gd name="T45" fmla="*/ 0 h 1416"/>
                <a:gd name="T46" fmla="*/ 0 w 5751"/>
                <a:gd name="T47" fmla="*/ 0 h 1416"/>
                <a:gd name="T48" fmla="*/ 0 w 5751"/>
                <a:gd name="T49" fmla="*/ 0 h 1416"/>
                <a:gd name="T50" fmla="*/ 0 w 5751"/>
                <a:gd name="T51" fmla="*/ 0 h 1416"/>
                <a:gd name="T52" fmla="*/ 0 w 5751"/>
                <a:gd name="T53" fmla="*/ 0 h 1416"/>
                <a:gd name="T54" fmla="*/ 0 w 5751"/>
                <a:gd name="T55" fmla="*/ 0 h 1416"/>
                <a:gd name="T56" fmla="*/ 0 w 5751"/>
                <a:gd name="T57" fmla="*/ 0 h 1416"/>
                <a:gd name="T58" fmla="*/ 0 w 5751"/>
                <a:gd name="T59" fmla="*/ 0 h 1416"/>
                <a:gd name="T60" fmla="*/ 0 w 5751"/>
                <a:gd name="T61" fmla="*/ 0 h 1416"/>
                <a:gd name="T62" fmla="*/ 0 w 5751"/>
                <a:gd name="T63" fmla="*/ 0 h 1416"/>
                <a:gd name="T64" fmla="*/ 0 w 5751"/>
                <a:gd name="T65" fmla="*/ 0 h 1416"/>
                <a:gd name="T66" fmla="*/ 0 w 5751"/>
                <a:gd name="T67" fmla="*/ 0 h 1416"/>
                <a:gd name="T68" fmla="*/ 0 w 5751"/>
                <a:gd name="T69" fmla="*/ 0 h 1416"/>
                <a:gd name="T70" fmla="*/ 0 w 5751"/>
                <a:gd name="T71" fmla="*/ 0 h 1416"/>
                <a:gd name="T72" fmla="*/ 0 w 5751"/>
                <a:gd name="T73" fmla="*/ 0 h 1416"/>
                <a:gd name="T74" fmla="*/ 0 w 5751"/>
                <a:gd name="T75" fmla="*/ 0 h 1416"/>
                <a:gd name="T76" fmla="*/ 0 w 5751"/>
                <a:gd name="T77" fmla="*/ 0 h 1416"/>
                <a:gd name="T78" fmla="*/ 0 w 5751"/>
                <a:gd name="T79" fmla="*/ 0 h 1416"/>
                <a:gd name="T80" fmla="*/ 0 w 5751"/>
                <a:gd name="T81" fmla="*/ 0 h 1416"/>
                <a:gd name="T82" fmla="*/ 0 w 5751"/>
                <a:gd name="T83" fmla="*/ 0 h 1416"/>
                <a:gd name="T84" fmla="*/ 0 w 5751"/>
                <a:gd name="T85" fmla="*/ 0 h 1416"/>
                <a:gd name="T86" fmla="*/ 0 w 5751"/>
                <a:gd name="T87" fmla="*/ 0 h 1416"/>
                <a:gd name="T88" fmla="*/ 0 w 5751"/>
                <a:gd name="T89" fmla="*/ 0 h 1416"/>
                <a:gd name="T90" fmla="*/ 0 w 5751"/>
                <a:gd name="T91" fmla="*/ 0 h 1416"/>
                <a:gd name="T92" fmla="*/ 0 w 5751"/>
                <a:gd name="T93" fmla="*/ 0 h 1416"/>
                <a:gd name="T94" fmla="*/ 0 w 5751"/>
                <a:gd name="T95" fmla="*/ 0 h 1416"/>
                <a:gd name="T96" fmla="*/ 0 w 5751"/>
                <a:gd name="T97" fmla="*/ 0 h 1416"/>
                <a:gd name="T98" fmla="*/ 0 w 5751"/>
                <a:gd name="T99" fmla="*/ 0 h 141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751"/>
                <a:gd name="T151" fmla="*/ 0 h 1416"/>
                <a:gd name="T152" fmla="*/ 5751 w 5751"/>
                <a:gd name="T153" fmla="*/ 1416 h 141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751" h="1416">
                  <a:moveTo>
                    <a:pt x="0" y="1416"/>
                  </a:moveTo>
                  <a:lnTo>
                    <a:pt x="57" y="1403"/>
                  </a:lnTo>
                  <a:lnTo>
                    <a:pt x="115" y="1390"/>
                  </a:lnTo>
                  <a:lnTo>
                    <a:pt x="172" y="1377"/>
                  </a:lnTo>
                  <a:lnTo>
                    <a:pt x="230" y="1364"/>
                  </a:lnTo>
                  <a:lnTo>
                    <a:pt x="287" y="1351"/>
                  </a:lnTo>
                  <a:lnTo>
                    <a:pt x="345" y="1338"/>
                  </a:lnTo>
                  <a:lnTo>
                    <a:pt x="402" y="1326"/>
                  </a:lnTo>
                  <a:lnTo>
                    <a:pt x="460" y="1313"/>
                  </a:lnTo>
                  <a:lnTo>
                    <a:pt x="517" y="1300"/>
                  </a:lnTo>
                  <a:lnTo>
                    <a:pt x="575" y="1287"/>
                  </a:lnTo>
                  <a:lnTo>
                    <a:pt x="632" y="1274"/>
                  </a:lnTo>
                  <a:lnTo>
                    <a:pt x="690" y="1261"/>
                  </a:lnTo>
                  <a:lnTo>
                    <a:pt x="747" y="1247"/>
                  </a:lnTo>
                  <a:lnTo>
                    <a:pt x="805" y="1234"/>
                  </a:lnTo>
                  <a:lnTo>
                    <a:pt x="862" y="1221"/>
                  </a:lnTo>
                  <a:lnTo>
                    <a:pt x="920" y="1208"/>
                  </a:lnTo>
                  <a:lnTo>
                    <a:pt x="977" y="1195"/>
                  </a:lnTo>
                  <a:lnTo>
                    <a:pt x="1035" y="1182"/>
                  </a:lnTo>
                  <a:lnTo>
                    <a:pt x="1092" y="1169"/>
                  </a:lnTo>
                  <a:lnTo>
                    <a:pt x="1150" y="1156"/>
                  </a:lnTo>
                  <a:lnTo>
                    <a:pt x="1207" y="1142"/>
                  </a:lnTo>
                  <a:lnTo>
                    <a:pt x="1265" y="1129"/>
                  </a:lnTo>
                  <a:lnTo>
                    <a:pt x="1322" y="1116"/>
                  </a:lnTo>
                  <a:lnTo>
                    <a:pt x="1380" y="1103"/>
                  </a:lnTo>
                  <a:lnTo>
                    <a:pt x="1437" y="1089"/>
                  </a:lnTo>
                  <a:lnTo>
                    <a:pt x="1495" y="1076"/>
                  </a:lnTo>
                  <a:lnTo>
                    <a:pt x="1552" y="1063"/>
                  </a:lnTo>
                  <a:lnTo>
                    <a:pt x="1610" y="1049"/>
                  </a:lnTo>
                  <a:lnTo>
                    <a:pt x="1667" y="1036"/>
                  </a:lnTo>
                  <a:lnTo>
                    <a:pt x="1725" y="1023"/>
                  </a:lnTo>
                  <a:lnTo>
                    <a:pt x="1782" y="1009"/>
                  </a:lnTo>
                  <a:lnTo>
                    <a:pt x="1840" y="996"/>
                  </a:lnTo>
                  <a:lnTo>
                    <a:pt x="1897" y="982"/>
                  </a:lnTo>
                  <a:lnTo>
                    <a:pt x="1955" y="969"/>
                  </a:lnTo>
                  <a:lnTo>
                    <a:pt x="2012" y="955"/>
                  </a:lnTo>
                  <a:lnTo>
                    <a:pt x="2070" y="942"/>
                  </a:lnTo>
                  <a:lnTo>
                    <a:pt x="2127" y="928"/>
                  </a:lnTo>
                  <a:lnTo>
                    <a:pt x="2185" y="914"/>
                  </a:lnTo>
                  <a:lnTo>
                    <a:pt x="2242" y="901"/>
                  </a:lnTo>
                  <a:lnTo>
                    <a:pt x="2300" y="887"/>
                  </a:lnTo>
                  <a:lnTo>
                    <a:pt x="2357" y="873"/>
                  </a:lnTo>
                  <a:lnTo>
                    <a:pt x="2415" y="860"/>
                  </a:lnTo>
                  <a:lnTo>
                    <a:pt x="2472" y="846"/>
                  </a:lnTo>
                  <a:lnTo>
                    <a:pt x="2530" y="832"/>
                  </a:lnTo>
                  <a:lnTo>
                    <a:pt x="2587" y="818"/>
                  </a:lnTo>
                  <a:lnTo>
                    <a:pt x="2645" y="804"/>
                  </a:lnTo>
                  <a:lnTo>
                    <a:pt x="2702" y="791"/>
                  </a:lnTo>
                  <a:lnTo>
                    <a:pt x="2760" y="777"/>
                  </a:lnTo>
                  <a:lnTo>
                    <a:pt x="2817" y="763"/>
                  </a:lnTo>
                  <a:lnTo>
                    <a:pt x="2875" y="749"/>
                  </a:lnTo>
                  <a:lnTo>
                    <a:pt x="2933" y="735"/>
                  </a:lnTo>
                  <a:lnTo>
                    <a:pt x="2990" y="721"/>
                  </a:lnTo>
                  <a:lnTo>
                    <a:pt x="3048" y="707"/>
                  </a:lnTo>
                  <a:lnTo>
                    <a:pt x="3105" y="692"/>
                  </a:lnTo>
                  <a:lnTo>
                    <a:pt x="3163" y="678"/>
                  </a:lnTo>
                  <a:lnTo>
                    <a:pt x="3220" y="664"/>
                  </a:lnTo>
                  <a:lnTo>
                    <a:pt x="3278" y="650"/>
                  </a:lnTo>
                  <a:lnTo>
                    <a:pt x="3335" y="636"/>
                  </a:lnTo>
                  <a:lnTo>
                    <a:pt x="3393" y="621"/>
                  </a:lnTo>
                  <a:lnTo>
                    <a:pt x="3450" y="607"/>
                  </a:lnTo>
                  <a:lnTo>
                    <a:pt x="3508" y="593"/>
                  </a:lnTo>
                  <a:lnTo>
                    <a:pt x="3565" y="578"/>
                  </a:lnTo>
                  <a:lnTo>
                    <a:pt x="3623" y="564"/>
                  </a:lnTo>
                  <a:lnTo>
                    <a:pt x="3680" y="549"/>
                  </a:lnTo>
                  <a:lnTo>
                    <a:pt x="3738" y="535"/>
                  </a:lnTo>
                  <a:lnTo>
                    <a:pt x="3795" y="520"/>
                  </a:lnTo>
                  <a:lnTo>
                    <a:pt x="3853" y="505"/>
                  </a:lnTo>
                  <a:lnTo>
                    <a:pt x="3910" y="491"/>
                  </a:lnTo>
                  <a:lnTo>
                    <a:pt x="3968" y="476"/>
                  </a:lnTo>
                  <a:lnTo>
                    <a:pt x="4025" y="461"/>
                  </a:lnTo>
                  <a:lnTo>
                    <a:pt x="4083" y="447"/>
                  </a:lnTo>
                  <a:lnTo>
                    <a:pt x="4140" y="432"/>
                  </a:lnTo>
                  <a:lnTo>
                    <a:pt x="4198" y="417"/>
                  </a:lnTo>
                  <a:lnTo>
                    <a:pt x="4255" y="402"/>
                  </a:lnTo>
                  <a:lnTo>
                    <a:pt x="4313" y="387"/>
                  </a:lnTo>
                  <a:lnTo>
                    <a:pt x="4370" y="372"/>
                  </a:lnTo>
                  <a:lnTo>
                    <a:pt x="4428" y="357"/>
                  </a:lnTo>
                  <a:lnTo>
                    <a:pt x="4485" y="342"/>
                  </a:lnTo>
                  <a:lnTo>
                    <a:pt x="4543" y="327"/>
                  </a:lnTo>
                  <a:lnTo>
                    <a:pt x="4600" y="312"/>
                  </a:lnTo>
                  <a:lnTo>
                    <a:pt x="4658" y="297"/>
                  </a:lnTo>
                  <a:lnTo>
                    <a:pt x="4715" y="281"/>
                  </a:lnTo>
                  <a:lnTo>
                    <a:pt x="4773" y="266"/>
                  </a:lnTo>
                  <a:lnTo>
                    <a:pt x="4830" y="251"/>
                  </a:lnTo>
                  <a:lnTo>
                    <a:pt x="4888" y="235"/>
                  </a:lnTo>
                  <a:lnTo>
                    <a:pt x="4945" y="220"/>
                  </a:lnTo>
                  <a:lnTo>
                    <a:pt x="5003" y="205"/>
                  </a:lnTo>
                  <a:lnTo>
                    <a:pt x="5060" y="189"/>
                  </a:lnTo>
                  <a:lnTo>
                    <a:pt x="5118" y="174"/>
                  </a:lnTo>
                  <a:lnTo>
                    <a:pt x="5175" y="158"/>
                  </a:lnTo>
                  <a:lnTo>
                    <a:pt x="5233" y="142"/>
                  </a:lnTo>
                  <a:lnTo>
                    <a:pt x="5290" y="127"/>
                  </a:lnTo>
                  <a:lnTo>
                    <a:pt x="5348" y="111"/>
                  </a:lnTo>
                  <a:lnTo>
                    <a:pt x="5405" y="95"/>
                  </a:lnTo>
                  <a:lnTo>
                    <a:pt x="5463" y="80"/>
                  </a:lnTo>
                  <a:lnTo>
                    <a:pt x="5520" y="64"/>
                  </a:lnTo>
                  <a:lnTo>
                    <a:pt x="5578" y="48"/>
                  </a:lnTo>
                  <a:lnTo>
                    <a:pt x="5635" y="32"/>
                  </a:lnTo>
                  <a:lnTo>
                    <a:pt x="5693" y="16"/>
                  </a:lnTo>
                  <a:lnTo>
                    <a:pt x="5751" y="0"/>
                  </a:lnTo>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8" name="Freeform 63"/>
            <p:cNvSpPr>
              <a:spLocks noChangeAspect="1"/>
            </p:cNvSpPr>
            <p:nvPr/>
          </p:nvSpPr>
          <p:spPr bwMode="auto">
            <a:xfrm>
              <a:off x="1047" y="1912"/>
              <a:ext cx="651" cy="114"/>
            </a:xfrm>
            <a:custGeom>
              <a:avLst/>
              <a:gdLst>
                <a:gd name="T0" fmla="*/ 0 w 5746"/>
                <a:gd name="T1" fmla="*/ 0 h 1001"/>
                <a:gd name="T2" fmla="*/ 0 w 5746"/>
                <a:gd name="T3" fmla="*/ 0 h 1001"/>
                <a:gd name="T4" fmla="*/ 0 w 5746"/>
                <a:gd name="T5" fmla="*/ 0 h 1001"/>
                <a:gd name="T6" fmla="*/ 0 w 5746"/>
                <a:gd name="T7" fmla="*/ 0 h 1001"/>
                <a:gd name="T8" fmla="*/ 0 w 5746"/>
                <a:gd name="T9" fmla="*/ 0 h 1001"/>
                <a:gd name="T10" fmla="*/ 0 w 5746"/>
                <a:gd name="T11" fmla="*/ 0 h 1001"/>
                <a:gd name="T12" fmla="*/ 0 w 5746"/>
                <a:gd name="T13" fmla="*/ 0 h 1001"/>
                <a:gd name="T14" fmla="*/ 0 w 5746"/>
                <a:gd name="T15" fmla="*/ 0 h 1001"/>
                <a:gd name="T16" fmla="*/ 0 w 5746"/>
                <a:gd name="T17" fmla="*/ 0 h 1001"/>
                <a:gd name="T18" fmla="*/ 0 w 5746"/>
                <a:gd name="T19" fmla="*/ 0 h 1001"/>
                <a:gd name="T20" fmla="*/ 0 w 5746"/>
                <a:gd name="T21" fmla="*/ 0 h 1001"/>
                <a:gd name="T22" fmla="*/ 0 w 5746"/>
                <a:gd name="T23" fmla="*/ 0 h 1001"/>
                <a:gd name="T24" fmla="*/ 0 w 5746"/>
                <a:gd name="T25" fmla="*/ 0 h 1001"/>
                <a:gd name="T26" fmla="*/ 0 w 5746"/>
                <a:gd name="T27" fmla="*/ 0 h 1001"/>
                <a:gd name="T28" fmla="*/ 0 w 5746"/>
                <a:gd name="T29" fmla="*/ 0 h 1001"/>
                <a:gd name="T30" fmla="*/ 0 w 5746"/>
                <a:gd name="T31" fmla="*/ 0 h 1001"/>
                <a:gd name="T32" fmla="*/ 0 w 5746"/>
                <a:gd name="T33" fmla="*/ 0 h 1001"/>
                <a:gd name="T34" fmla="*/ 0 w 5746"/>
                <a:gd name="T35" fmla="*/ 0 h 1001"/>
                <a:gd name="T36" fmla="*/ 0 w 5746"/>
                <a:gd name="T37" fmla="*/ 0 h 1001"/>
                <a:gd name="T38" fmla="*/ 0 w 5746"/>
                <a:gd name="T39" fmla="*/ 0 h 1001"/>
                <a:gd name="T40" fmla="*/ 0 w 5746"/>
                <a:gd name="T41" fmla="*/ 0 h 1001"/>
                <a:gd name="T42" fmla="*/ 0 w 5746"/>
                <a:gd name="T43" fmla="*/ 0 h 1001"/>
                <a:gd name="T44" fmla="*/ 0 w 5746"/>
                <a:gd name="T45" fmla="*/ 0 h 1001"/>
                <a:gd name="T46" fmla="*/ 0 w 5746"/>
                <a:gd name="T47" fmla="*/ 0 h 1001"/>
                <a:gd name="T48" fmla="*/ 0 w 5746"/>
                <a:gd name="T49" fmla="*/ 0 h 1001"/>
                <a:gd name="T50" fmla="*/ 0 w 5746"/>
                <a:gd name="T51" fmla="*/ 0 h 1001"/>
                <a:gd name="T52" fmla="*/ 0 w 5746"/>
                <a:gd name="T53" fmla="*/ 0 h 1001"/>
                <a:gd name="T54" fmla="*/ 0 w 5746"/>
                <a:gd name="T55" fmla="*/ 0 h 1001"/>
                <a:gd name="T56" fmla="*/ 0 w 5746"/>
                <a:gd name="T57" fmla="*/ 0 h 1001"/>
                <a:gd name="T58" fmla="*/ 0 w 5746"/>
                <a:gd name="T59" fmla="*/ 0 h 1001"/>
                <a:gd name="T60" fmla="*/ 0 w 5746"/>
                <a:gd name="T61" fmla="*/ 0 h 1001"/>
                <a:gd name="T62" fmla="*/ 0 w 5746"/>
                <a:gd name="T63" fmla="*/ 0 h 1001"/>
                <a:gd name="T64" fmla="*/ 0 w 5746"/>
                <a:gd name="T65" fmla="*/ 0 h 1001"/>
                <a:gd name="T66" fmla="*/ 0 w 5746"/>
                <a:gd name="T67" fmla="*/ 0 h 1001"/>
                <a:gd name="T68" fmla="*/ 0 w 5746"/>
                <a:gd name="T69" fmla="*/ 0 h 1001"/>
                <a:gd name="T70" fmla="*/ 0 w 5746"/>
                <a:gd name="T71" fmla="*/ 0 h 1001"/>
                <a:gd name="T72" fmla="*/ 0 w 5746"/>
                <a:gd name="T73" fmla="*/ 0 h 1001"/>
                <a:gd name="T74" fmla="*/ 0 w 5746"/>
                <a:gd name="T75" fmla="*/ 0 h 1001"/>
                <a:gd name="T76" fmla="*/ 0 w 5746"/>
                <a:gd name="T77" fmla="*/ 0 h 1001"/>
                <a:gd name="T78" fmla="*/ 0 w 5746"/>
                <a:gd name="T79" fmla="*/ 0 h 1001"/>
                <a:gd name="T80" fmla="*/ 0 w 5746"/>
                <a:gd name="T81" fmla="*/ 0 h 1001"/>
                <a:gd name="T82" fmla="*/ 0 w 5746"/>
                <a:gd name="T83" fmla="*/ 0 h 1001"/>
                <a:gd name="T84" fmla="*/ 0 w 5746"/>
                <a:gd name="T85" fmla="*/ 0 h 1001"/>
                <a:gd name="T86" fmla="*/ 0 w 5746"/>
                <a:gd name="T87" fmla="*/ 0 h 1001"/>
                <a:gd name="T88" fmla="*/ 0 w 5746"/>
                <a:gd name="T89" fmla="*/ 0 h 1001"/>
                <a:gd name="T90" fmla="*/ 0 w 5746"/>
                <a:gd name="T91" fmla="*/ 0 h 1001"/>
                <a:gd name="T92" fmla="*/ 0 w 5746"/>
                <a:gd name="T93" fmla="*/ 0 h 1001"/>
                <a:gd name="T94" fmla="*/ 0 w 5746"/>
                <a:gd name="T95" fmla="*/ 0 h 1001"/>
                <a:gd name="T96" fmla="*/ 0 w 5746"/>
                <a:gd name="T97" fmla="*/ 0 h 1001"/>
                <a:gd name="T98" fmla="*/ 0 w 5746"/>
                <a:gd name="T99" fmla="*/ 0 h 100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746"/>
                <a:gd name="T151" fmla="*/ 0 h 1001"/>
                <a:gd name="T152" fmla="*/ 5746 w 5746"/>
                <a:gd name="T153" fmla="*/ 1001 h 100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746" h="1001">
                  <a:moveTo>
                    <a:pt x="5746" y="0"/>
                  </a:moveTo>
                  <a:lnTo>
                    <a:pt x="5688" y="13"/>
                  </a:lnTo>
                  <a:lnTo>
                    <a:pt x="5630" y="26"/>
                  </a:lnTo>
                  <a:lnTo>
                    <a:pt x="5573" y="38"/>
                  </a:lnTo>
                  <a:lnTo>
                    <a:pt x="5515" y="51"/>
                  </a:lnTo>
                  <a:lnTo>
                    <a:pt x="5458" y="64"/>
                  </a:lnTo>
                  <a:lnTo>
                    <a:pt x="5400" y="77"/>
                  </a:lnTo>
                  <a:lnTo>
                    <a:pt x="5343" y="89"/>
                  </a:lnTo>
                  <a:lnTo>
                    <a:pt x="5285" y="102"/>
                  </a:lnTo>
                  <a:lnTo>
                    <a:pt x="5228" y="115"/>
                  </a:lnTo>
                  <a:lnTo>
                    <a:pt x="5170" y="128"/>
                  </a:lnTo>
                  <a:lnTo>
                    <a:pt x="5113" y="140"/>
                  </a:lnTo>
                  <a:lnTo>
                    <a:pt x="5055" y="153"/>
                  </a:lnTo>
                  <a:lnTo>
                    <a:pt x="4998" y="166"/>
                  </a:lnTo>
                  <a:lnTo>
                    <a:pt x="4940" y="178"/>
                  </a:lnTo>
                  <a:lnTo>
                    <a:pt x="4883" y="191"/>
                  </a:lnTo>
                  <a:lnTo>
                    <a:pt x="4825" y="204"/>
                  </a:lnTo>
                  <a:lnTo>
                    <a:pt x="4768" y="216"/>
                  </a:lnTo>
                  <a:lnTo>
                    <a:pt x="4710" y="229"/>
                  </a:lnTo>
                  <a:lnTo>
                    <a:pt x="4653" y="241"/>
                  </a:lnTo>
                  <a:lnTo>
                    <a:pt x="4595" y="254"/>
                  </a:lnTo>
                  <a:lnTo>
                    <a:pt x="4538" y="267"/>
                  </a:lnTo>
                  <a:lnTo>
                    <a:pt x="4480" y="279"/>
                  </a:lnTo>
                  <a:lnTo>
                    <a:pt x="4423" y="292"/>
                  </a:lnTo>
                  <a:lnTo>
                    <a:pt x="4365" y="304"/>
                  </a:lnTo>
                  <a:lnTo>
                    <a:pt x="4308" y="316"/>
                  </a:lnTo>
                  <a:lnTo>
                    <a:pt x="4250" y="329"/>
                  </a:lnTo>
                  <a:lnTo>
                    <a:pt x="4193" y="341"/>
                  </a:lnTo>
                  <a:lnTo>
                    <a:pt x="4135" y="354"/>
                  </a:lnTo>
                  <a:lnTo>
                    <a:pt x="4078" y="366"/>
                  </a:lnTo>
                  <a:lnTo>
                    <a:pt x="4020" y="378"/>
                  </a:lnTo>
                  <a:lnTo>
                    <a:pt x="3963" y="391"/>
                  </a:lnTo>
                  <a:lnTo>
                    <a:pt x="3905" y="403"/>
                  </a:lnTo>
                  <a:lnTo>
                    <a:pt x="3848" y="415"/>
                  </a:lnTo>
                  <a:lnTo>
                    <a:pt x="3790" y="428"/>
                  </a:lnTo>
                  <a:lnTo>
                    <a:pt x="3733" y="440"/>
                  </a:lnTo>
                  <a:lnTo>
                    <a:pt x="3675" y="452"/>
                  </a:lnTo>
                  <a:lnTo>
                    <a:pt x="3618" y="464"/>
                  </a:lnTo>
                  <a:lnTo>
                    <a:pt x="3560" y="476"/>
                  </a:lnTo>
                  <a:lnTo>
                    <a:pt x="3503" y="488"/>
                  </a:lnTo>
                  <a:lnTo>
                    <a:pt x="3445" y="500"/>
                  </a:lnTo>
                  <a:lnTo>
                    <a:pt x="3388" y="512"/>
                  </a:lnTo>
                  <a:lnTo>
                    <a:pt x="3330" y="524"/>
                  </a:lnTo>
                  <a:lnTo>
                    <a:pt x="3273" y="536"/>
                  </a:lnTo>
                  <a:lnTo>
                    <a:pt x="3215" y="548"/>
                  </a:lnTo>
                  <a:lnTo>
                    <a:pt x="3158" y="560"/>
                  </a:lnTo>
                  <a:lnTo>
                    <a:pt x="3100" y="572"/>
                  </a:lnTo>
                  <a:lnTo>
                    <a:pt x="3043" y="583"/>
                  </a:lnTo>
                  <a:lnTo>
                    <a:pt x="2985" y="595"/>
                  </a:lnTo>
                  <a:lnTo>
                    <a:pt x="2928" y="606"/>
                  </a:lnTo>
                  <a:lnTo>
                    <a:pt x="2870" y="618"/>
                  </a:lnTo>
                  <a:lnTo>
                    <a:pt x="2812" y="629"/>
                  </a:lnTo>
                  <a:lnTo>
                    <a:pt x="2755" y="641"/>
                  </a:lnTo>
                  <a:lnTo>
                    <a:pt x="2697" y="652"/>
                  </a:lnTo>
                  <a:lnTo>
                    <a:pt x="2640" y="663"/>
                  </a:lnTo>
                  <a:lnTo>
                    <a:pt x="2582" y="674"/>
                  </a:lnTo>
                  <a:lnTo>
                    <a:pt x="2525" y="685"/>
                  </a:lnTo>
                  <a:lnTo>
                    <a:pt x="2467" y="696"/>
                  </a:lnTo>
                  <a:lnTo>
                    <a:pt x="2410" y="707"/>
                  </a:lnTo>
                  <a:lnTo>
                    <a:pt x="2352" y="718"/>
                  </a:lnTo>
                  <a:lnTo>
                    <a:pt x="2295" y="729"/>
                  </a:lnTo>
                  <a:lnTo>
                    <a:pt x="2237" y="739"/>
                  </a:lnTo>
                  <a:lnTo>
                    <a:pt x="2180" y="750"/>
                  </a:lnTo>
                  <a:lnTo>
                    <a:pt x="2122" y="760"/>
                  </a:lnTo>
                  <a:lnTo>
                    <a:pt x="2065" y="770"/>
                  </a:lnTo>
                  <a:lnTo>
                    <a:pt x="2007" y="780"/>
                  </a:lnTo>
                  <a:lnTo>
                    <a:pt x="1950" y="790"/>
                  </a:lnTo>
                  <a:lnTo>
                    <a:pt x="1892" y="800"/>
                  </a:lnTo>
                  <a:lnTo>
                    <a:pt x="1835" y="810"/>
                  </a:lnTo>
                  <a:lnTo>
                    <a:pt x="1777" y="819"/>
                  </a:lnTo>
                  <a:lnTo>
                    <a:pt x="1720" y="829"/>
                  </a:lnTo>
                  <a:lnTo>
                    <a:pt x="1662" y="838"/>
                  </a:lnTo>
                  <a:lnTo>
                    <a:pt x="1605" y="847"/>
                  </a:lnTo>
                  <a:lnTo>
                    <a:pt x="1547" y="856"/>
                  </a:lnTo>
                  <a:lnTo>
                    <a:pt x="1490" y="864"/>
                  </a:lnTo>
                  <a:lnTo>
                    <a:pt x="1432" y="873"/>
                  </a:lnTo>
                  <a:lnTo>
                    <a:pt x="1375" y="881"/>
                  </a:lnTo>
                  <a:lnTo>
                    <a:pt x="1317" y="889"/>
                  </a:lnTo>
                  <a:lnTo>
                    <a:pt x="1260" y="897"/>
                  </a:lnTo>
                  <a:lnTo>
                    <a:pt x="1202" y="905"/>
                  </a:lnTo>
                  <a:lnTo>
                    <a:pt x="1145" y="912"/>
                  </a:lnTo>
                  <a:lnTo>
                    <a:pt x="1087" y="919"/>
                  </a:lnTo>
                  <a:lnTo>
                    <a:pt x="1030" y="926"/>
                  </a:lnTo>
                  <a:lnTo>
                    <a:pt x="972" y="933"/>
                  </a:lnTo>
                  <a:lnTo>
                    <a:pt x="915" y="940"/>
                  </a:lnTo>
                  <a:lnTo>
                    <a:pt x="857" y="946"/>
                  </a:lnTo>
                  <a:lnTo>
                    <a:pt x="800" y="952"/>
                  </a:lnTo>
                  <a:lnTo>
                    <a:pt x="742" y="957"/>
                  </a:lnTo>
                  <a:lnTo>
                    <a:pt x="685" y="963"/>
                  </a:lnTo>
                  <a:lnTo>
                    <a:pt x="627" y="968"/>
                  </a:lnTo>
                  <a:lnTo>
                    <a:pt x="570" y="973"/>
                  </a:lnTo>
                  <a:lnTo>
                    <a:pt x="512" y="977"/>
                  </a:lnTo>
                  <a:lnTo>
                    <a:pt x="455" y="981"/>
                  </a:lnTo>
                  <a:lnTo>
                    <a:pt x="397" y="985"/>
                  </a:lnTo>
                  <a:lnTo>
                    <a:pt x="340" y="988"/>
                  </a:lnTo>
                  <a:lnTo>
                    <a:pt x="282" y="991"/>
                  </a:lnTo>
                  <a:lnTo>
                    <a:pt x="225" y="994"/>
                  </a:lnTo>
                  <a:lnTo>
                    <a:pt x="167" y="996"/>
                  </a:lnTo>
                  <a:lnTo>
                    <a:pt x="110" y="998"/>
                  </a:lnTo>
                  <a:lnTo>
                    <a:pt x="52" y="1000"/>
                  </a:lnTo>
                  <a:lnTo>
                    <a:pt x="0" y="1001"/>
                  </a:lnTo>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9" name="Freeform 64"/>
            <p:cNvSpPr>
              <a:spLocks noChangeAspect="1"/>
            </p:cNvSpPr>
            <p:nvPr/>
          </p:nvSpPr>
          <p:spPr bwMode="auto">
            <a:xfrm>
              <a:off x="1698" y="1894"/>
              <a:ext cx="652" cy="166"/>
            </a:xfrm>
            <a:custGeom>
              <a:avLst/>
              <a:gdLst>
                <a:gd name="T0" fmla="*/ 0 w 5751"/>
                <a:gd name="T1" fmla="*/ 0 h 1462"/>
                <a:gd name="T2" fmla="*/ 0 w 5751"/>
                <a:gd name="T3" fmla="*/ 0 h 1462"/>
                <a:gd name="T4" fmla="*/ 0 w 5751"/>
                <a:gd name="T5" fmla="*/ 0 h 1462"/>
                <a:gd name="T6" fmla="*/ 0 w 5751"/>
                <a:gd name="T7" fmla="*/ 0 h 1462"/>
                <a:gd name="T8" fmla="*/ 0 w 5751"/>
                <a:gd name="T9" fmla="*/ 0 h 1462"/>
                <a:gd name="T10" fmla="*/ 0 w 5751"/>
                <a:gd name="T11" fmla="*/ 0 h 1462"/>
                <a:gd name="T12" fmla="*/ 0 w 5751"/>
                <a:gd name="T13" fmla="*/ 0 h 1462"/>
                <a:gd name="T14" fmla="*/ 0 w 5751"/>
                <a:gd name="T15" fmla="*/ 0 h 1462"/>
                <a:gd name="T16" fmla="*/ 0 w 5751"/>
                <a:gd name="T17" fmla="*/ 0 h 1462"/>
                <a:gd name="T18" fmla="*/ 0 w 5751"/>
                <a:gd name="T19" fmla="*/ 0 h 1462"/>
                <a:gd name="T20" fmla="*/ 0 w 5751"/>
                <a:gd name="T21" fmla="*/ 0 h 1462"/>
                <a:gd name="T22" fmla="*/ 0 w 5751"/>
                <a:gd name="T23" fmla="*/ 0 h 1462"/>
                <a:gd name="T24" fmla="*/ 0 w 5751"/>
                <a:gd name="T25" fmla="*/ 0 h 1462"/>
                <a:gd name="T26" fmla="*/ 0 w 5751"/>
                <a:gd name="T27" fmla="*/ 0 h 1462"/>
                <a:gd name="T28" fmla="*/ 0 w 5751"/>
                <a:gd name="T29" fmla="*/ 0 h 1462"/>
                <a:gd name="T30" fmla="*/ 0 w 5751"/>
                <a:gd name="T31" fmla="*/ 0 h 1462"/>
                <a:gd name="T32" fmla="*/ 0 w 5751"/>
                <a:gd name="T33" fmla="*/ 0 h 1462"/>
                <a:gd name="T34" fmla="*/ 0 w 5751"/>
                <a:gd name="T35" fmla="*/ 0 h 1462"/>
                <a:gd name="T36" fmla="*/ 0 w 5751"/>
                <a:gd name="T37" fmla="*/ 0 h 1462"/>
                <a:gd name="T38" fmla="*/ 0 w 5751"/>
                <a:gd name="T39" fmla="*/ 0 h 1462"/>
                <a:gd name="T40" fmla="*/ 0 w 5751"/>
                <a:gd name="T41" fmla="*/ 0 h 1462"/>
                <a:gd name="T42" fmla="*/ 0 w 5751"/>
                <a:gd name="T43" fmla="*/ 0 h 1462"/>
                <a:gd name="T44" fmla="*/ 0 w 5751"/>
                <a:gd name="T45" fmla="*/ 0 h 1462"/>
                <a:gd name="T46" fmla="*/ 0 w 5751"/>
                <a:gd name="T47" fmla="*/ 0 h 1462"/>
                <a:gd name="T48" fmla="*/ 0 w 5751"/>
                <a:gd name="T49" fmla="*/ 0 h 1462"/>
                <a:gd name="T50" fmla="*/ 0 w 5751"/>
                <a:gd name="T51" fmla="*/ 0 h 1462"/>
                <a:gd name="T52" fmla="*/ 0 w 5751"/>
                <a:gd name="T53" fmla="*/ 0 h 1462"/>
                <a:gd name="T54" fmla="*/ 0 w 5751"/>
                <a:gd name="T55" fmla="*/ 0 h 1462"/>
                <a:gd name="T56" fmla="*/ 0 w 5751"/>
                <a:gd name="T57" fmla="*/ 0 h 1462"/>
                <a:gd name="T58" fmla="*/ 0 w 5751"/>
                <a:gd name="T59" fmla="*/ 0 h 1462"/>
                <a:gd name="T60" fmla="*/ 0 w 5751"/>
                <a:gd name="T61" fmla="*/ 0 h 1462"/>
                <a:gd name="T62" fmla="*/ 0 w 5751"/>
                <a:gd name="T63" fmla="*/ 0 h 1462"/>
                <a:gd name="T64" fmla="*/ 0 w 5751"/>
                <a:gd name="T65" fmla="*/ 0 h 1462"/>
                <a:gd name="T66" fmla="*/ 0 w 5751"/>
                <a:gd name="T67" fmla="*/ 0 h 1462"/>
                <a:gd name="T68" fmla="*/ 0 w 5751"/>
                <a:gd name="T69" fmla="*/ 0 h 1462"/>
                <a:gd name="T70" fmla="*/ 0 w 5751"/>
                <a:gd name="T71" fmla="*/ 0 h 1462"/>
                <a:gd name="T72" fmla="*/ 0 w 5751"/>
                <a:gd name="T73" fmla="*/ 0 h 1462"/>
                <a:gd name="T74" fmla="*/ 0 w 5751"/>
                <a:gd name="T75" fmla="*/ 0 h 1462"/>
                <a:gd name="T76" fmla="*/ 0 w 5751"/>
                <a:gd name="T77" fmla="*/ 0 h 1462"/>
                <a:gd name="T78" fmla="*/ 0 w 5751"/>
                <a:gd name="T79" fmla="*/ 0 h 1462"/>
                <a:gd name="T80" fmla="*/ 0 w 5751"/>
                <a:gd name="T81" fmla="*/ 0 h 1462"/>
                <a:gd name="T82" fmla="*/ 0 w 5751"/>
                <a:gd name="T83" fmla="*/ 0 h 1462"/>
                <a:gd name="T84" fmla="*/ 0 w 5751"/>
                <a:gd name="T85" fmla="*/ 0 h 1462"/>
                <a:gd name="T86" fmla="*/ 0 w 5751"/>
                <a:gd name="T87" fmla="*/ 0 h 1462"/>
                <a:gd name="T88" fmla="*/ 0 w 5751"/>
                <a:gd name="T89" fmla="*/ 0 h 1462"/>
                <a:gd name="T90" fmla="*/ 0 w 5751"/>
                <a:gd name="T91" fmla="*/ 0 h 1462"/>
                <a:gd name="T92" fmla="*/ 0 w 5751"/>
                <a:gd name="T93" fmla="*/ 0 h 1462"/>
                <a:gd name="T94" fmla="*/ 0 w 5751"/>
                <a:gd name="T95" fmla="*/ 0 h 1462"/>
                <a:gd name="T96" fmla="*/ 0 w 5751"/>
                <a:gd name="T97" fmla="*/ 0 h 1462"/>
                <a:gd name="T98" fmla="*/ 0 w 5751"/>
                <a:gd name="T99" fmla="*/ 0 h 146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751"/>
                <a:gd name="T151" fmla="*/ 0 h 1462"/>
                <a:gd name="T152" fmla="*/ 5751 w 5751"/>
                <a:gd name="T153" fmla="*/ 1462 h 146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751" h="1462">
                  <a:moveTo>
                    <a:pt x="0" y="1462"/>
                  </a:moveTo>
                  <a:lnTo>
                    <a:pt x="57" y="1449"/>
                  </a:lnTo>
                  <a:lnTo>
                    <a:pt x="115" y="1436"/>
                  </a:lnTo>
                  <a:lnTo>
                    <a:pt x="172" y="1423"/>
                  </a:lnTo>
                  <a:lnTo>
                    <a:pt x="230" y="1410"/>
                  </a:lnTo>
                  <a:lnTo>
                    <a:pt x="287" y="1396"/>
                  </a:lnTo>
                  <a:lnTo>
                    <a:pt x="345" y="1383"/>
                  </a:lnTo>
                  <a:lnTo>
                    <a:pt x="402" y="1370"/>
                  </a:lnTo>
                  <a:lnTo>
                    <a:pt x="460" y="1356"/>
                  </a:lnTo>
                  <a:lnTo>
                    <a:pt x="517" y="1343"/>
                  </a:lnTo>
                  <a:lnTo>
                    <a:pt x="575" y="1330"/>
                  </a:lnTo>
                  <a:lnTo>
                    <a:pt x="632" y="1316"/>
                  </a:lnTo>
                  <a:lnTo>
                    <a:pt x="690" y="1303"/>
                  </a:lnTo>
                  <a:lnTo>
                    <a:pt x="747" y="1290"/>
                  </a:lnTo>
                  <a:lnTo>
                    <a:pt x="805" y="1276"/>
                  </a:lnTo>
                  <a:lnTo>
                    <a:pt x="862" y="1263"/>
                  </a:lnTo>
                  <a:lnTo>
                    <a:pt x="920" y="1249"/>
                  </a:lnTo>
                  <a:lnTo>
                    <a:pt x="977" y="1236"/>
                  </a:lnTo>
                  <a:lnTo>
                    <a:pt x="1035" y="1222"/>
                  </a:lnTo>
                  <a:lnTo>
                    <a:pt x="1092" y="1209"/>
                  </a:lnTo>
                  <a:lnTo>
                    <a:pt x="1150" y="1195"/>
                  </a:lnTo>
                  <a:lnTo>
                    <a:pt x="1207" y="1182"/>
                  </a:lnTo>
                  <a:lnTo>
                    <a:pt x="1265" y="1168"/>
                  </a:lnTo>
                  <a:lnTo>
                    <a:pt x="1322" y="1155"/>
                  </a:lnTo>
                  <a:lnTo>
                    <a:pt x="1380" y="1141"/>
                  </a:lnTo>
                  <a:lnTo>
                    <a:pt x="1437" y="1127"/>
                  </a:lnTo>
                  <a:lnTo>
                    <a:pt x="1495" y="1114"/>
                  </a:lnTo>
                  <a:lnTo>
                    <a:pt x="1552" y="1100"/>
                  </a:lnTo>
                  <a:lnTo>
                    <a:pt x="1610" y="1086"/>
                  </a:lnTo>
                  <a:lnTo>
                    <a:pt x="1667" y="1073"/>
                  </a:lnTo>
                  <a:lnTo>
                    <a:pt x="1725" y="1059"/>
                  </a:lnTo>
                  <a:lnTo>
                    <a:pt x="1782" y="1045"/>
                  </a:lnTo>
                  <a:lnTo>
                    <a:pt x="1840" y="1031"/>
                  </a:lnTo>
                  <a:lnTo>
                    <a:pt x="1897" y="1017"/>
                  </a:lnTo>
                  <a:lnTo>
                    <a:pt x="1955" y="1003"/>
                  </a:lnTo>
                  <a:lnTo>
                    <a:pt x="2012" y="989"/>
                  </a:lnTo>
                  <a:lnTo>
                    <a:pt x="2070" y="975"/>
                  </a:lnTo>
                  <a:lnTo>
                    <a:pt x="2127" y="961"/>
                  </a:lnTo>
                  <a:lnTo>
                    <a:pt x="2185" y="947"/>
                  </a:lnTo>
                  <a:lnTo>
                    <a:pt x="2242" y="933"/>
                  </a:lnTo>
                  <a:lnTo>
                    <a:pt x="2300" y="919"/>
                  </a:lnTo>
                  <a:lnTo>
                    <a:pt x="2357" y="905"/>
                  </a:lnTo>
                  <a:lnTo>
                    <a:pt x="2415" y="891"/>
                  </a:lnTo>
                  <a:lnTo>
                    <a:pt x="2472" y="877"/>
                  </a:lnTo>
                  <a:lnTo>
                    <a:pt x="2530" y="863"/>
                  </a:lnTo>
                  <a:lnTo>
                    <a:pt x="2587" y="848"/>
                  </a:lnTo>
                  <a:lnTo>
                    <a:pt x="2645" y="834"/>
                  </a:lnTo>
                  <a:lnTo>
                    <a:pt x="2702" y="820"/>
                  </a:lnTo>
                  <a:lnTo>
                    <a:pt x="2760" y="805"/>
                  </a:lnTo>
                  <a:lnTo>
                    <a:pt x="2817" y="791"/>
                  </a:lnTo>
                  <a:lnTo>
                    <a:pt x="2875" y="777"/>
                  </a:lnTo>
                  <a:lnTo>
                    <a:pt x="2933" y="762"/>
                  </a:lnTo>
                  <a:lnTo>
                    <a:pt x="2990" y="748"/>
                  </a:lnTo>
                  <a:lnTo>
                    <a:pt x="3048" y="733"/>
                  </a:lnTo>
                  <a:lnTo>
                    <a:pt x="3105" y="718"/>
                  </a:lnTo>
                  <a:lnTo>
                    <a:pt x="3163" y="704"/>
                  </a:lnTo>
                  <a:lnTo>
                    <a:pt x="3220" y="689"/>
                  </a:lnTo>
                  <a:lnTo>
                    <a:pt x="3278" y="674"/>
                  </a:lnTo>
                  <a:lnTo>
                    <a:pt x="3335" y="660"/>
                  </a:lnTo>
                  <a:lnTo>
                    <a:pt x="3393" y="645"/>
                  </a:lnTo>
                  <a:lnTo>
                    <a:pt x="3450" y="630"/>
                  </a:lnTo>
                  <a:lnTo>
                    <a:pt x="3508" y="615"/>
                  </a:lnTo>
                  <a:lnTo>
                    <a:pt x="3565" y="600"/>
                  </a:lnTo>
                  <a:lnTo>
                    <a:pt x="3623" y="585"/>
                  </a:lnTo>
                  <a:lnTo>
                    <a:pt x="3680" y="570"/>
                  </a:lnTo>
                  <a:lnTo>
                    <a:pt x="3738" y="555"/>
                  </a:lnTo>
                  <a:lnTo>
                    <a:pt x="3795" y="540"/>
                  </a:lnTo>
                  <a:lnTo>
                    <a:pt x="3853" y="525"/>
                  </a:lnTo>
                  <a:lnTo>
                    <a:pt x="3910" y="510"/>
                  </a:lnTo>
                  <a:lnTo>
                    <a:pt x="3968" y="495"/>
                  </a:lnTo>
                  <a:lnTo>
                    <a:pt x="4025" y="480"/>
                  </a:lnTo>
                  <a:lnTo>
                    <a:pt x="4083" y="464"/>
                  </a:lnTo>
                  <a:lnTo>
                    <a:pt x="4140" y="449"/>
                  </a:lnTo>
                  <a:lnTo>
                    <a:pt x="4198" y="433"/>
                  </a:lnTo>
                  <a:lnTo>
                    <a:pt x="4255" y="418"/>
                  </a:lnTo>
                  <a:lnTo>
                    <a:pt x="4313" y="403"/>
                  </a:lnTo>
                  <a:lnTo>
                    <a:pt x="4370" y="387"/>
                  </a:lnTo>
                  <a:lnTo>
                    <a:pt x="4428" y="372"/>
                  </a:lnTo>
                  <a:lnTo>
                    <a:pt x="4485" y="356"/>
                  </a:lnTo>
                  <a:lnTo>
                    <a:pt x="4543" y="340"/>
                  </a:lnTo>
                  <a:lnTo>
                    <a:pt x="4600" y="325"/>
                  </a:lnTo>
                  <a:lnTo>
                    <a:pt x="4658" y="309"/>
                  </a:lnTo>
                  <a:lnTo>
                    <a:pt x="4715" y="293"/>
                  </a:lnTo>
                  <a:lnTo>
                    <a:pt x="4773" y="277"/>
                  </a:lnTo>
                  <a:lnTo>
                    <a:pt x="4830" y="261"/>
                  </a:lnTo>
                  <a:lnTo>
                    <a:pt x="4888" y="245"/>
                  </a:lnTo>
                  <a:lnTo>
                    <a:pt x="4945" y="229"/>
                  </a:lnTo>
                  <a:lnTo>
                    <a:pt x="5003" y="213"/>
                  </a:lnTo>
                  <a:lnTo>
                    <a:pt x="5060" y="197"/>
                  </a:lnTo>
                  <a:lnTo>
                    <a:pt x="5118" y="181"/>
                  </a:lnTo>
                  <a:lnTo>
                    <a:pt x="5175" y="165"/>
                  </a:lnTo>
                  <a:lnTo>
                    <a:pt x="5233" y="149"/>
                  </a:lnTo>
                  <a:lnTo>
                    <a:pt x="5290" y="132"/>
                  </a:lnTo>
                  <a:lnTo>
                    <a:pt x="5348" y="116"/>
                  </a:lnTo>
                  <a:lnTo>
                    <a:pt x="5405" y="100"/>
                  </a:lnTo>
                  <a:lnTo>
                    <a:pt x="5463" y="83"/>
                  </a:lnTo>
                  <a:lnTo>
                    <a:pt x="5520" y="67"/>
                  </a:lnTo>
                  <a:lnTo>
                    <a:pt x="5578" y="50"/>
                  </a:lnTo>
                  <a:lnTo>
                    <a:pt x="5635" y="34"/>
                  </a:lnTo>
                  <a:lnTo>
                    <a:pt x="5693" y="17"/>
                  </a:lnTo>
                  <a:lnTo>
                    <a:pt x="5751" y="0"/>
                  </a:lnTo>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0" name="Freeform 65"/>
            <p:cNvSpPr>
              <a:spLocks noChangeAspect="1"/>
            </p:cNvSpPr>
            <p:nvPr/>
          </p:nvSpPr>
          <p:spPr bwMode="auto">
            <a:xfrm>
              <a:off x="1047" y="2060"/>
              <a:ext cx="651" cy="118"/>
            </a:xfrm>
            <a:custGeom>
              <a:avLst/>
              <a:gdLst>
                <a:gd name="T0" fmla="*/ 0 w 5746"/>
                <a:gd name="T1" fmla="*/ 0 h 1040"/>
                <a:gd name="T2" fmla="*/ 0 w 5746"/>
                <a:gd name="T3" fmla="*/ 0 h 1040"/>
                <a:gd name="T4" fmla="*/ 0 w 5746"/>
                <a:gd name="T5" fmla="*/ 0 h 1040"/>
                <a:gd name="T6" fmla="*/ 0 w 5746"/>
                <a:gd name="T7" fmla="*/ 0 h 1040"/>
                <a:gd name="T8" fmla="*/ 0 w 5746"/>
                <a:gd name="T9" fmla="*/ 0 h 1040"/>
                <a:gd name="T10" fmla="*/ 0 w 5746"/>
                <a:gd name="T11" fmla="*/ 0 h 1040"/>
                <a:gd name="T12" fmla="*/ 0 w 5746"/>
                <a:gd name="T13" fmla="*/ 0 h 1040"/>
                <a:gd name="T14" fmla="*/ 0 w 5746"/>
                <a:gd name="T15" fmla="*/ 0 h 1040"/>
                <a:gd name="T16" fmla="*/ 0 w 5746"/>
                <a:gd name="T17" fmla="*/ 0 h 1040"/>
                <a:gd name="T18" fmla="*/ 0 w 5746"/>
                <a:gd name="T19" fmla="*/ 0 h 1040"/>
                <a:gd name="T20" fmla="*/ 0 w 5746"/>
                <a:gd name="T21" fmla="*/ 0 h 1040"/>
                <a:gd name="T22" fmla="*/ 0 w 5746"/>
                <a:gd name="T23" fmla="*/ 0 h 1040"/>
                <a:gd name="T24" fmla="*/ 0 w 5746"/>
                <a:gd name="T25" fmla="*/ 0 h 1040"/>
                <a:gd name="T26" fmla="*/ 0 w 5746"/>
                <a:gd name="T27" fmla="*/ 0 h 1040"/>
                <a:gd name="T28" fmla="*/ 0 w 5746"/>
                <a:gd name="T29" fmla="*/ 0 h 1040"/>
                <a:gd name="T30" fmla="*/ 0 w 5746"/>
                <a:gd name="T31" fmla="*/ 0 h 1040"/>
                <a:gd name="T32" fmla="*/ 0 w 5746"/>
                <a:gd name="T33" fmla="*/ 0 h 1040"/>
                <a:gd name="T34" fmla="*/ 0 w 5746"/>
                <a:gd name="T35" fmla="*/ 0 h 1040"/>
                <a:gd name="T36" fmla="*/ 0 w 5746"/>
                <a:gd name="T37" fmla="*/ 0 h 1040"/>
                <a:gd name="T38" fmla="*/ 0 w 5746"/>
                <a:gd name="T39" fmla="*/ 0 h 1040"/>
                <a:gd name="T40" fmla="*/ 0 w 5746"/>
                <a:gd name="T41" fmla="*/ 0 h 1040"/>
                <a:gd name="T42" fmla="*/ 0 w 5746"/>
                <a:gd name="T43" fmla="*/ 0 h 1040"/>
                <a:gd name="T44" fmla="*/ 0 w 5746"/>
                <a:gd name="T45" fmla="*/ 0 h 1040"/>
                <a:gd name="T46" fmla="*/ 0 w 5746"/>
                <a:gd name="T47" fmla="*/ 0 h 1040"/>
                <a:gd name="T48" fmla="*/ 0 w 5746"/>
                <a:gd name="T49" fmla="*/ 0 h 1040"/>
                <a:gd name="T50" fmla="*/ 0 w 5746"/>
                <a:gd name="T51" fmla="*/ 0 h 1040"/>
                <a:gd name="T52" fmla="*/ 0 w 5746"/>
                <a:gd name="T53" fmla="*/ 0 h 1040"/>
                <a:gd name="T54" fmla="*/ 0 w 5746"/>
                <a:gd name="T55" fmla="*/ 0 h 1040"/>
                <a:gd name="T56" fmla="*/ 0 w 5746"/>
                <a:gd name="T57" fmla="*/ 0 h 1040"/>
                <a:gd name="T58" fmla="*/ 0 w 5746"/>
                <a:gd name="T59" fmla="*/ 0 h 1040"/>
                <a:gd name="T60" fmla="*/ 0 w 5746"/>
                <a:gd name="T61" fmla="*/ 0 h 1040"/>
                <a:gd name="T62" fmla="*/ 0 w 5746"/>
                <a:gd name="T63" fmla="*/ 0 h 1040"/>
                <a:gd name="T64" fmla="*/ 0 w 5746"/>
                <a:gd name="T65" fmla="*/ 0 h 1040"/>
                <a:gd name="T66" fmla="*/ 0 w 5746"/>
                <a:gd name="T67" fmla="*/ 0 h 1040"/>
                <a:gd name="T68" fmla="*/ 0 w 5746"/>
                <a:gd name="T69" fmla="*/ 0 h 1040"/>
                <a:gd name="T70" fmla="*/ 0 w 5746"/>
                <a:gd name="T71" fmla="*/ 0 h 1040"/>
                <a:gd name="T72" fmla="*/ 0 w 5746"/>
                <a:gd name="T73" fmla="*/ 0 h 1040"/>
                <a:gd name="T74" fmla="*/ 0 w 5746"/>
                <a:gd name="T75" fmla="*/ 0 h 1040"/>
                <a:gd name="T76" fmla="*/ 0 w 5746"/>
                <a:gd name="T77" fmla="*/ 0 h 1040"/>
                <a:gd name="T78" fmla="*/ 0 w 5746"/>
                <a:gd name="T79" fmla="*/ 0 h 1040"/>
                <a:gd name="T80" fmla="*/ 0 w 5746"/>
                <a:gd name="T81" fmla="*/ 0 h 1040"/>
                <a:gd name="T82" fmla="*/ 0 w 5746"/>
                <a:gd name="T83" fmla="*/ 0 h 1040"/>
                <a:gd name="T84" fmla="*/ 0 w 5746"/>
                <a:gd name="T85" fmla="*/ 0 h 1040"/>
                <a:gd name="T86" fmla="*/ 0 w 5746"/>
                <a:gd name="T87" fmla="*/ 0 h 1040"/>
                <a:gd name="T88" fmla="*/ 0 w 5746"/>
                <a:gd name="T89" fmla="*/ 0 h 1040"/>
                <a:gd name="T90" fmla="*/ 0 w 5746"/>
                <a:gd name="T91" fmla="*/ 0 h 1040"/>
                <a:gd name="T92" fmla="*/ 0 w 5746"/>
                <a:gd name="T93" fmla="*/ 0 h 1040"/>
                <a:gd name="T94" fmla="*/ 0 w 5746"/>
                <a:gd name="T95" fmla="*/ 0 h 1040"/>
                <a:gd name="T96" fmla="*/ 0 w 5746"/>
                <a:gd name="T97" fmla="*/ 0 h 1040"/>
                <a:gd name="T98" fmla="*/ 0 w 5746"/>
                <a:gd name="T99" fmla="*/ 0 h 104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746"/>
                <a:gd name="T151" fmla="*/ 0 h 1040"/>
                <a:gd name="T152" fmla="*/ 5746 w 5746"/>
                <a:gd name="T153" fmla="*/ 1040 h 104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746" h="1040">
                  <a:moveTo>
                    <a:pt x="5746" y="0"/>
                  </a:moveTo>
                  <a:lnTo>
                    <a:pt x="5688" y="14"/>
                  </a:lnTo>
                  <a:lnTo>
                    <a:pt x="5630" y="27"/>
                  </a:lnTo>
                  <a:lnTo>
                    <a:pt x="5573" y="40"/>
                  </a:lnTo>
                  <a:lnTo>
                    <a:pt x="5515" y="53"/>
                  </a:lnTo>
                  <a:lnTo>
                    <a:pt x="5458" y="66"/>
                  </a:lnTo>
                  <a:lnTo>
                    <a:pt x="5400" y="79"/>
                  </a:lnTo>
                  <a:lnTo>
                    <a:pt x="5343" y="92"/>
                  </a:lnTo>
                  <a:lnTo>
                    <a:pt x="5285" y="105"/>
                  </a:lnTo>
                  <a:lnTo>
                    <a:pt x="5228" y="118"/>
                  </a:lnTo>
                  <a:lnTo>
                    <a:pt x="5170" y="131"/>
                  </a:lnTo>
                  <a:lnTo>
                    <a:pt x="5113" y="144"/>
                  </a:lnTo>
                  <a:lnTo>
                    <a:pt x="5055" y="157"/>
                  </a:lnTo>
                  <a:lnTo>
                    <a:pt x="4998" y="170"/>
                  </a:lnTo>
                  <a:lnTo>
                    <a:pt x="4940" y="183"/>
                  </a:lnTo>
                  <a:lnTo>
                    <a:pt x="4883" y="196"/>
                  </a:lnTo>
                  <a:lnTo>
                    <a:pt x="4825" y="209"/>
                  </a:lnTo>
                  <a:lnTo>
                    <a:pt x="4768" y="222"/>
                  </a:lnTo>
                  <a:lnTo>
                    <a:pt x="4710" y="235"/>
                  </a:lnTo>
                  <a:lnTo>
                    <a:pt x="4653" y="248"/>
                  </a:lnTo>
                  <a:lnTo>
                    <a:pt x="4595" y="261"/>
                  </a:lnTo>
                  <a:lnTo>
                    <a:pt x="4538" y="274"/>
                  </a:lnTo>
                  <a:lnTo>
                    <a:pt x="4480" y="287"/>
                  </a:lnTo>
                  <a:lnTo>
                    <a:pt x="4423" y="299"/>
                  </a:lnTo>
                  <a:lnTo>
                    <a:pt x="4365" y="312"/>
                  </a:lnTo>
                  <a:lnTo>
                    <a:pt x="4308" y="325"/>
                  </a:lnTo>
                  <a:lnTo>
                    <a:pt x="4250" y="338"/>
                  </a:lnTo>
                  <a:lnTo>
                    <a:pt x="4193" y="350"/>
                  </a:lnTo>
                  <a:lnTo>
                    <a:pt x="4135" y="363"/>
                  </a:lnTo>
                  <a:lnTo>
                    <a:pt x="4078" y="376"/>
                  </a:lnTo>
                  <a:lnTo>
                    <a:pt x="4020" y="389"/>
                  </a:lnTo>
                  <a:lnTo>
                    <a:pt x="3963" y="401"/>
                  </a:lnTo>
                  <a:lnTo>
                    <a:pt x="3905" y="414"/>
                  </a:lnTo>
                  <a:lnTo>
                    <a:pt x="3848" y="427"/>
                  </a:lnTo>
                  <a:lnTo>
                    <a:pt x="3790" y="439"/>
                  </a:lnTo>
                  <a:lnTo>
                    <a:pt x="3733" y="452"/>
                  </a:lnTo>
                  <a:lnTo>
                    <a:pt x="3675" y="464"/>
                  </a:lnTo>
                  <a:lnTo>
                    <a:pt x="3618" y="477"/>
                  </a:lnTo>
                  <a:lnTo>
                    <a:pt x="3560" y="489"/>
                  </a:lnTo>
                  <a:lnTo>
                    <a:pt x="3503" y="502"/>
                  </a:lnTo>
                  <a:lnTo>
                    <a:pt x="3445" y="514"/>
                  </a:lnTo>
                  <a:lnTo>
                    <a:pt x="3388" y="526"/>
                  </a:lnTo>
                  <a:lnTo>
                    <a:pt x="3330" y="539"/>
                  </a:lnTo>
                  <a:lnTo>
                    <a:pt x="3273" y="551"/>
                  </a:lnTo>
                  <a:lnTo>
                    <a:pt x="3215" y="563"/>
                  </a:lnTo>
                  <a:lnTo>
                    <a:pt x="3158" y="575"/>
                  </a:lnTo>
                  <a:lnTo>
                    <a:pt x="3100" y="587"/>
                  </a:lnTo>
                  <a:lnTo>
                    <a:pt x="3043" y="599"/>
                  </a:lnTo>
                  <a:lnTo>
                    <a:pt x="2985" y="611"/>
                  </a:lnTo>
                  <a:lnTo>
                    <a:pt x="2928" y="623"/>
                  </a:lnTo>
                  <a:lnTo>
                    <a:pt x="2870" y="635"/>
                  </a:lnTo>
                  <a:lnTo>
                    <a:pt x="2812" y="647"/>
                  </a:lnTo>
                  <a:lnTo>
                    <a:pt x="2755" y="659"/>
                  </a:lnTo>
                  <a:lnTo>
                    <a:pt x="2697" y="671"/>
                  </a:lnTo>
                  <a:lnTo>
                    <a:pt x="2640" y="682"/>
                  </a:lnTo>
                  <a:lnTo>
                    <a:pt x="2582" y="694"/>
                  </a:lnTo>
                  <a:lnTo>
                    <a:pt x="2525" y="705"/>
                  </a:lnTo>
                  <a:lnTo>
                    <a:pt x="2467" y="716"/>
                  </a:lnTo>
                  <a:lnTo>
                    <a:pt x="2410" y="728"/>
                  </a:lnTo>
                  <a:lnTo>
                    <a:pt x="2352" y="739"/>
                  </a:lnTo>
                  <a:lnTo>
                    <a:pt x="2295" y="750"/>
                  </a:lnTo>
                  <a:lnTo>
                    <a:pt x="2237" y="761"/>
                  </a:lnTo>
                  <a:lnTo>
                    <a:pt x="2180" y="772"/>
                  </a:lnTo>
                  <a:lnTo>
                    <a:pt x="2122" y="783"/>
                  </a:lnTo>
                  <a:lnTo>
                    <a:pt x="2065" y="793"/>
                  </a:lnTo>
                  <a:lnTo>
                    <a:pt x="2007" y="804"/>
                  </a:lnTo>
                  <a:lnTo>
                    <a:pt x="1950" y="814"/>
                  </a:lnTo>
                  <a:lnTo>
                    <a:pt x="1892" y="824"/>
                  </a:lnTo>
                  <a:lnTo>
                    <a:pt x="1835" y="835"/>
                  </a:lnTo>
                  <a:lnTo>
                    <a:pt x="1777" y="845"/>
                  </a:lnTo>
                  <a:lnTo>
                    <a:pt x="1720" y="854"/>
                  </a:lnTo>
                  <a:lnTo>
                    <a:pt x="1662" y="864"/>
                  </a:lnTo>
                  <a:lnTo>
                    <a:pt x="1605" y="873"/>
                  </a:lnTo>
                  <a:lnTo>
                    <a:pt x="1547" y="883"/>
                  </a:lnTo>
                  <a:lnTo>
                    <a:pt x="1490" y="892"/>
                  </a:lnTo>
                  <a:lnTo>
                    <a:pt x="1432" y="901"/>
                  </a:lnTo>
                  <a:lnTo>
                    <a:pt x="1375" y="910"/>
                  </a:lnTo>
                  <a:lnTo>
                    <a:pt x="1317" y="918"/>
                  </a:lnTo>
                  <a:lnTo>
                    <a:pt x="1260" y="927"/>
                  </a:lnTo>
                  <a:lnTo>
                    <a:pt x="1202" y="935"/>
                  </a:lnTo>
                  <a:lnTo>
                    <a:pt x="1145" y="943"/>
                  </a:lnTo>
                  <a:lnTo>
                    <a:pt x="1087" y="950"/>
                  </a:lnTo>
                  <a:lnTo>
                    <a:pt x="1030" y="958"/>
                  </a:lnTo>
                  <a:lnTo>
                    <a:pt x="972" y="965"/>
                  </a:lnTo>
                  <a:lnTo>
                    <a:pt x="915" y="972"/>
                  </a:lnTo>
                  <a:lnTo>
                    <a:pt x="857" y="978"/>
                  </a:lnTo>
                  <a:lnTo>
                    <a:pt x="800" y="985"/>
                  </a:lnTo>
                  <a:lnTo>
                    <a:pt x="742" y="991"/>
                  </a:lnTo>
                  <a:lnTo>
                    <a:pt x="685" y="997"/>
                  </a:lnTo>
                  <a:lnTo>
                    <a:pt x="627" y="1002"/>
                  </a:lnTo>
                  <a:lnTo>
                    <a:pt x="570" y="1007"/>
                  </a:lnTo>
                  <a:lnTo>
                    <a:pt x="512" y="1012"/>
                  </a:lnTo>
                  <a:lnTo>
                    <a:pt x="455" y="1017"/>
                  </a:lnTo>
                  <a:lnTo>
                    <a:pt x="397" y="1021"/>
                  </a:lnTo>
                  <a:lnTo>
                    <a:pt x="340" y="1025"/>
                  </a:lnTo>
                  <a:lnTo>
                    <a:pt x="282" y="1028"/>
                  </a:lnTo>
                  <a:lnTo>
                    <a:pt x="225" y="1031"/>
                  </a:lnTo>
                  <a:lnTo>
                    <a:pt x="167" y="1034"/>
                  </a:lnTo>
                  <a:lnTo>
                    <a:pt x="110" y="1036"/>
                  </a:lnTo>
                  <a:lnTo>
                    <a:pt x="52" y="1038"/>
                  </a:lnTo>
                  <a:lnTo>
                    <a:pt x="0" y="1040"/>
                  </a:lnTo>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1" name="Freeform 66"/>
            <p:cNvSpPr>
              <a:spLocks noChangeAspect="1"/>
            </p:cNvSpPr>
            <p:nvPr/>
          </p:nvSpPr>
          <p:spPr bwMode="auto">
            <a:xfrm>
              <a:off x="1698" y="2048"/>
              <a:ext cx="652" cy="171"/>
            </a:xfrm>
            <a:custGeom>
              <a:avLst/>
              <a:gdLst>
                <a:gd name="T0" fmla="*/ 0 w 5751"/>
                <a:gd name="T1" fmla="*/ 0 h 1511"/>
                <a:gd name="T2" fmla="*/ 0 w 5751"/>
                <a:gd name="T3" fmla="*/ 0 h 1511"/>
                <a:gd name="T4" fmla="*/ 0 w 5751"/>
                <a:gd name="T5" fmla="*/ 0 h 1511"/>
                <a:gd name="T6" fmla="*/ 0 w 5751"/>
                <a:gd name="T7" fmla="*/ 0 h 1511"/>
                <a:gd name="T8" fmla="*/ 0 w 5751"/>
                <a:gd name="T9" fmla="*/ 0 h 1511"/>
                <a:gd name="T10" fmla="*/ 0 w 5751"/>
                <a:gd name="T11" fmla="*/ 0 h 1511"/>
                <a:gd name="T12" fmla="*/ 0 w 5751"/>
                <a:gd name="T13" fmla="*/ 0 h 1511"/>
                <a:gd name="T14" fmla="*/ 0 w 5751"/>
                <a:gd name="T15" fmla="*/ 0 h 1511"/>
                <a:gd name="T16" fmla="*/ 0 w 5751"/>
                <a:gd name="T17" fmla="*/ 0 h 1511"/>
                <a:gd name="T18" fmla="*/ 0 w 5751"/>
                <a:gd name="T19" fmla="*/ 0 h 1511"/>
                <a:gd name="T20" fmla="*/ 0 w 5751"/>
                <a:gd name="T21" fmla="*/ 0 h 1511"/>
                <a:gd name="T22" fmla="*/ 0 w 5751"/>
                <a:gd name="T23" fmla="*/ 0 h 1511"/>
                <a:gd name="T24" fmla="*/ 0 w 5751"/>
                <a:gd name="T25" fmla="*/ 0 h 1511"/>
                <a:gd name="T26" fmla="*/ 0 w 5751"/>
                <a:gd name="T27" fmla="*/ 0 h 1511"/>
                <a:gd name="T28" fmla="*/ 0 w 5751"/>
                <a:gd name="T29" fmla="*/ 0 h 1511"/>
                <a:gd name="T30" fmla="*/ 0 w 5751"/>
                <a:gd name="T31" fmla="*/ 0 h 1511"/>
                <a:gd name="T32" fmla="*/ 0 w 5751"/>
                <a:gd name="T33" fmla="*/ 0 h 1511"/>
                <a:gd name="T34" fmla="*/ 0 w 5751"/>
                <a:gd name="T35" fmla="*/ 0 h 1511"/>
                <a:gd name="T36" fmla="*/ 0 w 5751"/>
                <a:gd name="T37" fmla="*/ 0 h 1511"/>
                <a:gd name="T38" fmla="*/ 0 w 5751"/>
                <a:gd name="T39" fmla="*/ 0 h 1511"/>
                <a:gd name="T40" fmla="*/ 0 w 5751"/>
                <a:gd name="T41" fmla="*/ 0 h 1511"/>
                <a:gd name="T42" fmla="*/ 0 w 5751"/>
                <a:gd name="T43" fmla="*/ 0 h 1511"/>
                <a:gd name="T44" fmla="*/ 0 w 5751"/>
                <a:gd name="T45" fmla="*/ 0 h 1511"/>
                <a:gd name="T46" fmla="*/ 0 w 5751"/>
                <a:gd name="T47" fmla="*/ 0 h 1511"/>
                <a:gd name="T48" fmla="*/ 0 w 5751"/>
                <a:gd name="T49" fmla="*/ 0 h 1511"/>
                <a:gd name="T50" fmla="*/ 0 w 5751"/>
                <a:gd name="T51" fmla="*/ 0 h 1511"/>
                <a:gd name="T52" fmla="*/ 0 w 5751"/>
                <a:gd name="T53" fmla="*/ 0 h 1511"/>
                <a:gd name="T54" fmla="*/ 0 w 5751"/>
                <a:gd name="T55" fmla="*/ 0 h 1511"/>
                <a:gd name="T56" fmla="*/ 0 w 5751"/>
                <a:gd name="T57" fmla="*/ 0 h 1511"/>
                <a:gd name="T58" fmla="*/ 0 w 5751"/>
                <a:gd name="T59" fmla="*/ 0 h 1511"/>
                <a:gd name="T60" fmla="*/ 0 w 5751"/>
                <a:gd name="T61" fmla="*/ 0 h 1511"/>
                <a:gd name="T62" fmla="*/ 0 w 5751"/>
                <a:gd name="T63" fmla="*/ 0 h 1511"/>
                <a:gd name="T64" fmla="*/ 0 w 5751"/>
                <a:gd name="T65" fmla="*/ 0 h 1511"/>
                <a:gd name="T66" fmla="*/ 0 w 5751"/>
                <a:gd name="T67" fmla="*/ 0 h 1511"/>
                <a:gd name="T68" fmla="*/ 0 w 5751"/>
                <a:gd name="T69" fmla="*/ 0 h 1511"/>
                <a:gd name="T70" fmla="*/ 0 w 5751"/>
                <a:gd name="T71" fmla="*/ 0 h 1511"/>
                <a:gd name="T72" fmla="*/ 0 w 5751"/>
                <a:gd name="T73" fmla="*/ 0 h 1511"/>
                <a:gd name="T74" fmla="*/ 0 w 5751"/>
                <a:gd name="T75" fmla="*/ 0 h 1511"/>
                <a:gd name="T76" fmla="*/ 0 w 5751"/>
                <a:gd name="T77" fmla="*/ 0 h 1511"/>
                <a:gd name="T78" fmla="*/ 0 w 5751"/>
                <a:gd name="T79" fmla="*/ 0 h 1511"/>
                <a:gd name="T80" fmla="*/ 0 w 5751"/>
                <a:gd name="T81" fmla="*/ 0 h 1511"/>
                <a:gd name="T82" fmla="*/ 0 w 5751"/>
                <a:gd name="T83" fmla="*/ 0 h 1511"/>
                <a:gd name="T84" fmla="*/ 0 w 5751"/>
                <a:gd name="T85" fmla="*/ 0 h 1511"/>
                <a:gd name="T86" fmla="*/ 0 w 5751"/>
                <a:gd name="T87" fmla="*/ 0 h 1511"/>
                <a:gd name="T88" fmla="*/ 0 w 5751"/>
                <a:gd name="T89" fmla="*/ 0 h 1511"/>
                <a:gd name="T90" fmla="*/ 0 w 5751"/>
                <a:gd name="T91" fmla="*/ 0 h 1511"/>
                <a:gd name="T92" fmla="*/ 0 w 5751"/>
                <a:gd name="T93" fmla="*/ 0 h 1511"/>
                <a:gd name="T94" fmla="*/ 0 w 5751"/>
                <a:gd name="T95" fmla="*/ 0 h 1511"/>
                <a:gd name="T96" fmla="*/ 0 w 5751"/>
                <a:gd name="T97" fmla="*/ 0 h 1511"/>
                <a:gd name="T98" fmla="*/ 0 w 5751"/>
                <a:gd name="T99" fmla="*/ 0 h 1511"/>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751"/>
                <a:gd name="T151" fmla="*/ 0 h 1511"/>
                <a:gd name="T152" fmla="*/ 5751 w 5751"/>
                <a:gd name="T153" fmla="*/ 1511 h 1511"/>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751" h="1511">
                  <a:moveTo>
                    <a:pt x="0" y="1511"/>
                  </a:moveTo>
                  <a:lnTo>
                    <a:pt x="57" y="1498"/>
                  </a:lnTo>
                  <a:lnTo>
                    <a:pt x="115" y="1484"/>
                  </a:lnTo>
                  <a:lnTo>
                    <a:pt x="172" y="1471"/>
                  </a:lnTo>
                  <a:lnTo>
                    <a:pt x="230" y="1457"/>
                  </a:lnTo>
                  <a:lnTo>
                    <a:pt x="287" y="1444"/>
                  </a:lnTo>
                  <a:lnTo>
                    <a:pt x="345" y="1430"/>
                  </a:lnTo>
                  <a:lnTo>
                    <a:pt x="402" y="1416"/>
                  </a:lnTo>
                  <a:lnTo>
                    <a:pt x="460" y="1403"/>
                  </a:lnTo>
                  <a:lnTo>
                    <a:pt x="517" y="1389"/>
                  </a:lnTo>
                  <a:lnTo>
                    <a:pt x="575" y="1375"/>
                  </a:lnTo>
                  <a:lnTo>
                    <a:pt x="632" y="1362"/>
                  </a:lnTo>
                  <a:lnTo>
                    <a:pt x="690" y="1348"/>
                  </a:lnTo>
                  <a:lnTo>
                    <a:pt x="747" y="1334"/>
                  </a:lnTo>
                  <a:lnTo>
                    <a:pt x="805" y="1320"/>
                  </a:lnTo>
                  <a:lnTo>
                    <a:pt x="862" y="1307"/>
                  </a:lnTo>
                  <a:lnTo>
                    <a:pt x="920" y="1293"/>
                  </a:lnTo>
                  <a:lnTo>
                    <a:pt x="977" y="1279"/>
                  </a:lnTo>
                  <a:lnTo>
                    <a:pt x="1035" y="1265"/>
                  </a:lnTo>
                  <a:lnTo>
                    <a:pt x="1092" y="1251"/>
                  </a:lnTo>
                  <a:lnTo>
                    <a:pt x="1150" y="1237"/>
                  </a:lnTo>
                  <a:lnTo>
                    <a:pt x="1207" y="1223"/>
                  </a:lnTo>
                  <a:lnTo>
                    <a:pt x="1265" y="1209"/>
                  </a:lnTo>
                  <a:lnTo>
                    <a:pt x="1322" y="1195"/>
                  </a:lnTo>
                  <a:lnTo>
                    <a:pt x="1380" y="1181"/>
                  </a:lnTo>
                  <a:lnTo>
                    <a:pt x="1437" y="1167"/>
                  </a:lnTo>
                  <a:lnTo>
                    <a:pt x="1495" y="1153"/>
                  </a:lnTo>
                  <a:lnTo>
                    <a:pt x="1552" y="1139"/>
                  </a:lnTo>
                  <a:lnTo>
                    <a:pt x="1610" y="1125"/>
                  </a:lnTo>
                  <a:lnTo>
                    <a:pt x="1667" y="1111"/>
                  </a:lnTo>
                  <a:lnTo>
                    <a:pt x="1725" y="1097"/>
                  </a:lnTo>
                  <a:lnTo>
                    <a:pt x="1782" y="1082"/>
                  </a:lnTo>
                  <a:lnTo>
                    <a:pt x="1840" y="1068"/>
                  </a:lnTo>
                  <a:lnTo>
                    <a:pt x="1897" y="1054"/>
                  </a:lnTo>
                  <a:lnTo>
                    <a:pt x="1955" y="1040"/>
                  </a:lnTo>
                  <a:lnTo>
                    <a:pt x="2012" y="1025"/>
                  </a:lnTo>
                  <a:lnTo>
                    <a:pt x="2070" y="1011"/>
                  </a:lnTo>
                  <a:lnTo>
                    <a:pt x="2127" y="996"/>
                  </a:lnTo>
                  <a:lnTo>
                    <a:pt x="2185" y="982"/>
                  </a:lnTo>
                  <a:lnTo>
                    <a:pt x="2242" y="967"/>
                  </a:lnTo>
                  <a:lnTo>
                    <a:pt x="2300" y="953"/>
                  </a:lnTo>
                  <a:lnTo>
                    <a:pt x="2357" y="938"/>
                  </a:lnTo>
                  <a:lnTo>
                    <a:pt x="2415" y="924"/>
                  </a:lnTo>
                  <a:lnTo>
                    <a:pt x="2472" y="909"/>
                  </a:lnTo>
                  <a:lnTo>
                    <a:pt x="2530" y="894"/>
                  </a:lnTo>
                  <a:lnTo>
                    <a:pt x="2587" y="880"/>
                  </a:lnTo>
                  <a:lnTo>
                    <a:pt x="2645" y="865"/>
                  </a:lnTo>
                  <a:lnTo>
                    <a:pt x="2702" y="850"/>
                  </a:lnTo>
                  <a:lnTo>
                    <a:pt x="2760" y="835"/>
                  </a:lnTo>
                  <a:lnTo>
                    <a:pt x="2817" y="820"/>
                  </a:lnTo>
                  <a:lnTo>
                    <a:pt x="2875" y="805"/>
                  </a:lnTo>
                  <a:lnTo>
                    <a:pt x="2933" y="791"/>
                  </a:lnTo>
                  <a:lnTo>
                    <a:pt x="2990" y="776"/>
                  </a:lnTo>
                  <a:lnTo>
                    <a:pt x="3048" y="760"/>
                  </a:lnTo>
                  <a:lnTo>
                    <a:pt x="3105" y="745"/>
                  </a:lnTo>
                  <a:lnTo>
                    <a:pt x="3163" y="730"/>
                  </a:lnTo>
                  <a:lnTo>
                    <a:pt x="3220" y="715"/>
                  </a:lnTo>
                  <a:lnTo>
                    <a:pt x="3278" y="700"/>
                  </a:lnTo>
                  <a:lnTo>
                    <a:pt x="3335" y="685"/>
                  </a:lnTo>
                  <a:lnTo>
                    <a:pt x="3393" y="669"/>
                  </a:lnTo>
                  <a:lnTo>
                    <a:pt x="3450" y="654"/>
                  </a:lnTo>
                  <a:lnTo>
                    <a:pt x="3508" y="639"/>
                  </a:lnTo>
                  <a:lnTo>
                    <a:pt x="3565" y="623"/>
                  </a:lnTo>
                  <a:lnTo>
                    <a:pt x="3623" y="608"/>
                  </a:lnTo>
                  <a:lnTo>
                    <a:pt x="3680" y="592"/>
                  </a:lnTo>
                  <a:lnTo>
                    <a:pt x="3738" y="576"/>
                  </a:lnTo>
                  <a:lnTo>
                    <a:pt x="3795" y="561"/>
                  </a:lnTo>
                  <a:lnTo>
                    <a:pt x="3853" y="545"/>
                  </a:lnTo>
                  <a:lnTo>
                    <a:pt x="3910" y="529"/>
                  </a:lnTo>
                  <a:lnTo>
                    <a:pt x="3968" y="514"/>
                  </a:lnTo>
                  <a:lnTo>
                    <a:pt x="4025" y="498"/>
                  </a:lnTo>
                  <a:lnTo>
                    <a:pt x="4083" y="482"/>
                  </a:lnTo>
                  <a:lnTo>
                    <a:pt x="4140" y="466"/>
                  </a:lnTo>
                  <a:lnTo>
                    <a:pt x="4198" y="450"/>
                  </a:lnTo>
                  <a:lnTo>
                    <a:pt x="4255" y="434"/>
                  </a:lnTo>
                  <a:lnTo>
                    <a:pt x="4313" y="418"/>
                  </a:lnTo>
                  <a:lnTo>
                    <a:pt x="4370" y="402"/>
                  </a:lnTo>
                  <a:lnTo>
                    <a:pt x="4428" y="386"/>
                  </a:lnTo>
                  <a:lnTo>
                    <a:pt x="4485" y="369"/>
                  </a:lnTo>
                  <a:lnTo>
                    <a:pt x="4543" y="353"/>
                  </a:lnTo>
                  <a:lnTo>
                    <a:pt x="4600" y="337"/>
                  </a:lnTo>
                  <a:lnTo>
                    <a:pt x="4658" y="320"/>
                  </a:lnTo>
                  <a:lnTo>
                    <a:pt x="4715" y="304"/>
                  </a:lnTo>
                  <a:lnTo>
                    <a:pt x="4773" y="288"/>
                  </a:lnTo>
                  <a:lnTo>
                    <a:pt x="4830" y="271"/>
                  </a:lnTo>
                  <a:lnTo>
                    <a:pt x="4888" y="254"/>
                  </a:lnTo>
                  <a:lnTo>
                    <a:pt x="4945" y="238"/>
                  </a:lnTo>
                  <a:lnTo>
                    <a:pt x="5003" y="221"/>
                  </a:lnTo>
                  <a:lnTo>
                    <a:pt x="5060" y="204"/>
                  </a:lnTo>
                  <a:lnTo>
                    <a:pt x="5118" y="188"/>
                  </a:lnTo>
                  <a:lnTo>
                    <a:pt x="5175" y="171"/>
                  </a:lnTo>
                  <a:lnTo>
                    <a:pt x="5233" y="154"/>
                  </a:lnTo>
                  <a:lnTo>
                    <a:pt x="5290" y="137"/>
                  </a:lnTo>
                  <a:lnTo>
                    <a:pt x="5348" y="120"/>
                  </a:lnTo>
                  <a:lnTo>
                    <a:pt x="5405" y="103"/>
                  </a:lnTo>
                  <a:lnTo>
                    <a:pt x="5463" y="86"/>
                  </a:lnTo>
                  <a:lnTo>
                    <a:pt x="5520" y="69"/>
                  </a:lnTo>
                  <a:lnTo>
                    <a:pt x="5578" y="51"/>
                  </a:lnTo>
                  <a:lnTo>
                    <a:pt x="5635" y="34"/>
                  </a:lnTo>
                  <a:lnTo>
                    <a:pt x="5693" y="17"/>
                  </a:lnTo>
                  <a:lnTo>
                    <a:pt x="5751" y="0"/>
                  </a:lnTo>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2" name="Freeform 67"/>
            <p:cNvSpPr>
              <a:spLocks noChangeAspect="1"/>
            </p:cNvSpPr>
            <p:nvPr/>
          </p:nvSpPr>
          <p:spPr bwMode="auto">
            <a:xfrm>
              <a:off x="1047" y="2219"/>
              <a:ext cx="651" cy="123"/>
            </a:xfrm>
            <a:custGeom>
              <a:avLst/>
              <a:gdLst>
                <a:gd name="T0" fmla="*/ 0 w 5746"/>
                <a:gd name="T1" fmla="*/ 0 h 1080"/>
                <a:gd name="T2" fmla="*/ 0 w 5746"/>
                <a:gd name="T3" fmla="*/ 0 h 1080"/>
                <a:gd name="T4" fmla="*/ 0 w 5746"/>
                <a:gd name="T5" fmla="*/ 0 h 1080"/>
                <a:gd name="T6" fmla="*/ 0 w 5746"/>
                <a:gd name="T7" fmla="*/ 0 h 1080"/>
                <a:gd name="T8" fmla="*/ 0 w 5746"/>
                <a:gd name="T9" fmla="*/ 0 h 1080"/>
                <a:gd name="T10" fmla="*/ 0 w 5746"/>
                <a:gd name="T11" fmla="*/ 0 h 1080"/>
                <a:gd name="T12" fmla="*/ 0 w 5746"/>
                <a:gd name="T13" fmla="*/ 0 h 1080"/>
                <a:gd name="T14" fmla="*/ 0 w 5746"/>
                <a:gd name="T15" fmla="*/ 0 h 1080"/>
                <a:gd name="T16" fmla="*/ 0 w 5746"/>
                <a:gd name="T17" fmla="*/ 0 h 1080"/>
                <a:gd name="T18" fmla="*/ 0 w 5746"/>
                <a:gd name="T19" fmla="*/ 0 h 1080"/>
                <a:gd name="T20" fmla="*/ 0 w 5746"/>
                <a:gd name="T21" fmla="*/ 0 h 1080"/>
                <a:gd name="T22" fmla="*/ 0 w 5746"/>
                <a:gd name="T23" fmla="*/ 0 h 1080"/>
                <a:gd name="T24" fmla="*/ 0 w 5746"/>
                <a:gd name="T25" fmla="*/ 0 h 1080"/>
                <a:gd name="T26" fmla="*/ 0 w 5746"/>
                <a:gd name="T27" fmla="*/ 0 h 1080"/>
                <a:gd name="T28" fmla="*/ 0 w 5746"/>
                <a:gd name="T29" fmla="*/ 0 h 1080"/>
                <a:gd name="T30" fmla="*/ 0 w 5746"/>
                <a:gd name="T31" fmla="*/ 0 h 1080"/>
                <a:gd name="T32" fmla="*/ 0 w 5746"/>
                <a:gd name="T33" fmla="*/ 0 h 1080"/>
                <a:gd name="T34" fmla="*/ 0 w 5746"/>
                <a:gd name="T35" fmla="*/ 0 h 1080"/>
                <a:gd name="T36" fmla="*/ 0 w 5746"/>
                <a:gd name="T37" fmla="*/ 0 h 1080"/>
                <a:gd name="T38" fmla="*/ 0 w 5746"/>
                <a:gd name="T39" fmla="*/ 0 h 1080"/>
                <a:gd name="T40" fmla="*/ 0 w 5746"/>
                <a:gd name="T41" fmla="*/ 0 h 1080"/>
                <a:gd name="T42" fmla="*/ 0 w 5746"/>
                <a:gd name="T43" fmla="*/ 0 h 1080"/>
                <a:gd name="T44" fmla="*/ 0 w 5746"/>
                <a:gd name="T45" fmla="*/ 0 h 1080"/>
                <a:gd name="T46" fmla="*/ 0 w 5746"/>
                <a:gd name="T47" fmla="*/ 0 h 1080"/>
                <a:gd name="T48" fmla="*/ 0 w 5746"/>
                <a:gd name="T49" fmla="*/ 0 h 1080"/>
                <a:gd name="T50" fmla="*/ 0 w 5746"/>
                <a:gd name="T51" fmla="*/ 0 h 1080"/>
                <a:gd name="T52" fmla="*/ 0 w 5746"/>
                <a:gd name="T53" fmla="*/ 0 h 1080"/>
                <a:gd name="T54" fmla="*/ 0 w 5746"/>
                <a:gd name="T55" fmla="*/ 0 h 1080"/>
                <a:gd name="T56" fmla="*/ 0 w 5746"/>
                <a:gd name="T57" fmla="*/ 0 h 1080"/>
                <a:gd name="T58" fmla="*/ 0 w 5746"/>
                <a:gd name="T59" fmla="*/ 0 h 1080"/>
                <a:gd name="T60" fmla="*/ 0 w 5746"/>
                <a:gd name="T61" fmla="*/ 0 h 1080"/>
                <a:gd name="T62" fmla="*/ 0 w 5746"/>
                <a:gd name="T63" fmla="*/ 0 h 1080"/>
                <a:gd name="T64" fmla="*/ 0 w 5746"/>
                <a:gd name="T65" fmla="*/ 0 h 1080"/>
                <a:gd name="T66" fmla="*/ 0 w 5746"/>
                <a:gd name="T67" fmla="*/ 0 h 1080"/>
                <a:gd name="T68" fmla="*/ 0 w 5746"/>
                <a:gd name="T69" fmla="*/ 0 h 1080"/>
                <a:gd name="T70" fmla="*/ 0 w 5746"/>
                <a:gd name="T71" fmla="*/ 0 h 1080"/>
                <a:gd name="T72" fmla="*/ 0 w 5746"/>
                <a:gd name="T73" fmla="*/ 0 h 1080"/>
                <a:gd name="T74" fmla="*/ 0 w 5746"/>
                <a:gd name="T75" fmla="*/ 0 h 1080"/>
                <a:gd name="T76" fmla="*/ 0 w 5746"/>
                <a:gd name="T77" fmla="*/ 0 h 1080"/>
                <a:gd name="T78" fmla="*/ 0 w 5746"/>
                <a:gd name="T79" fmla="*/ 0 h 1080"/>
                <a:gd name="T80" fmla="*/ 0 w 5746"/>
                <a:gd name="T81" fmla="*/ 0 h 1080"/>
                <a:gd name="T82" fmla="*/ 0 w 5746"/>
                <a:gd name="T83" fmla="*/ 0 h 1080"/>
                <a:gd name="T84" fmla="*/ 0 w 5746"/>
                <a:gd name="T85" fmla="*/ 0 h 1080"/>
                <a:gd name="T86" fmla="*/ 0 w 5746"/>
                <a:gd name="T87" fmla="*/ 0 h 1080"/>
                <a:gd name="T88" fmla="*/ 0 w 5746"/>
                <a:gd name="T89" fmla="*/ 0 h 1080"/>
                <a:gd name="T90" fmla="*/ 0 w 5746"/>
                <a:gd name="T91" fmla="*/ 0 h 1080"/>
                <a:gd name="T92" fmla="*/ 0 w 5746"/>
                <a:gd name="T93" fmla="*/ 0 h 1080"/>
                <a:gd name="T94" fmla="*/ 0 w 5746"/>
                <a:gd name="T95" fmla="*/ 0 h 1080"/>
                <a:gd name="T96" fmla="*/ 0 w 5746"/>
                <a:gd name="T97" fmla="*/ 0 h 1080"/>
                <a:gd name="T98" fmla="*/ 0 w 5746"/>
                <a:gd name="T99" fmla="*/ 0 h 108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746"/>
                <a:gd name="T151" fmla="*/ 0 h 1080"/>
                <a:gd name="T152" fmla="*/ 5746 w 5746"/>
                <a:gd name="T153" fmla="*/ 1080 h 1080"/>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746" h="1080">
                  <a:moveTo>
                    <a:pt x="5746" y="0"/>
                  </a:moveTo>
                  <a:lnTo>
                    <a:pt x="5688" y="14"/>
                  </a:lnTo>
                  <a:lnTo>
                    <a:pt x="5630" y="27"/>
                  </a:lnTo>
                  <a:lnTo>
                    <a:pt x="5573" y="41"/>
                  </a:lnTo>
                  <a:lnTo>
                    <a:pt x="5515" y="54"/>
                  </a:lnTo>
                  <a:lnTo>
                    <a:pt x="5458" y="68"/>
                  </a:lnTo>
                  <a:lnTo>
                    <a:pt x="5400" y="81"/>
                  </a:lnTo>
                  <a:lnTo>
                    <a:pt x="5343" y="95"/>
                  </a:lnTo>
                  <a:lnTo>
                    <a:pt x="5285" y="108"/>
                  </a:lnTo>
                  <a:lnTo>
                    <a:pt x="5228" y="121"/>
                  </a:lnTo>
                  <a:lnTo>
                    <a:pt x="5170" y="135"/>
                  </a:lnTo>
                  <a:lnTo>
                    <a:pt x="5113" y="148"/>
                  </a:lnTo>
                  <a:lnTo>
                    <a:pt x="5055" y="161"/>
                  </a:lnTo>
                  <a:lnTo>
                    <a:pt x="4998" y="175"/>
                  </a:lnTo>
                  <a:lnTo>
                    <a:pt x="4940" y="188"/>
                  </a:lnTo>
                  <a:lnTo>
                    <a:pt x="4883" y="201"/>
                  </a:lnTo>
                  <a:lnTo>
                    <a:pt x="4825" y="215"/>
                  </a:lnTo>
                  <a:lnTo>
                    <a:pt x="4768" y="228"/>
                  </a:lnTo>
                  <a:lnTo>
                    <a:pt x="4710" y="241"/>
                  </a:lnTo>
                  <a:lnTo>
                    <a:pt x="4653" y="254"/>
                  </a:lnTo>
                  <a:lnTo>
                    <a:pt x="4595" y="268"/>
                  </a:lnTo>
                  <a:lnTo>
                    <a:pt x="4538" y="281"/>
                  </a:lnTo>
                  <a:lnTo>
                    <a:pt x="4480" y="294"/>
                  </a:lnTo>
                  <a:lnTo>
                    <a:pt x="4423" y="307"/>
                  </a:lnTo>
                  <a:lnTo>
                    <a:pt x="4365" y="320"/>
                  </a:lnTo>
                  <a:lnTo>
                    <a:pt x="4308" y="333"/>
                  </a:lnTo>
                  <a:lnTo>
                    <a:pt x="4250" y="346"/>
                  </a:lnTo>
                  <a:lnTo>
                    <a:pt x="4193" y="360"/>
                  </a:lnTo>
                  <a:lnTo>
                    <a:pt x="4135" y="373"/>
                  </a:lnTo>
                  <a:lnTo>
                    <a:pt x="4078" y="386"/>
                  </a:lnTo>
                  <a:lnTo>
                    <a:pt x="4020" y="399"/>
                  </a:lnTo>
                  <a:lnTo>
                    <a:pt x="3963" y="412"/>
                  </a:lnTo>
                  <a:lnTo>
                    <a:pt x="3905" y="425"/>
                  </a:lnTo>
                  <a:lnTo>
                    <a:pt x="3848" y="438"/>
                  </a:lnTo>
                  <a:lnTo>
                    <a:pt x="3790" y="451"/>
                  </a:lnTo>
                  <a:lnTo>
                    <a:pt x="3733" y="463"/>
                  </a:lnTo>
                  <a:lnTo>
                    <a:pt x="3675" y="476"/>
                  </a:lnTo>
                  <a:lnTo>
                    <a:pt x="3618" y="489"/>
                  </a:lnTo>
                  <a:lnTo>
                    <a:pt x="3560" y="502"/>
                  </a:lnTo>
                  <a:lnTo>
                    <a:pt x="3503" y="515"/>
                  </a:lnTo>
                  <a:lnTo>
                    <a:pt x="3445" y="528"/>
                  </a:lnTo>
                  <a:lnTo>
                    <a:pt x="3388" y="540"/>
                  </a:lnTo>
                  <a:lnTo>
                    <a:pt x="3330" y="553"/>
                  </a:lnTo>
                  <a:lnTo>
                    <a:pt x="3273" y="566"/>
                  </a:lnTo>
                  <a:lnTo>
                    <a:pt x="3215" y="578"/>
                  </a:lnTo>
                  <a:lnTo>
                    <a:pt x="3158" y="591"/>
                  </a:lnTo>
                  <a:lnTo>
                    <a:pt x="3100" y="603"/>
                  </a:lnTo>
                  <a:lnTo>
                    <a:pt x="3043" y="616"/>
                  </a:lnTo>
                  <a:lnTo>
                    <a:pt x="2985" y="628"/>
                  </a:lnTo>
                  <a:lnTo>
                    <a:pt x="2928" y="640"/>
                  </a:lnTo>
                  <a:lnTo>
                    <a:pt x="2870" y="653"/>
                  </a:lnTo>
                  <a:lnTo>
                    <a:pt x="2812" y="665"/>
                  </a:lnTo>
                  <a:lnTo>
                    <a:pt x="2755" y="677"/>
                  </a:lnTo>
                  <a:lnTo>
                    <a:pt x="2697" y="689"/>
                  </a:lnTo>
                  <a:lnTo>
                    <a:pt x="2640" y="701"/>
                  </a:lnTo>
                  <a:lnTo>
                    <a:pt x="2582" y="713"/>
                  </a:lnTo>
                  <a:lnTo>
                    <a:pt x="2525" y="725"/>
                  </a:lnTo>
                  <a:lnTo>
                    <a:pt x="2467" y="737"/>
                  </a:lnTo>
                  <a:lnTo>
                    <a:pt x="2410" y="749"/>
                  </a:lnTo>
                  <a:lnTo>
                    <a:pt x="2352" y="760"/>
                  </a:lnTo>
                  <a:lnTo>
                    <a:pt x="2295" y="772"/>
                  </a:lnTo>
                  <a:lnTo>
                    <a:pt x="2237" y="783"/>
                  </a:lnTo>
                  <a:lnTo>
                    <a:pt x="2180" y="794"/>
                  </a:lnTo>
                  <a:lnTo>
                    <a:pt x="2122" y="806"/>
                  </a:lnTo>
                  <a:lnTo>
                    <a:pt x="2065" y="817"/>
                  </a:lnTo>
                  <a:lnTo>
                    <a:pt x="2007" y="828"/>
                  </a:lnTo>
                  <a:lnTo>
                    <a:pt x="1950" y="839"/>
                  </a:lnTo>
                  <a:lnTo>
                    <a:pt x="1892" y="849"/>
                  </a:lnTo>
                  <a:lnTo>
                    <a:pt x="1835" y="860"/>
                  </a:lnTo>
                  <a:lnTo>
                    <a:pt x="1777" y="870"/>
                  </a:lnTo>
                  <a:lnTo>
                    <a:pt x="1720" y="881"/>
                  </a:lnTo>
                  <a:lnTo>
                    <a:pt x="1662" y="891"/>
                  </a:lnTo>
                  <a:lnTo>
                    <a:pt x="1605" y="901"/>
                  </a:lnTo>
                  <a:lnTo>
                    <a:pt x="1547" y="911"/>
                  </a:lnTo>
                  <a:lnTo>
                    <a:pt x="1490" y="920"/>
                  </a:lnTo>
                  <a:lnTo>
                    <a:pt x="1432" y="930"/>
                  </a:lnTo>
                  <a:lnTo>
                    <a:pt x="1375" y="939"/>
                  </a:lnTo>
                  <a:lnTo>
                    <a:pt x="1317" y="948"/>
                  </a:lnTo>
                  <a:lnTo>
                    <a:pt x="1260" y="957"/>
                  </a:lnTo>
                  <a:lnTo>
                    <a:pt x="1202" y="965"/>
                  </a:lnTo>
                  <a:lnTo>
                    <a:pt x="1145" y="974"/>
                  </a:lnTo>
                  <a:lnTo>
                    <a:pt x="1087" y="982"/>
                  </a:lnTo>
                  <a:lnTo>
                    <a:pt x="1030" y="990"/>
                  </a:lnTo>
                  <a:lnTo>
                    <a:pt x="972" y="997"/>
                  </a:lnTo>
                  <a:lnTo>
                    <a:pt x="915" y="1005"/>
                  </a:lnTo>
                  <a:lnTo>
                    <a:pt x="857" y="1012"/>
                  </a:lnTo>
                  <a:lnTo>
                    <a:pt x="800" y="1019"/>
                  </a:lnTo>
                  <a:lnTo>
                    <a:pt x="742" y="1025"/>
                  </a:lnTo>
                  <a:lnTo>
                    <a:pt x="685" y="1032"/>
                  </a:lnTo>
                  <a:lnTo>
                    <a:pt x="627" y="1038"/>
                  </a:lnTo>
                  <a:lnTo>
                    <a:pt x="570" y="1043"/>
                  </a:lnTo>
                  <a:lnTo>
                    <a:pt x="512" y="1049"/>
                  </a:lnTo>
                  <a:lnTo>
                    <a:pt x="455" y="1054"/>
                  </a:lnTo>
                  <a:lnTo>
                    <a:pt x="397" y="1058"/>
                  </a:lnTo>
                  <a:lnTo>
                    <a:pt x="340" y="1063"/>
                  </a:lnTo>
                  <a:lnTo>
                    <a:pt x="282" y="1066"/>
                  </a:lnTo>
                  <a:lnTo>
                    <a:pt x="225" y="1070"/>
                  </a:lnTo>
                  <a:lnTo>
                    <a:pt x="167" y="1073"/>
                  </a:lnTo>
                  <a:lnTo>
                    <a:pt x="110" y="1076"/>
                  </a:lnTo>
                  <a:lnTo>
                    <a:pt x="52" y="1078"/>
                  </a:lnTo>
                  <a:lnTo>
                    <a:pt x="0" y="1080"/>
                  </a:lnTo>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3" name="Freeform 68"/>
            <p:cNvSpPr>
              <a:spLocks noChangeAspect="1"/>
            </p:cNvSpPr>
            <p:nvPr/>
          </p:nvSpPr>
          <p:spPr bwMode="auto">
            <a:xfrm>
              <a:off x="2465" y="1099"/>
              <a:ext cx="32" cy="32"/>
            </a:xfrm>
            <a:custGeom>
              <a:avLst/>
              <a:gdLst>
                <a:gd name="T0" fmla="*/ 0 w 288"/>
                <a:gd name="T1" fmla="*/ 0 h 288"/>
                <a:gd name="T2" fmla="*/ 0 w 288"/>
                <a:gd name="T3" fmla="*/ 0 h 288"/>
                <a:gd name="T4" fmla="*/ 0 w 288"/>
                <a:gd name="T5" fmla="*/ 0 h 288"/>
                <a:gd name="T6" fmla="*/ 0 w 288"/>
                <a:gd name="T7" fmla="*/ 0 h 288"/>
                <a:gd name="T8" fmla="*/ 0 w 288"/>
                <a:gd name="T9" fmla="*/ 0 h 288"/>
                <a:gd name="T10" fmla="*/ 0 60000 65536"/>
                <a:gd name="T11" fmla="*/ 0 60000 65536"/>
                <a:gd name="T12" fmla="*/ 0 60000 65536"/>
                <a:gd name="T13" fmla="*/ 0 60000 65536"/>
                <a:gd name="T14" fmla="*/ 0 60000 65536"/>
                <a:gd name="T15" fmla="*/ 0 w 288"/>
                <a:gd name="T16" fmla="*/ 0 h 288"/>
                <a:gd name="T17" fmla="*/ 288 w 288"/>
                <a:gd name="T18" fmla="*/ 288 h 288"/>
              </a:gdLst>
              <a:ahLst/>
              <a:cxnLst>
                <a:cxn ang="T10">
                  <a:pos x="T0" y="T1"/>
                </a:cxn>
                <a:cxn ang="T11">
                  <a:pos x="T2" y="T3"/>
                </a:cxn>
                <a:cxn ang="T12">
                  <a:pos x="T4" y="T5"/>
                </a:cxn>
                <a:cxn ang="T13">
                  <a:pos x="T6" y="T7"/>
                </a:cxn>
                <a:cxn ang="T14">
                  <a:pos x="T8" y="T9"/>
                </a:cxn>
              </a:cxnLst>
              <a:rect l="T15" t="T16" r="T17" b="T18"/>
              <a:pathLst>
                <a:path w="288" h="288">
                  <a:moveTo>
                    <a:pt x="144" y="192"/>
                  </a:moveTo>
                  <a:lnTo>
                    <a:pt x="144" y="0"/>
                  </a:lnTo>
                  <a:lnTo>
                    <a:pt x="0" y="288"/>
                  </a:lnTo>
                  <a:lnTo>
                    <a:pt x="288" y="288"/>
                  </a:lnTo>
                  <a:lnTo>
                    <a:pt x="144" y="0"/>
                  </a:lnTo>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4" name="Rectangle 69"/>
            <p:cNvSpPr>
              <a:spLocks noChangeAspect="1" noChangeArrowheads="1"/>
            </p:cNvSpPr>
            <p:nvPr/>
          </p:nvSpPr>
          <p:spPr bwMode="auto">
            <a:xfrm>
              <a:off x="2481" y="1086"/>
              <a:ext cx="14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800" b="1">
                  <a:solidFill>
                    <a:srgbClr val="000000"/>
                  </a:solidFill>
                  <a:latin typeface="Arial" panose="020B0604020202020204" pitchFamily="34" charset="0"/>
                </a:rPr>
                <a:t> 1573</a:t>
              </a:r>
              <a:endParaRPr lang="en-US" altLang="en-US">
                <a:latin typeface="Arial Narrow" panose="020B0606020202030204" pitchFamily="34" charset="0"/>
              </a:endParaRPr>
            </a:p>
          </p:txBody>
        </p:sp>
        <p:sp>
          <p:nvSpPr>
            <p:cNvPr id="75" name="Freeform 70"/>
            <p:cNvSpPr>
              <a:spLocks noChangeAspect="1"/>
            </p:cNvSpPr>
            <p:nvPr/>
          </p:nvSpPr>
          <p:spPr bwMode="auto">
            <a:xfrm>
              <a:off x="2465" y="1169"/>
              <a:ext cx="32" cy="33"/>
            </a:xfrm>
            <a:custGeom>
              <a:avLst/>
              <a:gdLst>
                <a:gd name="T0" fmla="*/ 0 w 288"/>
                <a:gd name="T1" fmla="*/ 0 h 288"/>
                <a:gd name="T2" fmla="*/ 0 w 288"/>
                <a:gd name="T3" fmla="*/ 0 h 288"/>
                <a:gd name="T4" fmla="*/ 0 w 288"/>
                <a:gd name="T5" fmla="*/ 0 h 288"/>
                <a:gd name="T6" fmla="*/ 0 w 288"/>
                <a:gd name="T7" fmla="*/ 0 h 288"/>
                <a:gd name="T8" fmla="*/ 0 w 288"/>
                <a:gd name="T9" fmla="*/ 0 h 288"/>
                <a:gd name="T10" fmla="*/ 0 w 288"/>
                <a:gd name="T11" fmla="*/ 0 h 288"/>
                <a:gd name="T12" fmla="*/ 0 w 288"/>
                <a:gd name="T13" fmla="*/ 0 h 288"/>
                <a:gd name="T14" fmla="*/ 0 60000 65536"/>
                <a:gd name="T15" fmla="*/ 0 60000 65536"/>
                <a:gd name="T16" fmla="*/ 0 60000 65536"/>
                <a:gd name="T17" fmla="*/ 0 60000 65536"/>
                <a:gd name="T18" fmla="*/ 0 60000 65536"/>
                <a:gd name="T19" fmla="*/ 0 60000 65536"/>
                <a:gd name="T20" fmla="*/ 0 60000 65536"/>
                <a:gd name="T21" fmla="*/ 0 w 288"/>
                <a:gd name="T22" fmla="*/ 0 h 288"/>
                <a:gd name="T23" fmla="*/ 288 w 288"/>
                <a:gd name="T24" fmla="*/ 288 h 2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8" h="288">
                  <a:moveTo>
                    <a:pt x="144" y="144"/>
                  </a:moveTo>
                  <a:lnTo>
                    <a:pt x="144" y="0"/>
                  </a:lnTo>
                  <a:lnTo>
                    <a:pt x="0" y="0"/>
                  </a:lnTo>
                  <a:lnTo>
                    <a:pt x="0" y="288"/>
                  </a:lnTo>
                  <a:lnTo>
                    <a:pt x="288" y="288"/>
                  </a:lnTo>
                  <a:lnTo>
                    <a:pt x="288" y="0"/>
                  </a:lnTo>
                  <a:lnTo>
                    <a:pt x="144" y="0"/>
                  </a:lnTo>
                </a:path>
              </a:pathLst>
            </a:custGeom>
            <a:noFill/>
            <a:ln w="3175">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6" name="Rectangle 71"/>
            <p:cNvSpPr>
              <a:spLocks noChangeAspect="1" noChangeArrowheads="1"/>
            </p:cNvSpPr>
            <p:nvPr/>
          </p:nvSpPr>
          <p:spPr bwMode="auto">
            <a:xfrm>
              <a:off x="2481" y="1150"/>
              <a:ext cx="14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800" b="1">
                  <a:solidFill>
                    <a:srgbClr val="000000"/>
                  </a:solidFill>
                  <a:latin typeface="Arial" panose="020B0604020202020204" pitchFamily="34" charset="0"/>
                </a:rPr>
                <a:t> 1523</a:t>
              </a:r>
              <a:endParaRPr lang="en-US" altLang="en-US">
                <a:latin typeface="Arial Narrow" panose="020B0606020202030204" pitchFamily="34" charset="0"/>
              </a:endParaRPr>
            </a:p>
          </p:txBody>
        </p:sp>
        <p:sp>
          <p:nvSpPr>
            <p:cNvPr id="77" name="Freeform 72"/>
            <p:cNvSpPr>
              <a:spLocks noChangeAspect="1"/>
            </p:cNvSpPr>
            <p:nvPr/>
          </p:nvSpPr>
          <p:spPr bwMode="auto">
            <a:xfrm>
              <a:off x="2461" y="1231"/>
              <a:ext cx="39" cy="39"/>
            </a:xfrm>
            <a:custGeom>
              <a:avLst/>
              <a:gdLst>
                <a:gd name="T0" fmla="*/ 0 w 345"/>
                <a:gd name="T1" fmla="*/ 0 h 346"/>
                <a:gd name="T2" fmla="*/ 0 w 345"/>
                <a:gd name="T3" fmla="*/ 0 h 346"/>
                <a:gd name="T4" fmla="*/ 0 w 345"/>
                <a:gd name="T5" fmla="*/ 0 h 346"/>
                <a:gd name="T6" fmla="*/ 0 w 345"/>
                <a:gd name="T7" fmla="*/ 0 h 346"/>
                <a:gd name="T8" fmla="*/ 0 w 345"/>
                <a:gd name="T9" fmla="*/ 0 h 346"/>
                <a:gd name="T10" fmla="*/ 0 w 345"/>
                <a:gd name="T11" fmla="*/ 0 h 346"/>
                <a:gd name="T12" fmla="*/ 0 60000 65536"/>
                <a:gd name="T13" fmla="*/ 0 60000 65536"/>
                <a:gd name="T14" fmla="*/ 0 60000 65536"/>
                <a:gd name="T15" fmla="*/ 0 60000 65536"/>
                <a:gd name="T16" fmla="*/ 0 60000 65536"/>
                <a:gd name="T17" fmla="*/ 0 60000 65536"/>
                <a:gd name="T18" fmla="*/ 0 w 345"/>
                <a:gd name="T19" fmla="*/ 0 h 346"/>
                <a:gd name="T20" fmla="*/ 345 w 345"/>
                <a:gd name="T21" fmla="*/ 346 h 346"/>
              </a:gdLst>
              <a:ahLst/>
              <a:cxnLst>
                <a:cxn ang="T12">
                  <a:pos x="T0" y="T1"/>
                </a:cxn>
                <a:cxn ang="T13">
                  <a:pos x="T2" y="T3"/>
                </a:cxn>
                <a:cxn ang="T14">
                  <a:pos x="T4" y="T5"/>
                </a:cxn>
                <a:cxn ang="T15">
                  <a:pos x="T6" y="T7"/>
                </a:cxn>
                <a:cxn ang="T16">
                  <a:pos x="T8" y="T9"/>
                </a:cxn>
                <a:cxn ang="T17">
                  <a:pos x="T10" y="T11"/>
                </a:cxn>
              </a:cxnLst>
              <a:rect l="T18" t="T19" r="T20" b="T21"/>
              <a:pathLst>
                <a:path w="345" h="346">
                  <a:moveTo>
                    <a:pt x="173" y="173"/>
                  </a:moveTo>
                  <a:lnTo>
                    <a:pt x="173" y="0"/>
                  </a:lnTo>
                  <a:lnTo>
                    <a:pt x="0" y="173"/>
                  </a:lnTo>
                  <a:lnTo>
                    <a:pt x="173" y="346"/>
                  </a:lnTo>
                  <a:lnTo>
                    <a:pt x="345" y="173"/>
                  </a:lnTo>
                  <a:lnTo>
                    <a:pt x="173" y="0"/>
                  </a:lnTo>
                </a:path>
              </a:pathLst>
            </a:custGeom>
            <a:noFill/>
            <a:ln w="3175">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8" name="Rectangle 73"/>
            <p:cNvSpPr>
              <a:spLocks noChangeAspect="1" noChangeArrowheads="1"/>
            </p:cNvSpPr>
            <p:nvPr/>
          </p:nvSpPr>
          <p:spPr bwMode="auto">
            <a:xfrm>
              <a:off x="2481" y="1215"/>
              <a:ext cx="142"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800" b="1">
                  <a:solidFill>
                    <a:srgbClr val="000000"/>
                  </a:solidFill>
                  <a:latin typeface="Arial" panose="020B0604020202020204" pitchFamily="34" charset="0"/>
                </a:rPr>
                <a:t> 1473</a:t>
              </a:r>
              <a:endParaRPr lang="en-US" altLang="en-US">
                <a:latin typeface="Arial Narrow" panose="020B0606020202030204" pitchFamily="34" charset="0"/>
              </a:endParaRPr>
            </a:p>
          </p:txBody>
        </p:sp>
        <p:sp>
          <p:nvSpPr>
            <p:cNvPr id="79" name="Freeform 74"/>
            <p:cNvSpPr>
              <a:spLocks noChangeAspect="1"/>
            </p:cNvSpPr>
            <p:nvPr/>
          </p:nvSpPr>
          <p:spPr bwMode="auto">
            <a:xfrm>
              <a:off x="2465" y="1300"/>
              <a:ext cx="32" cy="32"/>
            </a:xfrm>
            <a:custGeom>
              <a:avLst/>
              <a:gdLst>
                <a:gd name="T0" fmla="*/ 0 w 288"/>
                <a:gd name="T1" fmla="*/ 0 h 288"/>
                <a:gd name="T2" fmla="*/ 0 w 288"/>
                <a:gd name="T3" fmla="*/ 0 h 288"/>
                <a:gd name="T4" fmla="*/ 0 w 288"/>
                <a:gd name="T5" fmla="*/ 0 h 288"/>
                <a:gd name="T6" fmla="*/ 0 w 288"/>
                <a:gd name="T7" fmla="*/ 0 h 288"/>
                <a:gd name="T8" fmla="*/ 0 w 288"/>
                <a:gd name="T9" fmla="*/ 0 h 288"/>
                <a:gd name="T10" fmla="*/ 0 60000 65536"/>
                <a:gd name="T11" fmla="*/ 0 60000 65536"/>
                <a:gd name="T12" fmla="*/ 0 60000 65536"/>
                <a:gd name="T13" fmla="*/ 0 60000 65536"/>
                <a:gd name="T14" fmla="*/ 0 60000 65536"/>
                <a:gd name="T15" fmla="*/ 0 w 288"/>
                <a:gd name="T16" fmla="*/ 0 h 288"/>
                <a:gd name="T17" fmla="*/ 288 w 288"/>
                <a:gd name="T18" fmla="*/ 288 h 288"/>
              </a:gdLst>
              <a:ahLst/>
              <a:cxnLst>
                <a:cxn ang="T10">
                  <a:pos x="T0" y="T1"/>
                </a:cxn>
                <a:cxn ang="T11">
                  <a:pos x="T2" y="T3"/>
                </a:cxn>
                <a:cxn ang="T12">
                  <a:pos x="T4" y="T5"/>
                </a:cxn>
                <a:cxn ang="T13">
                  <a:pos x="T6" y="T7"/>
                </a:cxn>
                <a:cxn ang="T14">
                  <a:pos x="T8" y="T9"/>
                </a:cxn>
              </a:cxnLst>
              <a:rect l="T15" t="T16" r="T17" b="T18"/>
              <a:pathLst>
                <a:path w="288" h="288">
                  <a:moveTo>
                    <a:pt x="288" y="0"/>
                  </a:moveTo>
                  <a:lnTo>
                    <a:pt x="0" y="288"/>
                  </a:lnTo>
                  <a:lnTo>
                    <a:pt x="288" y="288"/>
                  </a:lnTo>
                  <a:lnTo>
                    <a:pt x="0" y="0"/>
                  </a:lnTo>
                  <a:lnTo>
                    <a:pt x="288" y="0"/>
                  </a:lnTo>
                </a:path>
              </a:pathLst>
            </a:custGeom>
            <a:noFill/>
            <a:ln w="3175">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0" name="Rectangle 75"/>
            <p:cNvSpPr>
              <a:spLocks noChangeAspect="1" noChangeArrowheads="1"/>
            </p:cNvSpPr>
            <p:nvPr/>
          </p:nvSpPr>
          <p:spPr bwMode="auto">
            <a:xfrm>
              <a:off x="2481" y="1280"/>
              <a:ext cx="14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800" b="1">
                  <a:solidFill>
                    <a:srgbClr val="000000"/>
                  </a:solidFill>
                  <a:latin typeface="Arial" panose="020B0604020202020204" pitchFamily="34" charset="0"/>
                </a:rPr>
                <a:t> 1423</a:t>
              </a:r>
              <a:endParaRPr lang="en-US" altLang="en-US">
                <a:latin typeface="Arial Narrow" panose="020B0606020202030204" pitchFamily="34" charset="0"/>
              </a:endParaRPr>
            </a:p>
          </p:txBody>
        </p:sp>
        <p:sp>
          <p:nvSpPr>
            <p:cNvPr id="81" name="Freeform 76"/>
            <p:cNvSpPr>
              <a:spLocks noChangeAspect="1"/>
            </p:cNvSpPr>
            <p:nvPr/>
          </p:nvSpPr>
          <p:spPr bwMode="auto">
            <a:xfrm>
              <a:off x="2465" y="1370"/>
              <a:ext cx="32" cy="33"/>
            </a:xfrm>
            <a:custGeom>
              <a:avLst/>
              <a:gdLst>
                <a:gd name="T0" fmla="*/ 0 w 288"/>
                <a:gd name="T1" fmla="*/ 0 h 288"/>
                <a:gd name="T2" fmla="*/ 0 w 288"/>
                <a:gd name="T3" fmla="*/ 0 h 288"/>
                <a:gd name="T4" fmla="*/ 0 w 288"/>
                <a:gd name="T5" fmla="*/ 0 h 288"/>
                <a:gd name="T6" fmla="*/ 0 w 288"/>
                <a:gd name="T7" fmla="*/ 0 h 288"/>
                <a:gd name="T8" fmla="*/ 0 w 288"/>
                <a:gd name="T9" fmla="*/ 0 h 288"/>
                <a:gd name="T10" fmla="*/ 0 60000 65536"/>
                <a:gd name="T11" fmla="*/ 0 60000 65536"/>
                <a:gd name="T12" fmla="*/ 0 60000 65536"/>
                <a:gd name="T13" fmla="*/ 0 60000 65536"/>
                <a:gd name="T14" fmla="*/ 0 60000 65536"/>
                <a:gd name="T15" fmla="*/ 0 w 288"/>
                <a:gd name="T16" fmla="*/ 0 h 288"/>
                <a:gd name="T17" fmla="*/ 288 w 288"/>
                <a:gd name="T18" fmla="*/ 288 h 288"/>
              </a:gdLst>
              <a:ahLst/>
              <a:cxnLst>
                <a:cxn ang="T10">
                  <a:pos x="T0" y="T1"/>
                </a:cxn>
                <a:cxn ang="T11">
                  <a:pos x="T2" y="T3"/>
                </a:cxn>
                <a:cxn ang="T12">
                  <a:pos x="T4" y="T5"/>
                </a:cxn>
                <a:cxn ang="T13">
                  <a:pos x="T6" y="T7"/>
                </a:cxn>
                <a:cxn ang="T14">
                  <a:pos x="T8" y="T9"/>
                </a:cxn>
              </a:cxnLst>
              <a:rect l="T15" t="T16" r="T17" b="T18"/>
              <a:pathLst>
                <a:path w="288" h="288">
                  <a:moveTo>
                    <a:pt x="144" y="96"/>
                  </a:moveTo>
                  <a:lnTo>
                    <a:pt x="144" y="288"/>
                  </a:lnTo>
                  <a:lnTo>
                    <a:pt x="0" y="0"/>
                  </a:lnTo>
                  <a:lnTo>
                    <a:pt x="288" y="0"/>
                  </a:lnTo>
                  <a:lnTo>
                    <a:pt x="144" y="288"/>
                  </a:lnTo>
                </a:path>
              </a:pathLst>
            </a:custGeom>
            <a:noFill/>
            <a:ln w="3175">
              <a:solidFill>
                <a:srgbClr val="A121F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2" name="Rectangle 77"/>
            <p:cNvSpPr>
              <a:spLocks noChangeAspect="1" noChangeArrowheads="1"/>
            </p:cNvSpPr>
            <p:nvPr/>
          </p:nvSpPr>
          <p:spPr bwMode="auto">
            <a:xfrm>
              <a:off x="2481" y="1346"/>
              <a:ext cx="14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800" b="1">
                  <a:solidFill>
                    <a:srgbClr val="000000"/>
                  </a:solidFill>
                  <a:latin typeface="Arial" panose="020B0604020202020204" pitchFamily="34" charset="0"/>
                </a:rPr>
                <a:t> 1373</a:t>
              </a:r>
              <a:endParaRPr lang="en-US" altLang="en-US">
                <a:latin typeface="Arial Narrow" panose="020B0606020202030204" pitchFamily="34" charset="0"/>
              </a:endParaRPr>
            </a:p>
          </p:txBody>
        </p:sp>
        <p:sp>
          <p:nvSpPr>
            <p:cNvPr id="83" name="Line 78"/>
            <p:cNvSpPr>
              <a:spLocks noChangeAspect="1" noChangeShapeType="1"/>
            </p:cNvSpPr>
            <p:nvPr/>
          </p:nvSpPr>
          <p:spPr bwMode="auto">
            <a:xfrm>
              <a:off x="2481" y="1430"/>
              <a:ext cx="0" cy="33"/>
            </a:xfrm>
            <a:prstGeom prst="line">
              <a:avLst/>
            </a:prstGeom>
            <a:noFill/>
            <a:ln w="3175">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 name="Line 79"/>
            <p:cNvSpPr>
              <a:spLocks noChangeAspect="1" noChangeShapeType="1"/>
            </p:cNvSpPr>
            <p:nvPr/>
          </p:nvSpPr>
          <p:spPr bwMode="auto">
            <a:xfrm>
              <a:off x="2465" y="1446"/>
              <a:ext cx="32" cy="0"/>
            </a:xfrm>
            <a:prstGeom prst="line">
              <a:avLst/>
            </a:prstGeom>
            <a:noFill/>
            <a:ln w="3175">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 name="Rectangle 80"/>
            <p:cNvSpPr>
              <a:spLocks noChangeAspect="1" noChangeArrowheads="1"/>
            </p:cNvSpPr>
            <p:nvPr/>
          </p:nvSpPr>
          <p:spPr bwMode="auto">
            <a:xfrm>
              <a:off x="2481" y="1411"/>
              <a:ext cx="142" cy="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800" b="1">
                  <a:solidFill>
                    <a:srgbClr val="000000"/>
                  </a:solidFill>
                  <a:latin typeface="Arial" panose="020B0604020202020204" pitchFamily="34" charset="0"/>
                </a:rPr>
                <a:t> 1323</a:t>
              </a:r>
              <a:endParaRPr lang="en-US" altLang="en-US">
                <a:latin typeface="Arial Narrow" panose="020B0606020202030204" pitchFamily="34" charset="0"/>
              </a:endParaRPr>
            </a:p>
          </p:txBody>
        </p:sp>
        <p:sp>
          <p:nvSpPr>
            <p:cNvPr id="86" name="Line 81"/>
            <p:cNvSpPr>
              <a:spLocks noChangeAspect="1" noChangeShapeType="1"/>
            </p:cNvSpPr>
            <p:nvPr/>
          </p:nvSpPr>
          <p:spPr bwMode="auto">
            <a:xfrm>
              <a:off x="2481" y="1495"/>
              <a:ext cx="0" cy="33"/>
            </a:xfrm>
            <a:prstGeom prst="line">
              <a:avLst/>
            </a:prstGeom>
            <a:noFill/>
            <a:ln w="31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 name="Line 82"/>
            <p:cNvSpPr>
              <a:spLocks noChangeAspect="1" noChangeShapeType="1"/>
            </p:cNvSpPr>
            <p:nvPr/>
          </p:nvSpPr>
          <p:spPr bwMode="auto">
            <a:xfrm flipH="1">
              <a:off x="2467" y="1504"/>
              <a:ext cx="28" cy="16"/>
            </a:xfrm>
            <a:prstGeom prst="line">
              <a:avLst/>
            </a:prstGeom>
            <a:noFill/>
            <a:ln w="31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 name="Line 83"/>
            <p:cNvSpPr>
              <a:spLocks noChangeAspect="1" noChangeShapeType="1"/>
            </p:cNvSpPr>
            <p:nvPr/>
          </p:nvSpPr>
          <p:spPr bwMode="auto">
            <a:xfrm flipH="1" flipV="1">
              <a:off x="2467" y="1504"/>
              <a:ext cx="28" cy="16"/>
            </a:xfrm>
            <a:prstGeom prst="line">
              <a:avLst/>
            </a:prstGeom>
            <a:noFill/>
            <a:ln w="31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9" name="Rectangle 84"/>
            <p:cNvSpPr>
              <a:spLocks noChangeAspect="1" noChangeArrowheads="1"/>
            </p:cNvSpPr>
            <p:nvPr/>
          </p:nvSpPr>
          <p:spPr bwMode="auto">
            <a:xfrm>
              <a:off x="2481" y="1476"/>
              <a:ext cx="142" cy="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800" b="1">
                  <a:solidFill>
                    <a:srgbClr val="000000"/>
                  </a:solidFill>
                  <a:latin typeface="Arial" panose="020B0604020202020204" pitchFamily="34" charset="0"/>
                </a:rPr>
                <a:t> 1273</a:t>
              </a:r>
              <a:endParaRPr lang="en-US" altLang="en-US">
                <a:latin typeface="Arial Narrow" panose="020B0606020202030204" pitchFamily="34" charset="0"/>
              </a:endParaRPr>
            </a:p>
          </p:txBody>
        </p:sp>
        <p:sp>
          <p:nvSpPr>
            <p:cNvPr id="90" name="Freeform 85"/>
            <p:cNvSpPr>
              <a:spLocks noChangeAspect="1"/>
            </p:cNvSpPr>
            <p:nvPr/>
          </p:nvSpPr>
          <p:spPr bwMode="auto">
            <a:xfrm>
              <a:off x="1099" y="1509"/>
              <a:ext cx="32" cy="32"/>
            </a:xfrm>
            <a:custGeom>
              <a:avLst/>
              <a:gdLst>
                <a:gd name="T0" fmla="*/ 0 w 288"/>
                <a:gd name="T1" fmla="*/ 0 h 288"/>
                <a:gd name="T2" fmla="*/ 0 w 288"/>
                <a:gd name="T3" fmla="*/ 0 h 288"/>
                <a:gd name="T4" fmla="*/ 0 w 288"/>
                <a:gd name="T5" fmla="*/ 0 h 288"/>
                <a:gd name="T6" fmla="*/ 0 w 288"/>
                <a:gd name="T7" fmla="*/ 0 h 288"/>
                <a:gd name="T8" fmla="*/ 0 w 288"/>
                <a:gd name="T9" fmla="*/ 0 h 288"/>
                <a:gd name="T10" fmla="*/ 0 60000 65536"/>
                <a:gd name="T11" fmla="*/ 0 60000 65536"/>
                <a:gd name="T12" fmla="*/ 0 60000 65536"/>
                <a:gd name="T13" fmla="*/ 0 60000 65536"/>
                <a:gd name="T14" fmla="*/ 0 60000 65536"/>
                <a:gd name="T15" fmla="*/ 0 w 288"/>
                <a:gd name="T16" fmla="*/ 0 h 288"/>
                <a:gd name="T17" fmla="*/ 288 w 288"/>
                <a:gd name="T18" fmla="*/ 288 h 288"/>
              </a:gdLst>
              <a:ahLst/>
              <a:cxnLst>
                <a:cxn ang="T10">
                  <a:pos x="T0" y="T1"/>
                </a:cxn>
                <a:cxn ang="T11">
                  <a:pos x="T2" y="T3"/>
                </a:cxn>
                <a:cxn ang="T12">
                  <a:pos x="T4" y="T5"/>
                </a:cxn>
                <a:cxn ang="T13">
                  <a:pos x="T6" y="T7"/>
                </a:cxn>
                <a:cxn ang="T14">
                  <a:pos x="T8" y="T9"/>
                </a:cxn>
              </a:cxnLst>
              <a:rect l="T15" t="T16" r="T17" b="T18"/>
              <a:pathLst>
                <a:path w="288" h="288">
                  <a:moveTo>
                    <a:pt x="144" y="192"/>
                  </a:moveTo>
                  <a:lnTo>
                    <a:pt x="144" y="0"/>
                  </a:lnTo>
                  <a:lnTo>
                    <a:pt x="0" y="288"/>
                  </a:lnTo>
                  <a:lnTo>
                    <a:pt x="288" y="288"/>
                  </a:lnTo>
                  <a:lnTo>
                    <a:pt x="144" y="0"/>
                  </a:lnTo>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1" name="Freeform 86"/>
            <p:cNvSpPr>
              <a:spLocks noChangeAspect="1"/>
            </p:cNvSpPr>
            <p:nvPr/>
          </p:nvSpPr>
          <p:spPr bwMode="auto">
            <a:xfrm>
              <a:off x="1162" y="1494"/>
              <a:ext cx="33" cy="32"/>
            </a:xfrm>
            <a:custGeom>
              <a:avLst/>
              <a:gdLst>
                <a:gd name="T0" fmla="*/ 0 w 288"/>
                <a:gd name="T1" fmla="*/ 0 h 288"/>
                <a:gd name="T2" fmla="*/ 0 w 288"/>
                <a:gd name="T3" fmla="*/ 0 h 288"/>
                <a:gd name="T4" fmla="*/ 0 w 288"/>
                <a:gd name="T5" fmla="*/ 0 h 288"/>
                <a:gd name="T6" fmla="*/ 0 w 288"/>
                <a:gd name="T7" fmla="*/ 0 h 288"/>
                <a:gd name="T8" fmla="*/ 0 w 288"/>
                <a:gd name="T9" fmla="*/ 0 h 288"/>
                <a:gd name="T10" fmla="*/ 0 60000 65536"/>
                <a:gd name="T11" fmla="*/ 0 60000 65536"/>
                <a:gd name="T12" fmla="*/ 0 60000 65536"/>
                <a:gd name="T13" fmla="*/ 0 60000 65536"/>
                <a:gd name="T14" fmla="*/ 0 60000 65536"/>
                <a:gd name="T15" fmla="*/ 0 w 288"/>
                <a:gd name="T16" fmla="*/ 0 h 288"/>
                <a:gd name="T17" fmla="*/ 288 w 288"/>
                <a:gd name="T18" fmla="*/ 288 h 288"/>
              </a:gdLst>
              <a:ahLst/>
              <a:cxnLst>
                <a:cxn ang="T10">
                  <a:pos x="T0" y="T1"/>
                </a:cxn>
                <a:cxn ang="T11">
                  <a:pos x="T2" y="T3"/>
                </a:cxn>
                <a:cxn ang="T12">
                  <a:pos x="T4" y="T5"/>
                </a:cxn>
                <a:cxn ang="T13">
                  <a:pos x="T6" y="T7"/>
                </a:cxn>
                <a:cxn ang="T14">
                  <a:pos x="T8" y="T9"/>
                </a:cxn>
              </a:cxnLst>
              <a:rect l="T15" t="T16" r="T17" b="T18"/>
              <a:pathLst>
                <a:path w="288" h="288">
                  <a:moveTo>
                    <a:pt x="144" y="192"/>
                  </a:moveTo>
                  <a:lnTo>
                    <a:pt x="144" y="0"/>
                  </a:lnTo>
                  <a:lnTo>
                    <a:pt x="0" y="288"/>
                  </a:lnTo>
                  <a:lnTo>
                    <a:pt x="288" y="288"/>
                  </a:lnTo>
                  <a:lnTo>
                    <a:pt x="144" y="0"/>
                  </a:lnTo>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2" name="Freeform 87"/>
            <p:cNvSpPr>
              <a:spLocks noChangeAspect="1"/>
            </p:cNvSpPr>
            <p:nvPr/>
          </p:nvSpPr>
          <p:spPr bwMode="auto">
            <a:xfrm>
              <a:off x="1223" y="1527"/>
              <a:ext cx="32" cy="33"/>
            </a:xfrm>
            <a:custGeom>
              <a:avLst/>
              <a:gdLst>
                <a:gd name="T0" fmla="*/ 0 w 288"/>
                <a:gd name="T1" fmla="*/ 0 h 288"/>
                <a:gd name="T2" fmla="*/ 0 w 288"/>
                <a:gd name="T3" fmla="*/ 0 h 288"/>
                <a:gd name="T4" fmla="*/ 0 w 288"/>
                <a:gd name="T5" fmla="*/ 0 h 288"/>
                <a:gd name="T6" fmla="*/ 0 w 288"/>
                <a:gd name="T7" fmla="*/ 0 h 288"/>
                <a:gd name="T8" fmla="*/ 0 w 288"/>
                <a:gd name="T9" fmla="*/ 0 h 288"/>
                <a:gd name="T10" fmla="*/ 0 60000 65536"/>
                <a:gd name="T11" fmla="*/ 0 60000 65536"/>
                <a:gd name="T12" fmla="*/ 0 60000 65536"/>
                <a:gd name="T13" fmla="*/ 0 60000 65536"/>
                <a:gd name="T14" fmla="*/ 0 60000 65536"/>
                <a:gd name="T15" fmla="*/ 0 w 288"/>
                <a:gd name="T16" fmla="*/ 0 h 288"/>
                <a:gd name="T17" fmla="*/ 288 w 288"/>
                <a:gd name="T18" fmla="*/ 288 h 288"/>
              </a:gdLst>
              <a:ahLst/>
              <a:cxnLst>
                <a:cxn ang="T10">
                  <a:pos x="T0" y="T1"/>
                </a:cxn>
                <a:cxn ang="T11">
                  <a:pos x="T2" y="T3"/>
                </a:cxn>
                <a:cxn ang="T12">
                  <a:pos x="T4" y="T5"/>
                </a:cxn>
                <a:cxn ang="T13">
                  <a:pos x="T6" y="T7"/>
                </a:cxn>
                <a:cxn ang="T14">
                  <a:pos x="T8" y="T9"/>
                </a:cxn>
              </a:cxnLst>
              <a:rect l="T15" t="T16" r="T17" b="T18"/>
              <a:pathLst>
                <a:path w="288" h="288">
                  <a:moveTo>
                    <a:pt x="144" y="192"/>
                  </a:moveTo>
                  <a:lnTo>
                    <a:pt x="144" y="0"/>
                  </a:lnTo>
                  <a:lnTo>
                    <a:pt x="0" y="288"/>
                  </a:lnTo>
                  <a:lnTo>
                    <a:pt x="288" y="288"/>
                  </a:lnTo>
                  <a:lnTo>
                    <a:pt x="144" y="0"/>
                  </a:lnTo>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3" name="Freeform 88"/>
            <p:cNvSpPr>
              <a:spLocks noChangeAspect="1"/>
            </p:cNvSpPr>
            <p:nvPr/>
          </p:nvSpPr>
          <p:spPr bwMode="auto">
            <a:xfrm>
              <a:off x="1283" y="1479"/>
              <a:ext cx="33" cy="32"/>
            </a:xfrm>
            <a:custGeom>
              <a:avLst/>
              <a:gdLst>
                <a:gd name="T0" fmla="*/ 0 w 288"/>
                <a:gd name="T1" fmla="*/ 0 h 288"/>
                <a:gd name="T2" fmla="*/ 0 w 288"/>
                <a:gd name="T3" fmla="*/ 0 h 288"/>
                <a:gd name="T4" fmla="*/ 0 w 288"/>
                <a:gd name="T5" fmla="*/ 0 h 288"/>
                <a:gd name="T6" fmla="*/ 0 w 288"/>
                <a:gd name="T7" fmla="*/ 0 h 288"/>
                <a:gd name="T8" fmla="*/ 0 w 288"/>
                <a:gd name="T9" fmla="*/ 0 h 288"/>
                <a:gd name="T10" fmla="*/ 0 60000 65536"/>
                <a:gd name="T11" fmla="*/ 0 60000 65536"/>
                <a:gd name="T12" fmla="*/ 0 60000 65536"/>
                <a:gd name="T13" fmla="*/ 0 60000 65536"/>
                <a:gd name="T14" fmla="*/ 0 60000 65536"/>
                <a:gd name="T15" fmla="*/ 0 w 288"/>
                <a:gd name="T16" fmla="*/ 0 h 288"/>
                <a:gd name="T17" fmla="*/ 288 w 288"/>
                <a:gd name="T18" fmla="*/ 288 h 288"/>
              </a:gdLst>
              <a:ahLst/>
              <a:cxnLst>
                <a:cxn ang="T10">
                  <a:pos x="T0" y="T1"/>
                </a:cxn>
                <a:cxn ang="T11">
                  <a:pos x="T2" y="T3"/>
                </a:cxn>
                <a:cxn ang="T12">
                  <a:pos x="T4" y="T5"/>
                </a:cxn>
                <a:cxn ang="T13">
                  <a:pos x="T6" y="T7"/>
                </a:cxn>
                <a:cxn ang="T14">
                  <a:pos x="T8" y="T9"/>
                </a:cxn>
              </a:cxnLst>
              <a:rect l="T15" t="T16" r="T17" b="T18"/>
              <a:pathLst>
                <a:path w="288" h="288">
                  <a:moveTo>
                    <a:pt x="144" y="192"/>
                  </a:moveTo>
                  <a:lnTo>
                    <a:pt x="144" y="0"/>
                  </a:lnTo>
                  <a:lnTo>
                    <a:pt x="0" y="288"/>
                  </a:lnTo>
                  <a:lnTo>
                    <a:pt x="288" y="288"/>
                  </a:lnTo>
                  <a:lnTo>
                    <a:pt x="144" y="0"/>
                  </a:lnTo>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4" name="Freeform 89"/>
            <p:cNvSpPr>
              <a:spLocks noChangeAspect="1"/>
            </p:cNvSpPr>
            <p:nvPr/>
          </p:nvSpPr>
          <p:spPr bwMode="auto">
            <a:xfrm>
              <a:off x="1283" y="1479"/>
              <a:ext cx="33" cy="32"/>
            </a:xfrm>
            <a:custGeom>
              <a:avLst/>
              <a:gdLst>
                <a:gd name="T0" fmla="*/ 0 w 288"/>
                <a:gd name="T1" fmla="*/ 0 h 288"/>
                <a:gd name="T2" fmla="*/ 0 w 288"/>
                <a:gd name="T3" fmla="*/ 0 h 288"/>
                <a:gd name="T4" fmla="*/ 0 w 288"/>
                <a:gd name="T5" fmla="*/ 0 h 288"/>
                <a:gd name="T6" fmla="*/ 0 w 288"/>
                <a:gd name="T7" fmla="*/ 0 h 288"/>
                <a:gd name="T8" fmla="*/ 0 w 288"/>
                <a:gd name="T9" fmla="*/ 0 h 288"/>
                <a:gd name="T10" fmla="*/ 0 60000 65536"/>
                <a:gd name="T11" fmla="*/ 0 60000 65536"/>
                <a:gd name="T12" fmla="*/ 0 60000 65536"/>
                <a:gd name="T13" fmla="*/ 0 60000 65536"/>
                <a:gd name="T14" fmla="*/ 0 60000 65536"/>
                <a:gd name="T15" fmla="*/ 0 w 288"/>
                <a:gd name="T16" fmla="*/ 0 h 288"/>
                <a:gd name="T17" fmla="*/ 288 w 288"/>
                <a:gd name="T18" fmla="*/ 288 h 288"/>
              </a:gdLst>
              <a:ahLst/>
              <a:cxnLst>
                <a:cxn ang="T10">
                  <a:pos x="T0" y="T1"/>
                </a:cxn>
                <a:cxn ang="T11">
                  <a:pos x="T2" y="T3"/>
                </a:cxn>
                <a:cxn ang="T12">
                  <a:pos x="T4" y="T5"/>
                </a:cxn>
                <a:cxn ang="T13">
                  <a:pos x="T6" y="T7"/>
                </a:cxn>
                <a:cxn ang="T14">
                  <a:pos x="T8" y="T9"/>
                </a:cxn>
              </a:cxnLst>
              <a:rect l="T15" t="T16" r="T17" b="T18"/>
              <a:pathLst>
                <a:path w="288" h="288">
                  <a:moveTo>
                    <a:pt x="144" y="192"/>
                  </a:moveTo>
                  <a:lnTo>
                    <a:pt x="144" y="0"/>
                  </a:lnTo>
                  <a:lnTo>
                    <a:pt x="0" y="288"/>
                  </a:lnTo>
                  <a:lnTo>
                    <a:pt x="288" y="288"/>
                  </a:lnTo>
                  <a:lnTo>
                    <a:pt x="144" y="0"/>
                  </a:lnTo>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5" name="Freeform 90"/>
            <p:cNvSpPr>
              <a:spLocks noChangeAspect="1"/>
            </p:cNvSpPr>
            <p:nvPr/>
          </p:nvSpPr>
          <p:spPr bwMode="auto">
            <a:xfrm>
              <a:off x="1351" y="1464"/>
              <a:ext cx="33" cy="32"/>
            </a:xfrm>
            <a:custGeom>
              <a:avLst/>
              <a:gdLst>
                <a:gd name="T0" fmla="*/ 0 w 288"/>
                <a:gd name="T1" fmla="*/ 0 h 288"/>
                <a:gd name="T2" fmla="*/ 0 w 288"/>
                <a:gd name="T3" fmla="*/ 0 h 288"/>
                <a:gd name="T4" fmla="*/ 0 w 288"/>
                <a:gd name="T5" fmla="*/ 0 h 288"/>
                <a:gd name="T6" fmla="*/ 0 w 288"/>
                <a:gd name="T7" fmla="*/ 0 h 288"/>
                <a:gd name="T8" fmla="*/ 0 w 288"/>
                <a:gd name="T9" fmla="*/ 0 h 288"/>
                <a:gd name="T10" fmla="*/ 0 60000 65536"/>
                <a:gd name="T11" fmla="*/ 0 60000 65536"/>
                <a:gd name="T12" fmla="*/ 0 60000 65536"/>
                <a:gd name="T13" fmla="*/ 0 60000 65536"/>
                <a:gd name="T14" fmla="*/ 0 60000 65536"/>
                <a:gd name="T15" fmla="*/ 0 w 288"/>
                <a:gd name="T16" fmla="*/ 0 h 288"/>
                <a:gd name="T17" fmla="*/ 288 w 288"/>
                <a:gd name="T18" fmla="*/ 288 h 288"/>
              </a:gdLst>
              <a:ahLst/>
              <a:cxnLst>
                <a:cxn ang="T10">
                  <a:pos x="T0" y="T1"/>
                </a:cxn>
                <a:cxn ang="T11">
                  <a:pos x="T2" y="T3"/>
                </a:cxn>
                <a:cxn ang="T12">
                  <a:pos x="T4" y="T5"/>
                </a:cxn>
                <a:cxn ang="T13">
                  <a:pos x="T6" y="T7"/>
                </a:cxn>
                <a:cxn ang="T14">
                  <a:pos x="T8" y="T9"/>
                </a:cxn>
              </a:cxnLst>
              <a:rect l="T15" t="T16" r="T17" b="T18"/>
              <a:pathLst>
                <a:path w="288" h="288">
                  <a:moveTo>
                    <a:pt x="144" y="192"/>
                  </a:moveTo>
                  <a:lnTo>
                    <a:pt x="144" y="0"/>
                  </a:lnTo>
                  <a:lnTo>
                    <a:pt x="0" y="288"/>
                  </a:lnTo>
                  <a:lnTo>
                    <a:pt x="288" y="288"/>
                  </a:lnTo>
                  <a:lnTo>
                    <a:pt x="144" y="0"/>
                  </a:lnTo>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6" name="Freeform 91"/>
            <p:cNvSpPr>
              <a:spLocks noChangeAspect="1"/>
            </p:cNvSpPr>
            <p:nvPr/>
          </p:nvSpPr>
          <p:spPr bwMode="auto">
            <a:xfrm>
              <a:off x="1425" y="1445"/>
              <a:ext cx="33" cy="33"/>
            </a:xfrm>
            <a:custGeom>
              <a:avLst/>
              <a:gdLst>
                <a:gd name="T0" fmla="*/ 0 w 288"/>
                <a:gd name="T1" fmla="*/ 0 h 288"/>
                <a:gd name="T2" fmla="*/ 0 w 288"/>
                <a:gd name="T3" fmla="*/ 0 h 288"/>
                <a:gd name="T4" fmla="*/ 0 w 288"/>
                <a:gd name="T5" fmla="*/ 0 h 288"/>
                <a:gd name="T6" fmla="*/ 0 w 288"/>
                <a:gd name="T7" fmla="*/ 0 h 288"/>
                <a:gd name="T8" fmla="*/ 0 w 288"/>
                <a:gd name="T9" fmla="*/ 0 h 288"/>
                <a:gd name="T10" fmla="*/ 0 60000 65536"/>
                <a:gd name="T11" fmla="*/ 0 60000 65536"/>
                <a:gd name="T12" fmla="*/ 0 60000 65536"/>
                <a:gd name="T13" fmla="*/ 0 60000 65536"/>
                <a:gd name="T14" fmla="*/ 0 60000 65536"/>
                <a:gd name="T15" fmla="*/ 0 w 288"/>
                <a:gd name="T16" fmla="*/ 0 h 288"/>
                <a:gd name="T17" fmla="*/ 288 w 288"/>
                <a:gd name="T18" fmla="*/ 288 h 288"/>
              </a:gdLst>
              <a:ahLst/>
              <a:cxnLst>
                <a:cxn ang="T10">
                  <a:pos x="T0" y="T1"/>
                </a:cxn>
                <a:cxn ang="T11">
                  <a:pos x="T2" y="T3"/>
                </a:cxn>
                <a:cxn ang="T12">
                  <a:pos x="T4" y="T5"/>
                </a:cxn>
                <a:cxn ang="T13">
                  <a:pos x="T6" y="T7"/>
                </a:cxn>
                <a:cxn ang="T14">
                  <a:pos x="T8" y="T9"/>
                </a:cxn>
              </a:cxnLst>
              <a:rect l="T15" t="T16" r="T17" b="T18"/>
              <a:pathLst>
                <a:path w="288" h="288">
                  <a:moveTo>
                    <a:pt x="144" y="192"/>
                  </a:moveTo>
                  <a:lnTo>
                    <a:pt x="144" y="0"/>
                  </a:lnTo>
                  <a:lnTo>
                    <a:pt x="0" y="288"/>
                  </a:lnTo>
                  <a:lnTo>
                    <a:pt x="288" y="288"/>
                  </a:lnTo>
                  <a:lnTo>
                    <a:pt x="144" y="0"/>
                  </a:lnTo>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7" name="Freeform 92"/>
            <p:cNvSpPr>
              <a:spLocks noChangeAspect="1"/>
            </p:cNvSpPr>
            <p:nvPr/>
          </p:nvSpPr>
          <p:spPr bwMode="auto">
            <a:xfrm>
              <a:off x="1488" y="1438"/>
              <a:ext cx="33" cy="32"/>
            </a:xfrm>
            <a:custGeom>
              <a:avLst/>
              <a:gdLst>
                <a:gd name="T0" fmla="*/ 0 w 288"/>
                <a:gd name="T1" fmla="*/ 0 h 288"/>
                <a:gd name="T2" fmla="*/ 0 w 288"/>
                <a:gd name="T3" fmla="*/ 0 h 288"/>
                <a:gd name="T4" fmla="*/ 0 w 288"/>
                <a:gd name="T5" fmla="*/ 0 h 288"/>
                <a:gd name="T6" fmla="*/ 0 w 288"/>
                <a:gd name="T7" fmla="*/ 0 h 288"/>
                <a:gd name="T8" fmla="*/ 0 w 288"/>
                <a:gd name="T9" fmla="*/ 0 h 288"/>
                <a:gd name="T10" fmla="*/ 0 60000 65536"/>
                <a:gd name="T11" fmla="*/ 0 60000 65536"/>
                <a:gd name="T12" fmla="*/ 0 60000 65536"/>
                <a:gd name="T13" fmla="*/ 0 60000 65536"/>
                <a:gd name="T14" fmla="*/ 0 60000 65536"/>
                <a:gd name="T15" fmla="*/ 0 w 288"/>
                <a:gd name="T16" fmla="*/ 0 h 288"/>
                <a:gd name="T17" fmla="*/ 288 w 288"/>
                <a:gd name="T18" fmla="*/ 288 h 288"/>
              </a:gdLst>
              <a:ahLst/>
              <a:cxnLst>
                <a:cxn ang="T10">
                  <a:pos x="T0" y="T1"/>
                </a:cxn>
                <a:cxn ang="T11">
                  <a:pos x="T2" y="T3"/>
                </a:cxn>
                <a:cxn ang="T12">
                  <a:pos x="T4" y="T5"/>
                </a:cxn>
                <a:cxn ang="T13">
                  <a:pos x="T6" y="T7"/>
                </a:cxn>
                <a:cxn ang="T14">
                  <a:pos x="T8" y="T9"/>
                </a:cxn>
              </a:cxnLst>
              <a:rect l="T15" t="T16" r="T17" b="T18"/>
              <a:pathLst>
                <a:path w="288" h="288">
                  <a:moveTo>
                    <a:pt x="144" y="192"/>
                  </a:moveTo>
                  <a:lnTo>
                    <a:pt x="144" y="0"/>
                  </a:lnTo>
                  <a:lnTo>
                    <a:pt x="0" y="288"/>
                  </a:lnTo>
                  <a:lnTo>
                    <a:pt x="288" y="288"/>
                  </a:lnTo>
                  <a:lnTo>
                    <a:pt x="144" y="0"/>
                  </a:lnTo>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8" name="Freeform 93"/>
            <p:cNvSpPr>
              <a:spLocks noChangeAspect="1"/>
            </p:cNvSpPr>
            <p:nvPr/>
          </p:nvSpPr>
          <p:spPr bwMode="auto">
            <a:xfrm>
              <a:off x="1559" y="1423"/>
              <a:ext cx="33" cy="32"/>
            </a:xfrm>
            <a:custGeom>
              <a:avLst/>
              <a:gdLst>
                <a:gd name="T0" fmla="*/ 0 w 288"/>
                <a:gd name="T1" fmla="*/ 0 h 288"/>
                <a:gd name="T2" fmla="*/ 0 w 288"/>
                <a:gd name="T3" fmla="*/ 0 h 288"/>
                <a:gd name="T4" fmla="*/ 0 w 288"/>
                <a:gd name="T5" fmla="*/ 0 h 288"/>
                <a:gd name="T6" fmla="*/ 0 w 288"/>
                <a:gd name="T7" fmla="*/ 0 h 288"/>
                <a:gd name="T8" fmla="*/ 0 w 288"/>
                <a:gd name="T9" fmla="*/ 0 h 288"/>
                <a:gd name="T10" fmla="*/ 0 60000 65536"/>
                <a:gd name="T11" fmla="*/ 0 60000 65536"/>
                <a:gd name="T12" fmla="*/ 0 60000 65536"/>
                <a:gd name="T13" fmla="*/ 0 60000 65536"/>
                <a:gd name="T14" fmla="*/ 0 60000 65536"/>
                <a:gd name="T15" fmla="*/ 0 w 288"/>
                <a:gd name="T16" fmla="*/ 0 h 288"/>
                <a:gd name="T17" fmla="*/ 288 w 288"/>
                <a:gd name="T18" fmla="*/ 288 h 288"/>
              </a:gdLst>
              <a:ahLst/>
              <a:cxnLst>
                <a:cxn ang="T10">
                  <a:pos x="T0" y="T1"/>
                </a:cxn>
                <a:cxn ang="T11">
                  <a:pos x="T2" y="T3"/>
                </a:cxn>
                <a:cxn ang="T12">
                  <a:pos x="T4" y="T5"/>
                </a:cxn>
                <a:cxn ang="T13">
                  <a:pos x="T6" y="T7"/>
                </a:cxn>
                <a:cxn ang="T14">
                  <a:pos x="T8" y="T9"/>
                </a:cxn>
              </a:cxnLst>
              <a:rect l="T15" t="T16" r="T17" b="T18"/>
              <a:pathLst>
                <a:path w="288" h="288">
                  <a:moveTo>
                    <a:pt x="144" y="192"/>
                  </a:moveTo>
                  <a:lnTo>
                    <a:pt x="144" y="0"/>
                  </a:lnTo>
                  <a:lnTo>
                    <a:pt x="0" y="288"/>
                  </a:lnTo>
                  <a:lnTo>
                    <a:pt x="288" y="288"/>
                  </a:lnTo>
                  <a:lnTo>
                    <a:pt x="144" y="0"/>
                  </a:lnTo>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99" name="Freeform 94"/>
            <p:cNvSpPr>
              <a:spLocks noChangeAspect="1"/>
            </p:cNvSpPr>
            <p:nvPr/>
          </p:nvSpPr>
          <p:spPr bwMode="auto">
            <a:xfrm>
              <a:off x="1628" y="1404"/>
              <a:ext cx="32" cy="33"/>
            </a:xfrm>
            <a:custGeom>
              <a:avLst/>
              <a:gdLst>
                <a:gd name="T0" fmla="*/ 0 w 288"/>
                <a:gd name="T1" fmla="*/ 0 h 288"/>
                <a:gd name="T2" fmla="*/ 0 w 288"/>
                <a:gd name="T3" fmla="*/ 0 h 288"/>
                <a:gd name="T4" fmla="*/ 0 w 288"/>
                <a:gd name="T5" fmla="*/ 0 h 288"/>
                <a:gd name="T6" fmla="*/ 0 w 288"/>
                <a:gd name="T7" fmla="*/ 0 h 288"/>
                <a:gd name="T8" fmla="*/ 0 w 288"/>
                <a:gd name="T9" fmla="*/ 0 h 288"/>
                <a:gd name="T10" fmla="*/ 0 60000 65536"/>
                <a:gd name="T11" fmla="*/ 0 60000 65536"/>
                <a:gd name="T12" fmla="*/ 0 60000 65536"/>
                <a:gd name="T13" fmla="*/ 0 60000 65536"/>
                <a:gd name="T14" fmla="*/ 0 60000 65536"/>
                <a:gd name="T15" fmla="*/ 0 w 288"/>
                <a:gd name="T16" fmla="*/ 0 h 288"/>
                <a:gd name="T17" fmla="*/ 288 w 288"/>
                <a:gd name="T18" fmla="*/ 288 h 288"/>
              </a:gdLst>
              <a:ahLst/>
              <a:cxnLst>
                <a:cxn ang="T10">
                  <a:pos x="T0" y="T1"/>
                </a:cxn>
                <a:cxn ang="T11">
                  <a:pos x="T2" y="T3"/>
                </a:cxn>
                <a:cxn ang="T12">
                  <a:pos x="T4" y="T5"/>
                </a:cxn>
                <a:cxn ang="T13">
                  <a:pos x="T6" y="T7"/>
                </a:cxn>
                <a:cxn ang="T14">
                  <a:pos x="T8" y="T9"/>
                </a:cxn>
              </a:cxnLst>
              <a:rect l="T15" t="T16" r="T17" b="T18"/>
              <a:pathLst>
                <a:path w="288" h="288">
                  <a:moveTo>
                    <a:pt x="144" y="192"/>
                  </a:moveTo>
                  <a:lnTo>
                    <a:pt x="144" y="0"/>
                  </a:lnTo>
                  <a:lnTo>
                    <a:pt x="0" y="288"/>
                  </a:lnTo>
                  <a:lnTo>
                    <a:pt x="288" y="288"/>
                  </a:lnTo>
                  <a:lnTo>
                    <a:pt x="144" y="0"/>
                  </a:lnTo>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0" name="Freeform 95"/>
            <p:cNvSpPr>
              <a:spLocks noChangeAspect="1"/>
            </p:cNvSpPr>
            <p:nvPr/>
          </p:nvSpPr>
          <p:spPr bwMode="auto">
            <a:xfrm>
              <a:off x="1678" y="1389"/>
              <a:ext cx="33" cy="33"/>
            </a:xfrm>
            <a:custGeom>
              <a:avLst/>
              <a:gdLst>
                <a:gd name="T0" fmla="*/ 0 w 288"/>
                <a:gd name="T1" fmla="*/ 0 h 288"/>
                <a:gd name="T2" fmla="*/ 0 w 288"/>
                <a:gd name="T3" fmla="*/ 0 h 288"/>
                <a:gd name="T4" fmla="*/ 0 w 288"/>
                <a:gd name="T5" fmla="*/ 0 h 288"/>
                <a:gd name="T6" fmla="*/ 0 w 288"/>
                <a:gd name="T7" fmla="*/ 0 h 288"/>
                <a:gd name="T8" fmla="*/ 0 w 288"/>
                <a:gd name="T9" fmla="*/ 0 h 288"/>
                <a:gd name="T10" fmla="*/ 0 60000 65536"/>
                <a:gd name="T11" fmla="*/ 0 60000 65536"/>
                <a:gd name="T12" fmla="*/ 0 60000 65536"/>
                <a:gd name="T13" fmla="*/ 0 60000 65536"/>
                <a:gd name="T14" fmla="*/ 0 60000 65536"/>
                <a:gd name="T15" fmla="*/ 0 w 288"/>
                <a:gd name="T16" fmla="*/ 0 h 288"/>
                <a:gd name="T17" fmla="*/ 288 w 288"/>
                <a:gd name="T18" fmla="*/ 288 h 288"/>
              </a:gdLst>
              <a:ahLst/>
              <a:cxnLst>
                <a:cxn ang="T10">
                  <a:pos x="T0" y="T1"/>
                </a:cxn>
                <a:cxn ang="T11">
                  <a:pos x="T2" y="T3"/>
                </a:cxn>
                <a:cxn ang="T12">
                  <a:pos x="T4" y="T5"/>
                </a:cxn>
                <a:cxn ang="T13">
                  <a:pos x="T6" y="T7"/>
                </a:cxn>
                <a:cxn ang="T14">
                  <a:pos x="T8" y="T9"/>
                </a:cxn>
              </a:cxnLst>
              <a:rect l="T15" t="T16" r="T17" b="T18"/>
              <a:pathLst>
                <a:path w="288" h="288">
                  <a:moveTo>
                    <a:pt x="144" y="192"/>
                  </a:moveTo>
                  <a:lnTo>
                    <a:pt x="144" y="0"/>
                  </a:lnTo>
                  <a:lnTo>
                    <a:pt x="0" y="288"/>
                  </a:lnTo>
                  <a:lnTo>
                    <a:pt x="288" y="288"/>
                  </a:lnTo>
                  <a:lnTo>
                    <a:pt x="144" y="0"/>
                  </a:lnTo>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1" name="Freeform 96"/>
            <p:cNvSpPr>
              <a:spLocks noChangeAspect="1"/>
            </p:cNvSpPr>
            <p:nvPr/>
          </p:nvSpPr>
          <p:spPr bwMode="auto">
            <a:xfrm>
              <a:off x="1747" y="1374"/>
              <a:ext cx="32" cy="33"/>
            </a:xfrm>
            <a:custGeom>
              <a:avLst/>
              <a:gdLst>
                <a:gd name="T0" fmla="*/ 0 w 288"/>
                <a:gd name="T1" fmla="*/ 0 h 288"/>
                <a:gd name="T2" fmla="*/ 0 w 288"/>
                <a:gd name="T3" fmla="*/ 0 h 288"/>
                <a:gd name="T4" fmla="*/ 0 w 288"/>
                <a:gd name="T5" fmla="*/ 0 h 288"/>
                <a:gd name="T6" fmla="*/ 0 w 288"/>
                <a:gd name="T7" fmla="*/ 0 h 288"/>
                <a:gd name="T8" fmla="*/ 0 w 288"/>
                <a:gd name="T9" fmla="*/ 0 h 288"/>
                <a:gd name="T10" fmla="*/ 0 60000 65536"/>
                <a:gd name="T11" fmla="*/ 0 60000 65536"/>
                <a:gd name="T12" fmla="*/ 0 60000 65536"/>
                <a:gd name="T13" fmla="*/ 0 60000 65536"/>
                <a:gd name="T14" fmla="*/ 0 60000 65536"/>
                <a:gd name="T15" fmla="*/ 0 w 288"/>
                <a:gd name="T16" fmla="*/ 0 h 288"/>
                <a:gd name="T17" fmla="*/ 288 w 288"/>
                <a:gd name="T18" fmla="*/ 288 h 288"/>
              </a:gdLst>
              <a:ahLst/>
              <a:cxnLst>
                <a:cxn ang="T10">
                  <a:pos x="T0" y="T1"/>
                </a:cxn>
                <a:cxn ang="T11">
                  <a:pos x="T2" y="T3"/>
                </a:cxn>
                <a:cxn ang="T12">
                  <a:pos x="T4" y="T5"/>
                </a:cxn>
                <a:cxn ang="T13">
                  <a:pos x="T6" y="T7"/>
                </a:cxn>
                <a:cxn ang="T14">
                  <a:pos x="T8" y="T9"/>
                </a:cxn>
              </a:cxnLst>
              <a:rect l="T15" t="T16" r="T17" b="T18"/>
              <a:pathLst>
                <a:path w="288" h="288">
                  <a:moveTo>
                    <a:pt x="144" y="192"/>
                  </a:moveTo>
                  <a:lnTo>
                    <a:pt x="144" y="0"/>
                  </a:lnTo>
                  <a:lnTo>
                    <a:pt x="0" y="288"/>
                  </a:lnTo>
                  <a:lnTo>
                    <a:pt x="288" y="288"/>
                  </a:lnTo>
                  <a:lnTo>
                    <a:pt x="144" y="0"/>
                  </a:lnTo>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2" name="Freeform 97"/>
            <p:cNvSpPr>
              <a:spLocks noChangeAspect="1"/>
            </p:cNvSpPr>
            <p:nvPr/>
          </p:nvSpPr>
          <p:spPr bwMode="auto">
            <a:xfrm>
              <a:off x="1817" y="1359"/>
              <a:ext cx="33" cy="33"/>
            </a:xfrm>
            <a:custGeom>
              <a:avLst/>
              <a:gdLst>
                <a:gd name="T0" fmla="*/ 0 w 288"/>
                <a:gd name="T1" fmla="*/ 0 h 288"/>
                <a:gd name="T2" fmla="*/ 0 w 288"/>
                <a:gd name="T3" fmla="*/ 0 h 288"/>
                <a:gd name="T4" fmla="*/ 0 w 288"/>
                <a:gd name="T5" fmla="*/ 0 h 288"/>
                <a:gd name="T6" fmla="*/ 0 w 288"/>
                <a:gd name="T7" fmla="*/ 0 h 288"/>
                <a:gd name="T8" fmla="*/ 0 w 288"/>
                <a:gd name="T9" fmla="*/ 0 h 288"/>
                <a:gd name="T10" fmla="*/ 0 60000 65536"/>
                <a:gd name="T11" fmla="*/ 0 60000 65536"/>
                <a:gd name="T12" fmla="*/ 0 60000 65536"/>
                <a:gd name="T13" fmla="*/ 0 60000 65536"/>
                <a:gd name="T14" fmla="*/ 0 60000 65536"/>
                <a:gd name="T15" fmla="*/ 0 w 288"/>
                <a:gd name="T16" fmla="*/ 0 h 288"/>
                <a:gd name="T17" fmla="*/ 288 w 288"/>
                <a:gd name="T18" fmla="*/ 288 h 288"/>
              </a:gdLst>
              <a:ahLst/>
              <a:cxnLst>
                <a:cxn ang="T10">
                  <a:pos x="T0" y="T1"/>
                </a:cxn>
                <a:cxn ang="T11">
                  <a:pos x="T2" y="T3"/>
                </a:cxn>
                <a:cxn ang="T12">
                  <a:pos x="T4" y="T5"/>
                </a:cxn>
                <a:cxn ang="T13">
                  <a:pos x="T6" y="T7"/>
                </a:cxn>
                <a:cxn ang="T14">
                  <a:pos x="T8" y="T9"/>
                </a:cxn>
              </a:cxnLst>
              <a:rect l="T15" t="T16" r="T17" b="T18"/>
              <a:pathLst>
                <a:path w="288" h="288">
                  <a:moveTo>
                    <a:pt x="144" y="192"/>
                  </a:moveTo>
                  <a:lnTo>
                    <a:pt x="144" y="0"/>
                  </a:lnTo>
                  <a:lnTo>
                    <a:pt x="0" y="288"/>
                  </a:lnTo>
                  <a:lnTo>
                    <a:pt x="288" y="288"/>
                  </a:lnTo>
                  <a:lnTo>
                    <a:pt x="144" y="0"/>
                  </a:lnTo>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3" name="Freeform 98"/>
            <p:cNvSpPr>
              <a:spLocks noChangeAspect="1"/>
            </p:cNvSpPr>
            <p:nvPr/>
          </p:nvSpPr>
          <p:spPr bwMode="auto">
            <a:xfrm>
              <a:off x="1871" y="1352"/>
              <a:ext cx="33" cy="33"/>
            </a:xfrm>
            <a:custGeom>
              <a:avLst/>
              <a:gdLst>
                <a:gd name="T0" fmla="*/ 0 w 288"/>
                <a:gd name="T1" fmla="*/ 0 h 288"/>
                <a:gd name="T2" fmla="*/ 0 w 288"/>
                <a:gd name="T3" fmla="*/ 0 h 288"/>
                <a:gd name="T4" fmla="*/ 0 w 288"/>
                <a:gd name="T5" fmla="*/ 0 h 288"/>
                <a:gd name="T6" fmla="*/ 0 w 288"/>
                <a:gd name="T7" fmla="*/ 0 h 288"/>
                <a:gd name="T8" fmla="*/ 0 w 288"/>
                <a:gd name="T9" fmla="*/ 0 h 288"/>
                <a:gd name="T10" fmla="*/ 0 60000 65536"/>
                <a:gd name="T11" fmla="*/ 0 60000 65536"/>
                <a:gd name="T12" fmla="*/ 0 60000 65536"/>
                <a:gd name="T13" fmla="*/ 0 60000 65536"/>
                <a:gd name="T14" fmla="*/ 0 60000 65536"/>
                <a:gd name="T15" fmla="*/ 0 w 288"/>
                <a:gd name="T16" fmla="*/ 0 h 288"/>
                <a:gd name="T17" fmla="*/ 288 w 288"/>
                <a:gd name="T18" fmla="*/ 288 h 288"/>
              </a:gdLst>
              <a:ahLst/>
              <a:cxnLst>
                <a:cxn ang="T10">
                  <a:pos x="T0" y="T1"/>
                </a:cxn>
                <a:cxn ang="T11">
                  <a:pos x="T2" y="T3"/>
                </a:cxn>
                <a:cxn ang="T12">
                  <a:pos x="T4" y="T5"/>
                </a:cxn>
                <a:cxn ang="T13">
                  <a:pos x="T6" y="T7"/>
                </a:cxn>
                <a:cxn ang="T14">
                  <a:pos x="T8" y="T9"/>
                </a:cxn>
              </a:cxnLst>
              <a:rect l="T15" t="T16" r="T17" b="T18"/>
              <a:pathLst>
                <a:path w="288" h="288">
                  <a:moveTo>
                    <a:pt x="144" y="192"/>
                  </a:moveTo>
                  <a:lnTo>
                    <a:pt x="144" y="0"/>
                  </a:lnTo>
                  <a:lnTo>
                    <a:pt x="0" y="288"/>
                  </a:lnTo>
                  <a:lnTo>
                    <a:pt x="288" y="288"/>
                  </a:lnTo>
                  <a:lnTo>
                    <a:pt x="144" y="0"/>
                  </a:lnTo>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4" name="Freeform 99"/>
            <p:cNvSpPr>
              <a:spLocks noChangeAspect="1"/>
            </p:cNvSpPr>
            <p:nvPr/>
          </p:nvSpPr>
          <p:spPr bwMode="auto">
            <a:xfrm>
              <a:off x="1938" y="1345"/>
              <a:ext cx="32" cy="32"/>
            </a:xfrm>
            <a:custGeom>
              <a:avLst/>
              <a:gdLst>
                <a:gd name="T0" fmla="*/ 0 w 288"/>
                <a:gd name="T1" fmla="*/ 0 h 288"/>
                <a:gd name="T2" fmla="*/ 0 w 288"/>
                <a:gd name="T3" fmla="*/ 0 h 288"/>
                <a:gd name="T4" fmla="*/ 0 w 288"/>
                <a:gd name="T5" fmla="*/ 0 h 288"/>
                <a:gd name="T6" fmla="*/ 0 w 288"/>
                <a:gd name="T7" fmla="*/ 0 h 288"/>
                <a:gd name="T8" fmla="*/ 0 w 288"/>
                <a:gd name="T9" fmla="*/ 0 h 288"/>
                <a:gd name="T10" fmla="*/ 0 60000 65536"/>
                <a:gd name="T11" fmla="*/ 0 60000 65536"/>
                <a:gd name="T12" fmla="*/ 0 60000 65536"/>
                <a:gd name="T13" fmla="*/ 0 60000 65536"/>
                <a:gd name="T14" fmla="*/ 0 60000 65536"/>
                <a:gd name="T15" fmla="*/ 0 w 288"/>
                <a:gd name="T16" fmla="*/ 0 h 288"/>
                <a:gd name="T17" fmla="*/ 288 w 288"/>
                <a:gd name="T18" fmla="*/ 288 h 288"/>
              </a:gdLst>
              <a:ahLst/>
              <a:cxnLst>
                <a:cxn ang="T10">
                  <a:pos x="T0" y="T1"/>
                </a:cxn>
                <a:cxn ang="T11">
                  <a:pos x="T2" y="T3"/>
                </a:cxn>
                <a:cxn ang="T12">
                  <a:pos x="T4" y="T5"/>
                </a:cxn>
                <a:cxn ang="T13">
                  <a:pos x="T6" y="T7"/>
                </a:cxn>
                <a:cxn ang="T14">
                  <a:pos x="T8" y="T9"/>
                </a:cxn>
              </a:cxnLst>
              <a:rect l="T15" t="T16" r="T17" b="T18"/>
              <a:pathLst>
                <a:path w="288" h="288">
                  <a:moveTo>
                    <a:pt x="144" y="192"/>
                  </a:moveTo>
                  <a:lnTo>
                    <a:pt x="144" y="0"/>
                  </a:lnTo>
                  <a:lnTo>
                    <a:pt x="0" y="288"/>
                  </a:lnTo>
                  <a:lnTo>
                    <a:pt x="288" y="288"/>
                  </a:lnTo>
                  <a:lnTo>
                    <a:pt x="144" y="0"/>
                  </a:lnTo>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5" name="Freeform 100"/>
            <p:cNvSpPr>
              <a:spLocks noChangeAspect="1"/>
            </p:cNvSpPr>
            <p:nvPr/>
          </p:nvSpPr>
          <p:spPr bwMode="auto">
            <a:xfrm>
              <a:off x="2010" y="1322"/>
              <a:ext cx="33" cy="33"/>
            </a:xfrm>
            <a:custGeom>
              <a:avLst/>
              <a:gdLst>
                <a:gd name="T0" fmla="*/ 0 w 288"/>
                <a:gd name="T1" fmla="*/ 0 h 288"/>
                <a:gd name="T2" fmla="*/ 0 w 288"/>
                <a:gd name="T3" fmla="*/ 0 h 288"/>
                <a:gd name="T4" fmla="*/ 0 w 288"/>
                <a:gd name="T5" fmla="*/ 0 h 288"/>
                <a:gd name="T6" fmla="*/ 0 w 288"/>
                <a:gd name="T7" fmla="*/ 0 h 288"/>
                <a:gd name="T8" fmla="*/ 0 w 288"/>
                <a:gd name="T9" fmla="*/ 0 h 288"/>
                <a:gd name="T10" fmla="*/ 0 60000 65536"/>
                <a:gd name="T11" fmla="*/ 0 60000 65536"/>
                <a:gd name="T12" fmla="*/ 0 60000 65536"/>
                <a:gd name="T13" fmla="*/ 0 60000 65536"/>
                <a:gd name="T14" fmla="*/ 0 60000 65536"/>
                <a:gd name="T15" fmla="*/ 0 w 288"/>
                <a:gd name="T16" fmla="*/ 0 h 288"/>
                <a:gd name="T17" fmla="*/ 288 w 288"/>
                <a:gd name="T18" fmla="*/ 288 h 288"/>
              </a:gdLst>
              <a:ahLst/>
              <a:cxnLst>
                <a:cxn ang="T10">
                  <a:pos x="T0" y="T1"/>
                </a:cxn>
                <a:cxn ang="T11">
                  <a:pos x="T2" y="T3"/>
                </a:cxn>
                <a:cxn ang="T12">
                  <a:pos x="T4" y="T5"/>
                </a:cxn>
                <a:cxn ang="T13">
                  <a:pos x="T6" y="T7"/>
                </a:cxn>
                <a:cxn ang="T14">
                  <a:pos x="T8" y="T9"/>
                </a:cxn>
              </a:cxnLst>
              <a:rect l="T15" t="T16" r="T17" b="T18"/>
              <a:pathLst>
                <a:path w="288" h="288">
                  <a:moveTo>
                    <a:pt x="144" y="192"/>
                  </a:moveTo>
                  <a:lnTo>
                    <a:pt x="144" y="0"/>
                  </a:lnTo>
                  <a:lnTo>
                    <a:pt x="0" y="288"/>
                  </a:lnTo>
                  <a:lnTo>
                    <a:pt x="288" y="288"/>
                  </a:lnTo>
                  <a:lnTo>
                    <a:pt x="144" y="0"/>
                  </a:lnTo>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6" name="Freeform 101"/>
            <p:cNvSpPr>
              <a:spLocks noChangeAspect="1"/>
            </p:cNvSpPr>
            <p:nvPr/>
          </p:nvSpPr>
          <p:spPr bwMode="auto">
            <a:xfrm>
              <a:off x="2066" y="1315"/>
              <a:ext cx="33" cy="32"/>
            </a:xfrm>
            <a:custGeom>
              <a:avLst/>
              <a:gdLst>
                <a:gd name="T0" fmla="*/ 0 w 288"/>
                <a:gd name="T1" fmla="*/ 0 h 288"/>
                <a:gd name="T2" fmla="*/ 0 w 288"/>
                <a:gd name="T3" fmla="*/ 0 h 288"/>
                <a:gd name="T4" fmla="*/ 0 w 288"/>
                <a:gd name="T5" fmla="*/ 0 h 288"/>
                <a:gd name="T6" fmla="*/ 0 w 288"/>
                <a:gd name="T7" fmla="*/ 0 h 288"/>
                <a:gd name="T8" fmla="*/ 0 w 288"/>
                <a:gd name="T9" fmla="*/ 0 h 288"/>
                <a:gd name="T10" fmla="*/ 0 60000 65536"/>
                <a:gd name="T11" fmla="*/ 0 60000 65536"/>
                <a:gd name="T12" fmla="*/ 0 60000 65536"/>
                <a:gd name="T13" fmla="*/ 0 60000 65536"/>
                <a:gd name="T14" fmla="*/ 0 60000 65536"/>
                <a:gd name="T15" fmla="*/ 0 w 288"/>
                <a:gd name="T16" fmla="*/ 0 h 288"/>
                <a:gd name="T17" fmla="*/ 288 w 288"/>
                <a:gd name="T18" fmla="*/ 288 h 288"/>
              </a:gdLst>
              <a:ahLst/>
              <a:cxnLst>
                <a:cxn ang="T10">
                  <a:pos x="T0" y="T1"/>
                </a:cxn>
                <a:cxn ang="T11">
                  <a:pos x="T2" y="T3"/>
                </a:cxn>
                <a:cxn ang="T12">
                  <a:pos x="T4" y="T5"/>
                </a:cxn>
                <a:cxn ang="T13">
                  <a:pos x="T6" y="T7"/>
                </a:cxn>
                <a:cxn ang="T14">
                  <a:pos x="T8" y="T9"/>
                </a:cxn>
              </a:cxnLst>
              <a:rect l="T15" t="T16" r="T17" b="T18"/>
              <a:pathLst>
                <a:path w="288" h="288">
                  <a:moveTo>
                    <a:pt x="144" y="192"/>
                  </a:moveTo>
                  <a:lnTo>
                    <a:pt x="144" y="0"/>
                  </a:lnTo>
                  <a:lnTo>
                    <a:pt x="0" y="288"/>
                  </a:lnTo>
                  <a:lnTo>
                    <a:pt x="288" y="288"/>
                  </a:lnTo>
                  <a:lnTo>
                    <a:pt x="144" y="0"/>
                  </a:lnTo>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7" name="Freeform 102"/>
            <p:cNvSpPr>
              <a:spLocks noChangeAspect="1"/>
            </p:cNvSpPr>
            <p:nvPr/>
          </p:nvSpPr>
          <p:spPr bwMode="auto">
            <a:xfrm>
              <a:off x="2149" y="1292"/>
              <a:ext cx="33" cy="33"/>
            </a:xfrm>
            <a:custGeom>
              <a:avLst/>
              <a:gdLst>
                <a:gd name="T0" fmla="*/ 0 w 288"/>
                <a:gd name="T1" fmla="*/ 0 h 288"/>
                <a:gd name="T2" fmla="*/ 0 w 288"/>
                <a:gd name="T3" fmla="*/ 0 h 288"/>
                <a:gd name="T4" fmla="*/ 0 w 288"/>
                <a:gd name="T5" fmla="*/ 0 h 288"/>
                <a:gd name="T6" fmla="*/ 0 w 288"/>
                <a:gd name="T7" fmla="*/ 0 h 288"/>
                <a:gd name="T8" fmla="*/ 0 w 288"/>
                <a:gd name="T9" fmla="*/ 0 h 288"/>
                <a:gd name="T10" fmla="*/ 0 60000 65536"/>
                <a:gd name="T11" fmla="*/ 0 60000 65536"/>
                <a:gd name="T12" fmla="*/ 0 60000 65536"/>
                <a:gd name="T13" fmla="*/ 0 60000 65536"/>
                <a:gd name="T14" fmla="*/ 0 60000 65536"/>
                <a:gd name="T15" fmla="*/ 0 w 288"/>
                <a:gd name="T16" fmla="*/ 0 h 288"/>
                <a:gd name="T17" fmla="*/ 288 w 288"/>
                <a:gd name="T18" fmla="*/ 288 h 288"/>
              </a:gdLst>
              <a:ahLst/>
              <a:cxnLst>
                <a:cxn ang="T10">
                  <a:pos x="T0" y="T1"/>
                </a:cxn>
                <a:cxn ang="T11">
                  <a:pos x="T2" y="T3"/>
                </a:cxn>
                <a:cxn ang="T12">
                  <a:pos x="T4" y="T5"/>
                </a:cxn>
                <a:cxn ang="T13">
                  <a:pos x="T6" y="T7"/>
                </a:cxn>
                <a:cxn ang="T14">
                  <a:pos x="T8" y="T9"/>
                </a:cxn>
              </a:cxnLst>
              <a:rect l="T15" t="T16" r="T17" b="T18"/>
              <a:pathLst>
                <a:path w="288" h="288">
                  <a:moveTo>
                    <a:pt x="144" y="192"/>
                  </a:moveTo>
                  <a:lnTo>
                    <a:pt x="144" y="0"/>
                  </a:lnTo>
                  <a:lnTo>
                    <a:pt x="0" y="288"/>
                  </a:lnTo>
                  <a:lnTo>
                    <a:pt x="288" y="288"/>
                  </a:lnTo>
                  <a:lnTo>
                    <a:pt x="144" y="0"/>
                  </a:lnTo>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8" name="Freeform 103"/>
            <p:cNvSpPr>
              <a:spLocks noChangeAspect="1"/>
            </p:cNvSpPr>
            <p:nvPr/>
          </p:nvSpPr>
          <p:spPr bwMode="auto">
            <a:xfrm>
              <a:off x="2222" y="1277"/>
              <a:ext cx="33" cy="33"/>
            </a:xfrm>
            <a:custGeom>
              <a:avLst/>
              <a:gdLst>
                <a:gd name="T0" fmla="*/ 0 w 288"/>
                <a:gd name="T1" fmla="*/ 0 h 288"/>
                <a:gd name="T2" fmla="*/ 0 w 288"/>
                <a:gd name="T3" fmla="*/ 0 h 288"/>
                <a:gd name="T4" fmla="*/ 0 w 288"/>
                <a:gd name="T5" fmla="*/ 0 h 288"/>
                <a:gd name="T6" fmla="*/ 0 w 288"/>
                <a:gd name="T7" fmla="*/ 0 h 288"/>
                <a:gd name="T8" fmla="*/ 0 w 288"/>
                <a:gd name="T9" fmla="*/ 0 h 288"/>
                <a:gd name="T10" fmla="*/ 0 60000 65536"/>
                <a:gd name="T11" fmla="*/ 0 60000 65536"/>
                <a:gd name="T12" fmla="*/ 0 60000 65536"/>
                <a:gd name="T13" fmla="*/ 0 60000 65536"/>
                <a:gd name="T14" fmla="*/ 0 60000 65536"/>
                <a:gd name="T15" fmla="*/ 0 w 288"/>
                <a:gd name="T16" fmla="*/ 0 h 288"/>
                <a:gd name="T17" fmla="*/ 288 w 288"/>
                <a:gd name="T18" fmla="*/ 288 h 288"/>
              </a:gdLst>
              <a:ahLst/>
              <a:cxnLst>
                <a:cxn ang="T10">
                  <a:pos x="T0" y="T1"/>
                </a:cxn>
                <a:cxn ang="T11">
                  <a:pos x="T2" y="T3"/>
                </a:cxn>
                <a:cxn ang="T12">
                  <a:pos x="T4" y="T5"/>
                </a:cxn>
                <a:cxn ang="T13">
                  <a:pos x="T6" y="T7"/>
                </a:cxn>
                <a:cxn ang="T14">
                  <a:pos x="T8" y="T9"/>
                </a:cxn>
              </a:cxnLst>
              <a:rect l="T15" t="T16" r="T17" b="T18"/>
              <a:pathLst>
                <a:path w="288" h="288">
                  <a:moveTo>
                    <a:pt x="144" y="192"/>
                  </a:moveTo>
                  <a:lnTo>
                    <a:pt x="144" y="0"/>
                  </a:lnTo>
                  <a:lnTo>
                    <a:pt x="0" y="288"/>
                  </a:lnTo>
                  <a:lnTo>
                    <a:pt x="288" y="288"/>
                  </a:lnTo>
                  <a:lnTo>
                    <a:pt x="144" y="0"/>
                  </a:lnTo>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09" name="Freeform 104"/>
            <p:cNvSpPr>
              <a:spLocks noChangeAspect="1"/>
            </p:cNvSpPr>
            <p:nvPr/>
          </p:nvSpPr>
          <p:spPr bwMode="auto">
            <a:xfrm>
              <a:off x="2275" y="1263"/>
              <a:ext cx="32" cy="32"/>
            </a:xfrm>
            <a:custGeom>
              <a:avLst/>
              <a:gdLst>
                <a:gd name="T0" fmla="*/ 0 w 288"/>
                <a:gd name="T1" fmla="*/ 0 h 288"/>
                <a:gd name="T2" fmla="*/ 0 w 288"/>
                <a:gd name="T3" fmla="*/ 0 h 288"/>
                <a:gd name="T4" fmla="*/ 0 w 288"/>
                <a:gd name="T5" fmla="*/ 0 h 288"/>
                <a:gd name="T6" fmla="*/ 0 w 288"/>
                <a:gd name="T7" fmla="*/ 0 h 288"/>
                <a:gd name="T8" fmla="*/ 0 w 288"/>
                <a:gd name="T9" fmla="*/ 0 h 288"/>
                <a:gd name="T10" fmla="*/ 0 60000 65536"/>
                <a:gd name="T11" fmla="*/ 0 60000 65536"/>
                <a:gd name="T12" fmla="*/ 0 60000 65536"/>
                <a:gd name="T13" fmla="*/ 0 60000 65536"/>
                <a:gd name="T14" fmla="*/ 0 60000 65536"/>
                <a:gd name="T15" fmla="*/ 0 w 288"/>
                <a:gd name="T16" fmla="*/ 0 h 288"/>
                <a:gd name="T17" fmla="*/ 288 w 288"/>
                <a:gd name="T18" fmla="*/ 288 h 288"/>
              </a:gdLst>
              <a:ahLst/>
              <a:cxnLst>
                <a:cxn ang="T10">
                  <a:pos x="T0" y="T1"/>
                </a:cxn>
                <a:cxn ang="T11">
                  <a:pos x="T2" y="T3"/>
                </a:cxn>
                <a:cxn ang="T12">
                  <a:pos x="T4" y="T5"/>
                </a:cxn>
                <a:cxn ang="T13">
                  <a:pos x="T6" y="T7"/>
                </a:cxn>
                <a:cxn ang="T14">
                  <a:pos x="T8" y="T9"/>
                </a:cxn>
              </a:cxnLst>
              <a:rect l="T15" t="T16" r="T17" b="T18"/>
              <a:pathLst>
                <a:path w="288" h="288">
                  <a:moveTo>
                    <a:pt x="144" y="192"/>
                  </a:moveTo>
                  <a:lnTo>
                    <a:pt x="144" y="0"/>
                  </a:lnTo>
                  <a:lnTo>
                    <a:pt x="0" y="288"/>
                  </a:lnTo>
                  <a:lnTo>
                    <a:pt x="288" y="288"/>
                  </a:lnTo>
                  <a:lnTo>
                    <a:pt x="144" y="0"/>
                  </a:lnTo>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0" name="Freeform 105"/>
            <p:cNvSpPr>
              <a:spLocks noChangeAspect="1"/>
            </p:cNvSpPr>
            <p:nvPr/>
          </p:nvSpPr>
          <p:spPr bwMode="auto">
            <a:xfrm>
              <a:off x="1092" y="1663"/>
              <a:ext cx="32" cy="33"/>
            </a:xfrm>
            <a:custGeom>
              <a:avLst/>
              <a:gdLst>
                <a:gd name="T0" fmla="*/ 0 w 288"/>
                <a:gd name="T1" fmla="*/ 0 h 288"/>
                <a:gd name="T2" fmla="*/ 0 w 288"/>
                <a:gd name="T3" fmla="*/ 0 h 288"/>
                <a:gd name="T4" fmla="*/ 0 w 288"/>
                <a:gd name="T5" fmla="*/ 0 h 288"/>
                <a:gd name="T6" fmla="*/ 0 w 288"/>
                <a:gd name="T7" fmla="*/ 0 h 288"/>
                <a:gd name="T8" fmla="*/ 0 w 288"/>
                <a:gd name="T9" fmla="*/ 0 h 288"/>
                <a:gd name="T10" fmla="*/ 0 w 288"/>
                <a:gd name="T11" fmla="*/ 0 h 288"/>
                <a:gd name="T12" fmla="*/ 0 w 288"/>
                <a:gd name="T13" fmla="*/ 0 h 288"/>
                <a:gd name="T14" fmla="*/ 0 60000 65536"/>
                <a:gd name="T15" fmla="*/ 0 60000 65536"/>
                <a:gd name="T16" fmla="*/ 0 60000 65536"/>
                <a:gd name="T17" fmla="*/ 0 60000 65536"/>
                <a:gd name="T18" fmla="*/ 0 60000 65536"/>
                <a:gd name="T19" fmla="*/ 0 60000 65536"/>
                <a:gd name="T20" fmla="*/ 0 60000 65536"/>
                <a:gd name="T21" fmla="*/ 0 w 288"/>
                <a:gd name="T22" fmla="*/ 0 h 288"/>
                <a:gd name="T23" fmla="*/ 288 w 288"/>
                <a:gd name="T24" fmla="*/ 288 h 2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8" h="288">
                  <a:moveTo>
                    <a:pt x="144" y="144"/>
                  </a:moveTo>
                  <a:lnTo>
                    <a:pt x="144" y="0"/>
                  </a:lnTo>
                  <a:lnTo>
                    <a:pt x="0" y="0"/>
                  </a:lnTo>
                  <a:lnTo>
                    <a:pt x="0" y="288"/>
                  </a:lnTo>
                  <a:lnTo>
                    <a:pt x="288" y="288"/>
                  </a:lnTo>
                  <a:lnTo>
                    <a:pt x="288" y="0"/>
                  </a:lnTo>
                  <a:lnTo>
                    <a:pt x="144" y="0"/>
                  </a:lnTo>
                </a:path>
              </a:pathLst>
            </a:custGeom>
            <a:noFill/>
            <a:ln w="3175">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1" name="Freeform 106"/>
            <p:cNvSpPr>
              <a:spLocks noChangeAspect="1"/>
            </p:cNvSpPr>
            <p:nvPr/>
          </p:nvSpPr>
          <p:spPr bwMode="auto">
            <a:xfrm>
              <a:off x="1155" y="1648"/>
              <a:ext cx="32" cy="33"/>
            </a:xfrm>
            <a:custGeom>
              <a:avLst/>
              <a:gdLst>
                <a:gd name="T0" fmla="*/ 0 w 288"/>
                <a:gd name="T1" fmla="*/ 0 h 288"/>
                <a:gd name="T2" fmla="*/ 0 w 288"/>
                <a:gd name="T3" fmla="*/ 0 h 288"/>
                <a:gd name="T4" fmla="*/ 0 w 288"/>
                <a:gd name="T5" fmla="*/ 0 h 288"/>
                <a:gd name="T6" fmla="*/ 0 w 288"/>
                <a:gd name="T7" fmla="*/ 0 h 288"/>
                <a:gd name="T8" fmla="*/ 0 w 288"/>
                <a:gd name="T9" fmla="*/ 0 h 288"/>
                <a:gd name="T10" fmla="*/ 0 w 288"/>
                <a:gd name="T11" fmla="*/ 0 h 288"/>
                <a:gd name="T12" fmla="*/ 0 w 288"/>
                <a:gd name="T13" fmla="*/ 0 h 288"/>
                <a:gd name="T14" fmla="*/ 0 60000 65536"/>
                <a:gd name="T15" fmla="*/ 0 60000 65536"/>
                <a:gd name="T16" fmla="*/ 0 60000 65536"/>
                <a:gd name="T17" fmla="*/ 0 60000 65536"/>
                <a:gd name="T18" fmla="*/ 0 60000 65536"/>
                <a:gd name="T19" fmla="*/ 0 60000 65536"/>
                <a:gd name="T20" fmla="*/ 0 60000 65536"/>
                <a:gd name="T21" fmla="*/ 0 w 288"/>
                <a:gd name="T22" fmla="*/ 0 h 288"/>
                <a:gd name="T23" fmla="*/ 288 w 288"/>
                <a:gd name="T24" fmla="*/ 288 h 2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8" h="288">
                  <a:moveTo>
                    <a:pt x="144" y="144"/>
                  </a:moveTo>
                  <a:lnTo>
                    <a:pt x="144" y="0"/>
                  </a:lnTo>
                  <a:lnTo>
                    <a:pt x="0" y="0"/>
                  </a:lnTo>
                  <a:lnTo>
                    <a:pt x="0" y="288"/>
                  </a:lnTo>
                  <a:lnTo>
                    <a:pt x="288" y="288"/>
                  </a:lnTo>
                  <a:lnTo>
                    <a:pt x="288" y="0"/>
                  </a:lnTo>
                  <a:lnTo>
                    <a:pt x="144" y="0"/>
                  </a:lnTo>
                </a:path>
              </a:pathLst>
            </a:custGeom>
            <a:noFill/>
            <a:ln w="3175">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2" name="Freeform 107"/>
            <p:cNvSpPr>
              <a:spLocks noChangeAspect="1"/>
            </p:cNvSpPr>
            <p:nvPr/>
          </p:nvSpPr>
          <p:spPr bwMode="auto">
            <a:xfrm>
              <a:off x="1224" y="1633"/>
              <a:ext cx="33" cy="33"/>
            </a:xfrm>
            <a:custGeom>
              <a:avLst/>
              <a:gdLst>
                <a:gd name="T0" fmla="*/ 0 w 288"/>
                <a:gd name="T1" fmla="*/ 0 h 288"/>
                <a:gd name="T2" fmla="*/ 0 w 288"/>
                <a:gd name="T3" fmla="*/ 0 h 288"/>
                <a:gd name="T4" fmla="*/ 0 w 288"/>
                <a:gd name="T5" fmla="*/ 0 h 288"/>
                <a:gd name="T6" fmla="*/ 0 w 288"/>
                <a:gd name="T7" fmla="*/ 0 h 288"/>
                <a:gd name="T8" fmla="*/ 0 w 288"/>
                <a:gd name="T9" fmla="*/ 0 h 288"/>
                <a:gd name="T10" fmla="*/ 0 w 288"/>
                <a:gd name="T11" fmla="*/ 0 h 288"/>
                <a:gd name="T12" fmla="*/ 0 w 288"/>
                <a:gd name="T13" fmla="*/ 0 h 288"/>
                <a:gd name="T14" fmla="*/ 0 60000 65536"/>
                <a:gd name="T15" fmla="*/ 0 60000 65536"/>
                <a:gd name="T16" fmla="*/ 0 60000 65536"/>
                <a:gd name="T17" fmla="*/ 0 60000 65536"/>
                <a:gd name="T18" fmla="*/ 0 60000 65536"/>
                <a:gd name="T19" fmla="*/ 0 60000 65536"/>
                <a:gd name="T20" fmla="*/ 0 60000 65536"/>
                <a:gd name="T21" fmla="*/ 0 w 288"/>
                <a:gd name="T22" fmla="*/ 0 h 288"/>
                <a:gd name="T23" fmla="*/ 288 w 288"/>
                <a:gd name="T24" fmla="*/ 288 h 2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8" h="288">
                  <a:moveTo>
                    <a:pt x="144" y="144"/>
                  </a:moveTo>
                  <a:lnTo>
                    <a:pt x="144" y="0"/>
                  </a:lnTo>
                  <a:lnTo>
                    <a:pt x="0" y="0"/>
                  </a:lnTo>
                  <a:lnTo>
                    <a:pt x="0" y="288"/>
                  </a:lnTo>
                  <a:lnTo>
                    <a:pt x="288" y="288"/>
                  </a:lnTo>
                  <a:lnTo>
                    <a:pt x="288" y="0"/>
                  </a:lnTo>
                  <a:lnTo>
                    <a:pt x="144" y="0"/>
                  </a:lnTo>
                </a:path>
              </a:pathLst>
            </a:custGeom>
            <a:noFill/>
            <a:ln w="3175">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3" name="Freeform 108"/>
            <p:cNvSpPr>
              <a:spLocks noChangeAspect="1"/>
            </p:cNvSpPr>
            <p:nvPr/>
          </p:nvSpPr>
          <p:spPr bwMode="auto">
            <a:xfrm>
              <a:off x="1275" y="1626"/>
              <a:ext cx="32" cy="32"/>
            </a:xfrm>
            <a:custGeom>
              <a:avLst/>
              <a:gdLst>
                <a:gd name="T0" fmla="*/ 0 w 288"/>
                <a:gd name="T1" fmla="*/ 0 h 288"/>
                <a:gd name="T2" fmla="*/ 0 w 288"/>
                <a:gd name="T3" fmla="*/ 0 h 288"/>
                <a:gd name="T4" fmla="*/ 0 w 288"/>
                <a:gd name="T5" fmla="*/ 0 h 288"/>
                <a:gd name="T6" fmla="*/ 0 w 288"/>
                <a:gd name="T7" fmla="*/ 0 h 288"/>
                <a:gd name="T8" fmla="*/ 0 w 288"/>
                <a:gd name="T9" fmla="*/ 0 h 288"/>
                <a:gd name="T10" fmla="*/ 0 w 288"/>
                <a:gd name="T11" fmla="*/ 0 h 288"/>
                <a:gd name="T12" fmla="*/ 0 w 288"/>
                <a:gd name="T13" fmla="*/ 0 h 288"/>
                <a:gd name="T14" fmla="*/ 0 60000 65536"/>
                <a:gd name="T15" fmla="*/ 0 60000 65536"/>
                <a:gd name="T16" fmla="*/ 0 60000 65536"/>
                <a:gd name="T17" fmla="*/ 0 60000 65536"/>
                <a:gd name="T18" fmla="*/ 0 60000 65536"/>
                <a:gd name="T19" fmla="*/ 0 60000 65536"/>
                <a:gd name="T20" fmla="*/ 0 60000 65536"/>
                <a:gd name="T21" fmla="*/ 0 w 288"/>
                <a:gd name="T22" fmla="*/ 0 h 288"/>
                <a:gd name="T23" fmla="*/ 288 w 288"/>
                <a:gd name="T24" fmla="*/ 288 h 2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8" h="288">
                  <a:moveTo>
                    <a:pt x="144" y="144"/>
                  </a:moveTo>
                  <a:lnTo>
                    <a:pt x="144" y="0"/>
                  </a:lnTo>
                  <a:lnTo>
                    <a:pt x="0" y="0"/>
                  </a:lnTo>
                  <a:lnTo>
                    <a:pt x="0" y="288"/>
                  </a:lnTo>
                  <a:lnTo>
                    <a:pt x="288" y="288"/>
                  </a:lnTo>
                  <a:lnTo>
                    <a:pt x="288" y="0"/>
                  </a:lnTo>
                  <a:lnTo>
                    <a:pt x="144" y="0"/>
                  </a:lnTo>
                </a:path>
              </a:pathLst>
            </a:custGeom>
            <a:noFill/>
            <a:ln w="3175">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 name="Freeform 109"/>
            <p:cNvSpPr>
              <a:spLocks noChangeAspect="1"/>
            </p:cNvSpPr>
            <p:nvPr/>
          </p:nvSpPr>
          <p:spPr bwMode="auto">
            <a:xfrm>
              <a:off x="1353" y="1577"/>
              <a:ext cx="33" cy="33"/>
            </a:xfrm>
            <a:custGeom>
              <a:avLst/>
              <a:gdLst>
                <a:gd name="T0" fmla="*/ 0 w 288"/>
                <a:gd name="T1" fmla="*/ 0 h 288"/>
                <a:gd name="T2" fmla="*/ 0 w 288"/>
                <a:gd name="T3" fmla="*/ 0 h 288"/>
                <a:gd name="T4" fmla="*/ 0 w 288"/>
                <a:gd name="T5" fmla="*/ 0 h 288"/>
                <a:gd name="T6" fmla="*/ 0 w 288"/>
                <a:gd name="T7" fmla="*/ 0 h 288"/>
                <a:gd name="T8" fmla="*/ 0 w 288"/>
                <a:gd name="T9" fmla="*/ 0 h 288"/>
                <a:gd name="T10" fmla="*/ 0 w 288"/>
                <a:gd name="T11" fmla="*/ 0 h 288"/>
                <a:gd name="T12" fmla="*/ 0 w 288"/>
                <a:gd name="T13" fmla="*/ 0 h 288"/>
                <a:gd name="T14" fmla="*/ 0 60000 65536"/>
                <a:gd name="T15" fmla="*/ 0 60000 65536"/>
                <a:gd name="T16" fmla="*/ 0 60000 65536"/>
                <a:gd name="T17" fmla="*/ 0 60000 65536"/>
                <a:gd name="T18" fmla="*/ 0 60000 65536"/>
                <a:gd name="T19" fmla="*/ 0 60000 65536"/>
                <a:gd name="T20" fmla="*/ 0 60000 65536"/>
                <a:gd name="T21" fmla="*/ 0 w 288"/>
                <a:gd name="T22" fmla="*/ 0 h 288"/>
                <a:gd name="T23" fmla="*/ 288 w 288"/>
                <a:gd name="T24" fmla="*/ 288 h 2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8" h="288">
                  <a:moveTo>
                    <a:pt x="144" y="144"/>
                  </a:moveTo>
                  <a:lnTo>
                    <a:pt x="144" y="0"/>
                  </a:lnTo>
                  <a:lnTo>
                    <a:pt x="0" y="0"/>
                  </a:lnTo>
                  <a:lnTo>
                    <a:pt x="0" y="288"/>
                  </a:lnTo>
                  <a:lnTo>
                    <a:pt x="288" y="288"/>
                  </a:lnTo>
                  <a:lnTo>
                    <a:pt x="288" y="0"/>
                  </a:lnTo>
                  <a:lnTo>
                    <a:pt x="144" y="0"/>
                  </a:lnTo>
                </a:path>
              </a:pathLst>
            </a:custGeom>
            <a:noFill/>
            <a:ln w="3175">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5" name="Freeform 110"/>
            <p:cNvSpPr>
              <a:spLocks noChangeAspect="1"/>
            </p:cNvSpPr>
            <p:nvPr/>
          </p:nvSpPr>
          <p:spPr bwMode="auto">
            <a:xfrm>
              <a:off x="1427" y="1566"/>
              <a:ext cx="33" cy="33"/>
            </a:xfrm>
            <a:custGeom>
              <a:avLst/>
              <a:gdLst>
                <a:gd name="T0" fmla="*/ 0 w 288"/>
                <a:gd name="T1" fmla="*/ 0 h 288"/>
                <a:gd name="T2" fmla="*/ 0 w 288"/>
                <a:gd name="T3" fmla="*/ 0 h 288"/>
                <a:gd name="T4" fmla="*/ 0 w 288"/>
                <a:gd name="T5" fmla="*/ 0 h 288"/>
                <a:gd name="T6" fmla="*/ 0 w 288"/>
                <a:gd name="T7" fmla="*/ 0 h 288"/>
                <a:gd name="T8" fmla="*/ 0 w 288"/>
                <a:gd name="T9" fmla="*/ 0 h 288"/>
                <a:gd name="T10" fmla="*/ 0 w 288"/>
                <a:gd name="T11" fmla="*/ 0 h 288"/>
                <a:gd name="T12" fmla="*/ 0 w 288"/>
                <a:gd name="T13" fmla="*/ 0 h 288"/>
                <a:gd name="T14" fmla="*/ 0 60000 65536"/>
                <a:gd name="T15" fmla="*/ 0 60000 65536"/>
                <a:gd name="T16" fmla="*/ 0 60000 65536"/>
                <a:gd name="T17" fmla="*/ 0 60000 65536"/>
                <a:gd name="T18" fmla="*/ 0 60000 65536"/>
                <a:gd name="T19" fmla="*/ 0 60000 65536"/>
                <a:gd name="T20" fmla="*/ 0 60000 65536"/>
                <a:gd name="T21" fmla="*/ 0 w 288"/>
                <a:gd name="T22" fmla="*/ 0 h 288"/>
                <a:gd name="T23" fmla="*/ 288 w 288"/>
                <a:gd name="T24" fmla="*/ 288 h 2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8" h="288">
                  <a:moveTo>
                    <a:pt x="144" y="144"/>
                  </a:moveTo>
                  <a:lnTo>
                    <a:pt x="144" y="0"/>
                  </a:lnTo>
                  <a:lnTo>
                    <a:pt x="0" y="0"/>
                  </a:lnTo>
                  <a:lnTo>
                    <a:pt x="0" y="288"/>
                  </a:lnTo>
                  <a:lnTo>
                    <a:pt x="288" y="288"/>
                  </a:lnTo>
                  <a:lnTo>
                    <a:pt x="288" y="0"/>
                  </a:lnTo>
                  <a:lnTo>
                    <a:pt x="144" y="0"/>
                  </a:lnTo>
                </a:path>
              </a:pathLst>
            </a:custGeom>
            <a:noFill/>
            <a:ln w="3175">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6" name="Freeform 111"/>
            <p:cNvSpPr>
              <a:spLocks noChangeAspect="1"/>
            </p:cNvSpPr>
            <p:nvPr/>
          </p:nvSpPr>
          <p:spPr bwMode="auto">
            <a:xfrm>
              <a:off x="1481" y="1596"/>
              <a:ext cx="33" cy="33"/>
            </a:xfrm>
            <a:custGeom>
              <a:avLst/>
              <a:gdLst>
                <a:gd name="T0" fmla="*/ 0 w 288"/>
                <a:gd name="T1" fmla="*/ 0 h 288"/>
                <a:gd name="T2" fmla="*/ 0 w 288"/>
                <a:gd name="T3" fmla="*/ 0 h 288"/>
                <a:gd name="T4" fmla="*/ 0 w 288"/>
                <a:gd name="T5" fmla="*/ 0 h 288"/>
                <a:gd name="T6" fmla="*/ 0 w 288"/>
                <a:gd name="T7" fmla="*/ 0 h 288"/>
                <a:gd name="T8" fmla="*/ 0 w 288"/>
                <a:gd name="T9" fmla="*/ 0 h 288"/>
                <a:gd name="T10" fmla="*/ 0 w 288"/>
                <a:gd name="T11" fmla="*/ 0 h 288"/>
                <a:gd name="T12" fmla="*/ 0 w 288"/>
                <a:gd name="T13" fmla="*/ 0 h 288"/>
                <a:gd name="T14" fmla="*/ 0 60000 65536"/>
                <a:gd name="T15" fmla="*/ 0 60000 65536"/>
                <a:gd name="T16" fmla="*/ 0 60000 65536"/>
                <a:gd name="T17" fmla="*/ 0 60000 65536"/>
                <a:gd name="T18" fmla="*/ 0 60000 65536"/>
                <a:gd name="T19" fmla="*/ 0 60000 65536"/>
                <a:gd name="T20" fmla="*/ 0 60000 65536"/>
                <a:gd name="T21" fmla="*/ 0 w 288"/>
                <a:gd name="T22" fmla="*/ 0 h 288"/>
                <a:gd name="T23" fmla="*/ 288 w 288"/>
                <a:gd name="T24" fmla="*/ 288 h 2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8" h="288">
                  <a:moveTo>
                    <a:pt x="144" y="144"/>
                  </a:moveTo>
                  <a:lnTo>
                    <a:pt x="144" y="0"/>
                  </a:lnTo>
                  <a:lnTo>
                    <a:pt x="0" y="0"/>
                  </a:lnTo>
                  <a:lnTo>
                    <a:pt x="0" y="288"/>
                  </a:lnTo>
                  <a:lnTo>
                    <a:pt x="288" y="288"/>
                  </a:lnTo>
                  <a:lnTo>
                    <a:pt x="288" y="0"/>
                  </a:lnTo>
                  <a:lnTo>
                    <a:pt x="144" y="0"/>
                  </a:lnTo>
                </a:path>
              </a:pathLst>
            </a:custGeom>
            <a:noFill/>
            <a:ln w="3175">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7" name="Freeform 112"/>
            <p:cNvSpPr>
              <a:spLocks noChangeAspect="1"/>
            </p:cNvSpPr>
            <p:nvPr/>
          </p:nvSpPr>
          <p:spPr bwMode="auto">
            <a:xfrm>
              <a:off x="1481" y="1596"/>
              <a:ext cx="33" cy="33"/>
            </a:xfrm>
            <a:custGeom>
              <a:avLst/>
              <a:gdLst>
                <a:gd name="T0" fmla="*/ 0 w 288"/>
                <a:gd name="T1" fmla="*/ 0 h 288"/>
                <a:gd name="T2" fmla="*/ 0 w 288"/>
                <a:gd name="T3" fmla="*/ 0 h 288"/>
                <a:gd name="T4" fmla="*/ 0 w 288"/>
                <a:gd name="T5" fmla="*/ 0 h 288"/>
                <a:gd name="T6" fmla="*/ 0 w 288"/>
                <a:gd name="T7" fmla="*/ 0 h 288"/>
                <a:gd name="T8" fmla="*/ 0 w 288"/>
                <a:gd name="T9" fmla="*/ 0 h 288"/>
                <a:gd name="T10" fmla="*/ 0 w 288"/>
                <a:gd name="T11" fmla="*/ 0 h 288"/>
                <a:gd name="T12" fmla="*/ 0 w 288"/>
                <a:gd name="T13" fmla="*/ 0 h 288"/>
                <a:gd name="T14" fmla="*/ 0 60000 65536"/>
                <a:gd name="T15" fmla="*/ 0 60000 65536"/>
                <a:gd name="T16" fmla="*/ 0 60000 65536"/>
                <a:gd name="T17" fmla="*/ 0 60000 65536"/>
                <a:gd name="T18" fmla="*/ 0 60000 65536"/>
                <a:gd name="T19" fmla="*/ 0 60000 65536"/>
                <a:gd name="T20" fmla="*/ 0 60000 65536"/>
                <a:gd name="T21" fmla="*/ 0 w 288"/>
                <a:gd name="T22" fmla="*/ 0 h 288"/>
                <a:gd name="T23" fmla="*/ 288 w 288"/>
                <a:gd name="T24" fmla="*/ 288 h 2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8" h="288">
                  <a:moveTo>
                    <a:pt x="144" y="144"/>
                  </a:moveTo>
                  <a:lnTo>
                    <a:pt x="144" y="0"/>
                  </a:lnTo>
                  <a:lnTo>
                    <a:pt x="0" y="0"/>
                  </a:lnTo>
                  <a:lnTo>
                    <a:pt x="0" y="288"/>
                  </a:lnTo>
                  <a:lnTo>
                    <a:pt x="288" y="288"/>
                  </a:lnTo>
                  <a:lnTo>
                    <a:pt x="288" y="0"/>
                  </a:lnTo>
                  <a:lnTo>
                    <a:pt x="144" y="0"/>
                  </a:lnTo>
                </a:path>
              </a:pathLst>
            </a:custGeom>
            <a:noFill/>
            <a:ln w="3175">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8" name="Freeform 113"/>
            <p:cNvSpPr>
              <a:spLocks noChangeAspect="1"/>
            </p:cNvSpPr>
            <p:nvPr/>
          </p:nvSpPr>
          <p:spPr bwMode="auto">
            <a:xfrm>
              <a:off x="1561" y="1548"/>
              <a:ext cx="32" cy="32"/>
            </a:xfrm>
            <a:custGeom>
              <a:avLst/>
              <a:gdLst>
                <a:gd name="T0" fmla="*/ 0 w 288"/>
                <a:gd name="T1" fmla="*/ 0 h 288"/>
                <a:gd name="T2" fmla="*/ 0 w 288"/>
                <a:gd name="T3" fmla="*/ 0 h 288"/>
                <a:gd name="T4" fmla="*/ 0 w 288"/>
                <a:gd name="T5" fmla="*/ 0 h 288"/>
                <a:gd name="T6" fmla="*/ 0 w 288"/>
                <a:gd name="T7" fmla="*/ 0 h 288"/>
                <a:gd name="T8" fmla="*/ 0 w 288"/>
                <a:gd name="T9" fmla="*/ 0 h 288"/>
                <a:gd name="T10" fmla="*/ 0 w 288"/>
                <a:gd name="T11" fmla="*/ 0 h 288"/>
                <a:gd name="T12" fmla="*/ 0 w 288"/>
                <a:gd name="T13" fmla="*/ 0 h 288"/>
                <a:gd name="T14" fmla="*/ 0 60000 65536"/>
                <a:gd name="T15" fmla="*/ 0 60000 65536"/>
                <a:gd name="T16" fmla="*/ 0 60000 65536"/>
                <a:gd name="T17" fmla="*/ 0 60000 65536"/>
                <a:gd name="T18" fmla="*/ 0 60000 65536"/>
                <a:gd name="T19" fmla="*/ 0 60000 65536"/>
                <a:gd name="T20" fmla="*/ 0 60000 65536"/>
                <a:gd name="T21" fmla="*/ 0 w 288"/>
                <a:gd name="T22" fmla="*/ 0 h 288"/>
                <a:gd name="T23" fmla="*/ 288 w 288"/>
                <a:gd name="T24" fmla="*/ 288 h 2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8" h="288">
                  <a:moveTo>
                    <a:pt x="144" y="144"/>
                  </a:moveTo>
                  <a:lnTo>
                    <a:pt x="144" y="0"/>
                  </a:lnTo>
                  <a:lnTo>
                    <a:pt x="0" y="0"/>
                  </a:lnTo>
                  <a:lnTo>
                    <a:pt x="0" y="288"/>
                  </a:lnTo>
                  <a:lnTo>
                    <a:pt x="288" y="288"/>
                  </a:lnTo>
                  <a:lnTo>
                    <a:pt x="288" y="0"/>
                  </a:lnTo>
                  <a:lnTo>
                    <a:pt x="144" y="0"/>
                  </a:lnTo>
                </a:path>
              </a:pathLst>
            </a:custGeom>
            <a:noFill/>
            <a:ln w="3175">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9" name="Freeform 114"/>
            <p:cNvSpPr>
              <a:spLocks noChangeAspect="1"/>
            </p:cNvSpPr>
            <p:nvPr/>
          </p:nvSpPr>
          <p:spPr bwMode="auto">
            <a:xfrm>
              <a:off x="1630" y="1533"/>
              <a:ext cx="32" cy="32"/>
            </a:xfrm>
            <a:custGeom>
              <a:avLst/>
              <a:gdLst>
                <a:gd name="T0" fmla="*/ 0 w 288"/>
                <a:gd name="T1" fmla="*/ 0 h 288"/>
                <a:gd name="T2" fmla="*/ 0 w 288"/>
                <a:gd name="T3" fmla="*/ 0 h 288"/>
                <a:gd name="T4" fmla="*/ 0 w 288"/>
                <a:gd name="T5" fmla="*/ 0 h 288"/>
                <a:gd name="T6" fmla="*/ 0 w 288"/>
                <a:gd name="T7" fmla="*/ 0 h 288"/>
                <a:gd name="T8" fmla="*/ 0 w 288"/>
                <a:gd name="T9" fmla="*/ 0 h 288"/>
                <a:gd name="T10" fmla="*/ 0 w 288"/>
                <a:gd name="T11" fmla="*/ 0 h 288"/>
                <a:gd name="T12" fmla="*/ 0 w 288"/>
                <a:gd name="T13" fmla="*/ 0 h 288"/>
                <a:gd name="T14" fmla="*/ 0 60000 65536"/>
                <a:gd name="T15" fmla="*/ 0 60000 65536"/>
                <a:gd name="T16" fmla="*/ 0 60000 65536"/>
                <a:gd name="T17" fmla="*/ 0 60000 65536"/>
                <a:gd name="T18" fmla="*/ 0 60000 65536"/>
                <a:gd name="T19" fmla="*/ 0 60000 65536"/>
                <a:gd name="T20" fmla="*/ 0 60000 65536"/>
                <a:gd name="T21" fmla="*/ 0 w 288"/>
                <a:gd name="T22" fmla="*/ 0 h 288"/>
                <a:gd name="T23" fmla="*/ 288 w 288"/>
                <a:gd name="T24" fmla="*/ 288 h 2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8" h="288">
                  <a:moveTo>
                    <a:pt x="144" y="144"/>
                  </a:moveTo>
                  <a:lnTo>
                    <a:pt x="144" y="0"/>
                  </a:lnTo>
                  <a:lnTo>
                    <a:pt x="0" y="0"/>
                  </a:lnTo>
                  <a:lnTo>
                    <a:pt x="0" y="288"/>
                  </a:lnTo>
                  <a:lnTo>
                    <a:pt x="288" y="288"/>
                  </a:lnTo>
                  <a:lnTo>
                    <a:pt x="288" y="0"/>
                  </a:lnTo>
                  <a:lnTo>
                    <a:pt x="144" y="0"/>
                  </a:lnTo>
                </a:path>
              </a:pathLst>
            </a:custGeom>
            <a:noFill/>
            <a:ln w="3175">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0" name="Freeform 115"/>
            <p:cNvSpPr>
              <a:spLocks noChangeAspect="1"/>
            </p:cNvSpPr>
            <p:nvPr/>
          </p:nvSpPr>
          <p:spPr bwMode="auto">
            <a:xfrm>
              <a:off x="1678" y="1529"/>
              <a:ext cx="33" cy="32"/>
            </a:xfrm>
            <a:custGeom>
              <a:avLst/>
              <a:gdLst>
                <a:gd name="T0" fmla="*/ 0 w 288"/>
                <a:gd name="T1" fmla="*/ 0 h 288"/>
                <a:gd name="T2" fmla="*/ 0 w 288"/>
                <a:gd name="T3" fmla="*/ 0 h 288"/>
                <a:gd name="T4" fmla="*/ 0 w 288"/>
                <a:gd name="T5" fmla="*/ 0 h 288"/>
                <a:gd name="T6" fmla="*/ 0 w 288"/>
                <a:gd name="T7" fmla="*/ 0 h 288"/>
                <a:gd name="T8" fmla="*/ 0 w 288"/>
                <a:gd name="T9" fmla="*/ 0 h 288"/>
                <a:gd name="T10" fmla="*/ 0 w 288"/>
                <a:gd name="T11" fmla="*/ 0 h 288"/>
                <a:gd name="T12" fmla="*/ 0 w 288"/>
                <a:gd name="T13" fmla="*/ 0 h 288"/>
                <a:gd name="T14" fmla="*/ 0 60000 65536"/>
                <a:gd name="T15" fmla="*/ 0 60000 65536"/>
                <a:gd name="T16" fmla="*/ 0 60000 65536"/>
                <a:gd name="T17" fmla="*/ 0 60000 65536"/>
                <a:gd name="T18" fmla="*/ 0 60000 65536"/>
                <a:gd name="T19" fmla="*/ 0 60000 65536"/>
                <a:gd name="T20" fmla="*/ 0 60000 65536"/>
                <a:gd name="T21" fmla="*/ 0 w 288"/>
                <a:gd name="T22" fmla="*/ 0 h 288"/>
                <a:gd name="T23" fmla="*/ 288 w 288"/>
                <a:gd name="T24" fmla="*/ 288 h 2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8" h="288">
                  <a:moveTo>
                    <a:pt x="144" y="144"/>
                  </a:moveTo>
                  <a:lnTo>
                    <a:pt x="144" y="0"/>
                  </a:lnTo>
                  <a:lnTo>
                    <a:pt x="0" y="0"/>
                  </a:lnTo>
                  <a:lnTo>
                    <a:pt x="0" y="288"/>
                  </a:lnTo>
                  <a:lnTo>
                    <a:pt x="288" y="288"/>
                  </a:lnTo>
                  <a:lnTo>
                    <a:pt x="288" y="0"/>
                  </a:lnTo>
                  <a:lnTo>
                    <a:pt x="144" y="0"/>
                  </a:lnTo>
                </a:path>
              </a:pathLst>
            </a:custGeom>
            <a:noFill/>
            <a:ln w="3175">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1" name="Freeform 116"/>
            <p:cNvSpPr>
              <a:spLocks noChangeAspect="1"/>
            </p:cNvSpPr>
            <p:nvPr/>
          </p:nvSpPr>
          <p:spPr bwMode="auto">
            <a:xfrm>
              <a:off x="1748" y="1518"/>
              <a:ext cx="33" cy="32"/>
            </a:xfrm>
            <a:custGeom>
              <a:avLst/>
              <a:gdLst>
                <a:gd name="T0" fmla="*/ 0 w 288"/>
                <a:gd name="T1" fmla="*/ 0 h 288"/>
                <a:gd name="T2" fmla="*/ 0 w 288"/>
                <a:gd name="T3" fmla="*/ 0 h 288"/>
                <a:gd name="T4" fmla="*/ 0 w 288"/>
                <a:gd name="T5" fmla="*/ 0 h 288"/>
                <a:gd name="T6" fmla="*/ 0 w 288"/>
                <a:gd name="T7" fmla="*/ 0 h 288"/>
                <a:gd name="T8" fmla="*/ 0 w 288"/>
                <a:gd name="T9" fmla="*/ 0 h 288"/>
                <a:gd name="T10" fmla="*/ 0 w 288"/>
                <a:gd name="T11" fmla="*/ 0 h 288"/>
                <a:gd name="T12" fmla="*/ 0 w 288"/>
                <a:gd name="T13" fmla="*/ 0 h 288"/>
                <a:gd name="T14" fmla="*/ 0 60000 65536"/>
                <a:gd name="T15" fmla="*/ 0 60000 65536"/>
                <a:gd name="T16" fmla="*/ 0 60000 65536"/>
                <a:gd name="T17" fmla="*/ 0 60000 65536"/>
                <a:gd name="T18" fmla="*/ 0 60000 65536"/>
                <a:gd name="T19" fmla="*/ 0 60000 65536"/>
                <a:gd name="T20" fmla="*/ 0 60000 65536"/>
                <a:gd name="T21" fmla="*/ 0 w 288"/>
                <a:gd name="T22" fmla="*/ 0 h 288"/>
                <a:gd name="T23" fmla="*/ 288 w 288"/>
                <a:gd name="T24" fmla="*/ 288 h 2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8" h="288">
                  <a:moveTo>
                    <a:pt x="144" y="144"/>
                  </a:moveTo>
                  <a:lnTo>
                    <a:pt x="144" y="0"/>
                  </a:lnTo>
                  <a:lnTo>
                    <a:pt x="0" y="0"/>
                  </a:lnTo>
                  <a:lnTo>
                    <a:pt x="0" y="288"/>
                  </a:lnTo>
                  <a:lnTo>
                    <a:pt x="288" y="288"/>
                  </a:lnTo>
                  <a:lnTo>
                    <a:pt x="288" y="0"/>
                  </a:lnTo>
                  <a:lnTo>
                    <a:pt x="144" y="0"/>
                  </a:lnTo>
                </a:path>
              </a:pathLst>
            </a:custGeom>
            <a:noFill/>
            <a:ln w="3175">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2" name="Freeform 117"/>
            <p:cNvSpPr>
              <a:spLocks noChangeAspect="1"/>
            </p:cNvSpPr>
            <p:nvPr/>
          </p:nvSpPr>
          <p:spPr bwMode="auto">
            <a:xfrm>
              <a:off x="1818" y="1495"/>
              <a:ext cx="32" cy="33"/>
            </a:xfrm>
            <a:custGeom>
              <a:avLst/>
              <a:gdLst>
                <a:gd name="T0" fmla="*/ 0 w 288"/>
                <a:gd name="T1" fmla="*/ 0 h 288"/>
                <a:gd name="T2" fmla="*/ 0 w 288"/>
                <a:gd name="T3" fmla="*/ 0 h 288"/>
                <a:gd name="T4" fmla="*/ 0 w 288"/>
                <a:gd name="T5" fmla="*/ 0 h 288"/>
                <a:gd name="T6" fmla="*/ 0 w 288"/>
                <a:gd name="T7" fmla="*/ 0 h 288"/>
                <a:gd name="T8" fmla="*/ 0 w 288"/>
                <a:gd name="T9" fmla="*/ 0 h 288"/>
                <a:gd name="T10" fmla="*/ 0 w 288"/>
                <a:gd name="T11" fmla="*/ 0 h 288"/>
                <a:gd name="T12" fmla="*/ 0 w 288"/>
                <a:gd name="T13" fmla="*/ 0 h 288"/>
                <a:gd name="T14" fmla="*/ 0 60000 65536"/>
                <a:gd name="T15" fmla="*/ 0 60000 65536"/>
                <a:gd name="T16" fmla="*/ 0 60000 65536"/>
                <a:gd name="T17" fmla="*/ 0 60000 65536"/>
                <a:gd name="T18" fmla="*/ 0 60000 65536"/>
                <a:gd name="T19" fmla="*/ 0 60000 65536"/>
                <a:gd name="T20" fmla="*/ 0 60000 65536"/>
                <a:gd name="T21" fmla="*/ 0 w 288"/>
                <a:gd name="T22" fmla="*/ 0 h 288"/>
                <a:gd name="T23" fmla="*/ 288 w 288"/>
                <a:gd name="T24" fmla="*/ 288 h 2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8" h="288">
                  <a:moveTo>
                    <a:pt x="144" y="144"/>
                  </a:moveTo>
                  <a:lnTo>
                    <a:pt x="144" y="0"/>
                  </a:lnTo>
                  <a:lnTo>
                    <a:pt x="0" y="0"/>
                  </a:lnTo>
                  <a:lnTo>
                    <a:pt x="0" y="288"/>
                  </a:lnTo>
                  <a:lnTo>
                    <a:pt x="288" y="288"/>
                  </a:lnTo>
                  <a:lnTo>
                    <a:pt x="288" y="0"/>
                  </a:lnTo>
                  <a:lnTo>
                    <a:pt x="144" y="0"/>
                  </a:lnTo>
                </a:path>
              </a:pathLst>
            </a:custGeom>
            <a:noFill/>
            <a:ln w="3175">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3" name="Freeform 118"/>
            <p:cNvSpPr>
              <a:spLocks noChangeAspect="1"/>
            </p:cNvSpPr>
            <p:nvPr/>
          </p:nvSpPr>
          <p:spPr bwMode="auto">
            <a:xfrm>
              <a:off x="1871" y="1488"/>
              <a:ext cx="32" cy="33"/>
            </a:xfrm>
            <a:custGeom>
              <a:avLst/>
              <a:gdLst>
                <a:gd name="T0" fmla="*/ 0 w 288"/>
                <a:gd name="T1" fmla="*/ 0 h 288"/>
                <a:gd name="T2" fmla="*/ 0 w 288"/>
                <a:gd name="T3" fmla="*/ 0 h 288"/>
                <a:gd name="T4" fmla="*/ 0 w 288"/>
                <a:gd name="T5" fmla="*/ 0 h 288"/>
                <a:gd name="T6" fmla="*/ 0 w 288"/>
                <a:gd name="T7" fmla="*/ 0 h 288"/>
                <a:gd name="T8" fmla="*/ 0 w 288"/>
                <a:gd name="T9" fmla="*/ 0 h 288"/>
                <a:gd name="T10" fmla="*/ 0 w 288"/>
                <a:gd name="T11" fmla="*/ 0 h 288"/>
                <a:gd name="T12" fmla="*/ 0 w 288"/>
                <a:gd name="T13" fmla="*/ 0 h 288"/>
                <a:gd name="T14" fmla="*/ 0 60000 65536"/>
                <a:gd name="T15" fmla="*/ 0 60000 65536"/>
                <a:gd name="T16" fmla="*/ 0 60000 65536"/>
                <a:gd name="T17" fmla="*/ 0 60000 65536"/>
                <a:gd name="T18" fmla="*/ 0 60000 65536"/>
                <a:gd name="T19" fmla="*/ 0 60000 65536"/>
                <a:gd name="T20" fmla="*/ 0 60000 65536"/>
                <a:gd name="T21" fmla="*/ 0 w 288"/>
                <a:gd name="T22" fmla="*/ 0 h 288"/>
                <a:gd name="T23" fmla="*/ 288 w 288"/>
                <a:gd name="T24" fmla="*/ 288 h 2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8" h="288">
                  <a:moveTo>
                    <a:pt x="144" y="144"/>
                  </a:moveTo>
                  <a:lnTo>
                    <a:pt x="144" y="0"/>
                  </a:lnTo>
                  <a:lnTo>
                    <a:pt x="0" y="0"/>
                  </a:lnTo>
                  <a:lnTo>
                    <a:pt x="0" y="288"/>
                  </a:lnTo>
                  <a:lnTo>
                    <a:pt x="288" y="288"/>
                  </a:lnTo>
                  <a:lnTo>
                    <a:pt x="288" y="0"/>
                  </a:lnTo>
                  <a:lnTo>
                    <a:pt x="144" y="0"/>
                  </a:lnTo>
                </a:path>
              </a:pathLst>
            </a:custGeom>
            <a:noFill/>
            <a:ln w="3175">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4" name="Freeform 119"/>
            <p:cNvSpPr>
              <a:spLocks noChangeAspect="1"/>
            </p:cNvSpPr>
            <p:nvPr/>
          </p:nvSpPr>
          <p:spPr bwMode="auto">
            <a:xfrm>
              <a:off x="1936" y="1466"/>
              <a:ext cx="33" cy="32"/>
            </a:xfrm>
            <a:custGeom>
              <a:avLst/>
              <a:gdLst>
                <a:gd name="T0" fmla="*/ 0 w 288"/>
                <a:gd name="T1" fmla="*/ 0 h 288"/>
                <a:gd name="T2" fmla="*/ 0 w 288"/>
                <a:gd name="T3" fmla="*/ 0 h 288"/>
                <a:gd name="T4" fmla="*/ 0 w 288"/>
                <a:gd name="T5" fmla="*/ 0 h 288"/>
                <a:gd name="T6" fmla="*/ 0 w 288"/>
                <a:gd name="T7" fmla="*/ 0 h 288"/>
                <a:gd name="T8" fmla="*/ 0 w 288"/>
                <a:gd name="T9" fmla="*/ 0 h 288"/>
                <a:gd name="T10" fmla="*/ 0 w 288"/>
                <a:gd name="T11" fmla="*/ 0 h 288"/>
                <a:gd name="T12" fmla="*/ 0 w 288"/>
                <a:gd name="T13" fmla="*/ 0 h 288"/>
                <a:gd name="T14" fmla="*/ 0 60000 65536"/>
                <a:gd name="T15" fmla="*/ 0 60000 65536"/>
                <a:gd name="T16" fmla="*/ 0 60000 65536"/>
                <a:gd name="T17" fmla="*/ 0 60000 65536"/>
                <a:gd name="T18" fmla="*/ 0 60000 65536"/>
                <a:gd name="T19" fmla="*/ 0 60000 65536"/>
                <a:gd name="T20" fmla="*/ 0 60000 65536"/>
                <a:gd name="T21" fmla="*/ 0 w 288"/>
                <a:gd name="T22" fmla="*/ 0 h 288"/>
                <a:gd name="T23" fmla="*/ 288 w 288"/>
                <a:gd name="T24" fmla="*/ 288 h 2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8" h="288">
                  <a:moveTo>
                    <a:pt x="144" y="144"/>
                  </a:moveTo>
                  <a:lnTo>
                    <a:pt x="144" y="0"/>
                  </a:lnTo>
                  <a:lnTo>
                    <a:pt x="0" y="0"/>
                  </a:lnTo>
                  <a:lnTo>
                    <a:pt x="0" y="288"/>
                  </a:lnTo>
                  <a:lnTo>
                    <a:pt x="288" y="288"/>
                  </a:lnTo>
                  <a:lnTo>
                    <a:pt x="288" y="0"/>
                  </a:lnTo>
                  <a:lnTo>
                    <a:pt x="144" y="0"/>
                  </a:lnTo>
                </a:path>
              </a:pathLst>
            </a:custGeom>
            <a:noFill/>
            <a:ln w="3175">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5" name="Freeform 120"/>
            <p:cNvSpPr>
              <a:spLocks noChangeAspect="1"/>
            </p:cNvSpPr>
            <p:nvPr/>
          </p:nvSpPr>
          <p:spPr bwMode="auto">
            <a:xfrm>
              <a:off x="2009" y="1443"/>
              <a:ext cx="33" cy="33"/>
            </a:xfrm>
            <a:custGeom>
              <a:avLst/>
              <a:gdLst>
                <a:gd name="T0" fmla="*/ 0 w 288"/>
                <a:gd name="T1" fmla="*/ 0 h 288"/>
                <a:gd name="T2" fmla="*/ 0 w 288"/>
                <a:gd name="T3" fmla="*/ 0 h 288"/>
                <a:gd name="T4" fmla="*/ 0 w 288"/>
                <a:gd name="T5" fmla="*/ 0 h 288"/>
                <a:gd name="T6" fmla="*/ 0 w 288"/>
                <a:gd name="T7" fmla="*/ 0 h 288"/>
                <a:gd name="T8" fmla="*/ 0 w 288"/>
                <a:gd name="T9" fmla="*/ 0 h 288"/>
                <a:gd name="T10" fmla="*/ 0 w 288"/>
                <a:gd name="T11" fmla="*/ 0 h 288"/>
                <a:gd name="T12" fmla="*/ 0 w 288"/>
                <a:gd name="T13" fmla="*/ 0 h 288"/>
                <a:gd name="T14" fmla="*/ 0 60000 65536"/>
                <a:gd name="T15" fmla="*/ 0 60000 65536"/>
                <a:gd name="T16" fmla="*/ 0 60000 65536"/>
                <a:gd name="T17" fmla="*/ 0 60000 65536"/>
                <a:gd name="T18" fmla="*/ 0 60000 65536"/>
                <a:gd name="T19" fmla="*/ 0 60000 65536"/>
                <a:gd name="T20" fmla="*/ 0 60000 65536"/>
                <a:gd name="T21" fmla="*/ 0 w 288"/>
                <a:gd name="T22" fmla="*/ 0 h 288"/>
                <a:gd name="T23" fmla="*/ 288 w 288"/>
                <a:gd name="T24" fmla="*/ 288 h 2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8" h="288">
                  <a:moveTo>
                    <a:pt x="144" y="144"/>
                  </a:moveTo>
                  <a:lnTo>
                    <a:pt x="144" y="0"/>
                  </a:lnTo>
                  <a:lnTo>
                    <a:pt x="0" y="0"/>
                  </a:lnTo>
                  <a:lnTo>
                    <a:pt x="0" y="288"/>
                  </a:lnTo>
                  <a:lnTo>
                    <a:pt x="288" y="288"/>
                  </a:lnTo>
                  <a:lnTo>
                    <a:pt x="288" y="0"/>
                  </a:lnTo>
                  <a:lnTo>
                    <a:pt x="144" y="0"/>
                  </a:lnTo>
                </a:path>
              </a:pathLst>
            </a:custGeom>
            <a:noFill/>
            <a:ln w="3175">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6" name="Freeform 121"/>
            <p:cNvSpPr>
              <a:spLocks noChangeAspect="1"/>
            </p:cNvSpPr>
            <p:nvPr/>
          </p:nvSpPr>
          <p:spPr bwMode="auto">
            <a:xfrm>
              <a:off x="2069" y="1432"/>
              <a:ext cx="33" cy="33"/>
            </a:xfrm>
            <a:custGeom>
              <a:avLst/>
              <a:gdLst>
                <a:gd name="T0" fmla="*/ 0 w 288"/>
                <a:gd name="T1" fmla="*/ 0 h 288"/>
                <a:gd name="T2" fmla="*/ 0 w 288"/>
                <a:gd name="T3" fmla="*/ 0 h 288"/>
                <a:gd name="T4" fmla="*/ 0 w 288"/>
                <a:gd name="T5" fmla="*/ 0 h 288"/>
                <a:gd name="T6" fmla="*/ 0 w 288"/>
                <a:gd name="T7" fmla="*/ 0 h 288"/>
                <a:gd name="T8" fmla="*/ 0 w 288"/>
                <a:gd name="T9" fmla="*/ 0 h 288"/>
                <a:gd name="T10" fmla="*/ 0 w 288"/>
                <a:gd name="T11" fmla="*/ 0 h 288"/>
                <a:gd name="T12" fmla="*/ 0 w 288"/>
                <a:gd name="T13" fmla="*/ 0 h 288"/>
                <a:gd name="T14" fmla="*/ 0 60000 65536"/>
                <a:gd name="T15" fmla="*/ 0 60000 65536"/>
                <a:gd name="T16" fmla="*/ 0 60000 65536"/>
                <a:gd name="T17" fmla="*/ 0 60000 65536"/>
                <a:gd name="T18" fmla="*/ 0 60000 65536"/>
                <a:gd name="T19" fmla="*/ 0 60000 65536"/>
                <a:gd name="T20" fmla="*/ 0 60000 65536"/>
                <a:gd name="T21" fmla="*/ 0 w 288"/>
                <a:gd name="T22" fmla="*/ 0 h 288"/>
                <a:gd name="T23" fmla="*/ 288 w 288"/>
                <a:gd name="T24" fmla="*/ 288 h 2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8" h="288">
                  <a:moveTo>
                    <a:pt x="144" y="144"/>
                  </a:moveTo>
                  <a:lnTo>
                    <a:pt x="144" y="0"/>
                  </a:lnTo>
                  <a:lnTo>
                    <a:pt x="0" y="0"/>
                  </a:lnTo>
                  <a:lnTo>
                    <a:pt x="0" y="288"/>
                  </a:lnTo>
                  <a:lnTo>
                    <a:pt x="288" y="288"/>
                  </a:lnTo>
                  <a:lnTo>
                    <a:pt x="288" y="0"/>
                  </a:lnTo>
                  <a:lnTo>
                    <a:pt x="144" y="0"/>
                  </a:lnTo>
                </a:path>
              </a:pathLst>
            </a:custGeom>
            <a:noFill/>
            <a:ln w="3175">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7" name="Freeform 122"/>
            <p:cNvSpPr>
              <a:spLocks noChangeAspect="1"/>
            </p:cNvSpPr>
            <p:nvPr/>
          </p:nvSpPr>
          <p:spPr bwMode="auto">
            <a:xfrm>
              <a:off x="2150" y="1424"/>
              <a:ext cx="32" cy="33"/>
            </a:xfrm>
            <a:custGeom>
              <a:avLst/>
              <a:gdLst>
                <a:gd name="T0" fmla="*/ 0 w 288"/>
                <a:gd name="T1" fmla="*/ 0 h 288"/>
                <a:gd name="T2" fmla="*/ 0 w 288"/>
                <a:gd name="T3" fmla="*/ 0 h 288"/>
                <a:gd name="T4" fmla="*/ 0 w 288"/>
                <a:gd name="T5" fmla="*/ 0 h 288"/>
                <a:gd name="T6" fmla="*/ 0 w 288"/>
                <a:gd name="T7" fmla="*/ 0 h 288"/>
                <a:gd name="T8" fmla="*/ 0 w 288"/>
                <a:gd name="T9" fmla="*/ 0 h 288"/>
                <a:gd name="T10" fmla="*/ 0 w 288"/>
                <a:gd name="T11" fmla="*/ 0 h 288"/>
                <a:gd name="T12" fmla="*/ 0 w 288"/>
                <a:gd name="T13" fmla="*/ 0 h 288"/>
                <a:gd name="T14" fmla="*/ 0 60000 65536"/>
                <a:gd name="T15" fmla="*/ 0 60000 65536"/>
                <a:gd name="T16" fmla="*/ 0 60000 65536"/>
                <a:gd name="T17" fmla="*/ 0 60000 65536"/>
                <a:gd name="T18" fmla="*/ 0 60000 65536"/>
                <a:gd name="T19" fmla="*/ 0 60000 65536"/>
                <a:gd name="T20" fmla="*/ 0 60000 65536"/>
                <a:gd name="T21" fmla="*/ 0 w 288"/>
                <a:gd name="T22" fmla="*/ 0 h 288"/>
                <a:gd name="T23" fmla="*/ 288 w 288"/>
                <a:gd name="T24" fmla="*/ 288 h 2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8" h="288">
                  <a:moveTo>
                    <a:pt x="144" y="144"/>
                  </a:moveTo>
                  <a:lnTo>
                    <a:pt x="144" y="0"/>
                  </a:lnTo>
                  <a:lnTo>
                    <a:pt x="0" y="0"/>
                  </a:lnTo>
                  <a:lnTo>
                    <a:pt x="0" y="288"/>
                  </a:lnTo>
                  <a:lnTo>
                    <a:pt x="288" y="288"/>
                  </a:lnTo>
                  <a:lnTo>
                    <a:pt x="288" y="0"/>
                  </a:lnTo>
                  <a:lnTo>
                    <a:pt x="144" y="0"/>
                  </a:lnTo>
                </a:path>
              </a:pathLst>
            </a:custGeom>
            <a:noFill/>
            <a:ln w="3175">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8" name="Freeform 123"/>
            <p:cNvSpPr>
              <a:spLocks noChangeAspect="1"/>
            </p:cNvSpPr>
            <p:nvPr/>
          </p:nvSpPr>
          <p:spPr bwMode="auto">
            <a:xfrm>
              <a:off x="2150" y="1424"/>
              <a:ext cx="32" cy="33"/>
            </a:xfrm>
            <a:custGeom>
              <a:avLst/>
              <a:gdLst>
                <a:gd name="T0" fmla="*/ 0 w 288"/>
                <a:gd name="T1" fmla="*/ 0 h 288"/>
                <a:gd name="T2" fmla="*/ 0 w 288"/>
                <a:gd name="T3" fmla="*/ 0 h 288"/>
                <a:gd name="T4" fmla="*/ 0 w 288"/>
                <a:gd name="T5" fmla="*/ 0 h 288"/>
                <a:gd name="T6" fmla="*/ 0 w 288"/>
                <a:gd name="T7" fmla="*/ 0 h 288"/>
                <a:gd name="T8" fmla="*/ 0 w 288"/>
                <a:gd name="T9" fmla="*/ 0 h 288"/>
                <a:gd name="T10" fmla="*/ 0 w 288"/>
                <a:gd name="T11" fmla="*/ 0 h 288"/>
                <a:gd name="T12" fmla="*/ 0 w 288"/>
                <a:gd name="T13" fmla="*/ 0 h 288"/>
                <a:gd name="T14" fmla="*/ 0 60000 65536"/>
                <a:gd name="T15" fmla="*/ 0 60000 65536"/>
                <a:gd name="T16" fmla="*/ 0 60000 65536"/>
                <a:gd name="T17" fmla="*/ 0 60000 65536"/>
                <a:gd name="T18" fmla="*/ 0 60000 65536"/>
                <a:gd name="T19" fmla="*/ 0 60000 65536"/>
                <a:gd name="T20" fmla="*/ 0 60000 65536"/>
                <a:gd name="T21" fmla="*/ 0 w 288"/>
                <a:gd name="T22" fmla="*/ 0 h 288"/>
                <a:gd name="T23" fmla="*/ 288 w 288"/>
                <a:gd name="T24" fmla="*/ 288 h 2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8" h="288">
                  <a:moveTo>
                    <a:pt x="144" y="144"/>
                  </a:moveTo>
                  <a:lnTo>
                    <a:pt x="144" y="0"/>
                  </a:lnTo>
                  <a:lnTo>
                    <a:pt x="0" y="0"/>
                  </a:lnTo>
                  <a:lnTo>
                    <a:pt x="0" y="288"/>
                  </a:lnTo>
                  <a:lnTo>
                    <a:pt x="288" y="288"/>
                  </a:lnTo>
                  <a:lnTo>
                    <a:pt x="288" y="0"/>
                  </a:lnTo>
                  <a:lnTo>
                    <a:pt x="144" y="0"/>
                  </a:lnTo>
                </a:path>
              </a:pathLst>
            </a:custGeom>
            <a:noFill/>
            <a:ln w="3175">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29" name="Freeform 124"/>
            <p:cNvSpPr>
              <a:spLocks noChangeAspect="1"/>
            </p:cNvSpPr>
            <p:nvPr/>
          </p:nvSpPr>
          <p:spPr bwMode="auto">
            <a:xfrm>
              <a:off x="2223" y="1402"/>
              <a:ext cx="33" cy="33"/>
            </a:xfrm>
            <a:custGeom>
              <a:avLst/>
              <a:gdLst>
                <a:gd name="T0" fmla="*/ 0 w 288"/>
                <a:gd name="T1" fmla="*/ 0 h 288"/>
                <a:gd name="T2" fmla="*/ 0 w 288"/>
                <a:gd name="T3" fmla="*/ 0 h 288"/>
                <a:gd name="T4" fmla="*/ 0 w 288"/>
                <a:gd name="T5" fmla="*/ 0 h 288"/>
                <a:gd name="T6" fmla="*/ 0 w 288"/>
                <a:gd name="T7" fmla="*/ 0 h 288"/>
                <a:gd name="T8" fmla="*/ 0 w 288"/>
                <a:gd name="T9" fmla="*/ 0 h 288"/>
                <a:gd name="T10" fmla="*/ 0 w 288"/>
                <a:gd name="T11" fmla="*/ 0 h 288"/>
                <a:gd name="T12" fmla="*/ 0 w 288"/>
                <a:gd name="T13" fmla="*/ 0 h 288"/>
                <a:gd name="T14" fmla="*/ 0 60000 65536"/>
                <a:gd name="T15" fmla="*/ 0 60000 65536"/>
                <a:gd name="T16" fmla="*/ 0 60000 65536"/>
                <a:gd name="T17" fmla="*/ 0 60000 65536"/>
                <a:gd name="T18" fmla="*/ 0 60000 65536"/>
                <a:gd name="T19" fmla="*/ 0 60000 65536"/>
                <a:gd name="T20" fmla="*/ 0 60000 65536"/>
                <a:gd name="T21" fmla="*/ 0 w 288"/>
                <a:gd name="T22" fmla="*/ 0 h 288"/>
                <a:gd name="T23" fmla="*/ 288 w 288"/>
                <a:gd name="T24" fmla="*/ 288 h 288"/>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88" h="288">
                  <a:moveTo>
                    <a:pt x="144" y="144"/>
                  </a:moveTo>
                  <a:lnTo>
                    <a:pt x="144" y="0"/>
                  </a:lnTo>
                  <a:lnTo>
                    <a:pt x="0" y="0"/>
                  </a:lnTo>
                  <a:lnTo>
                    <a:pt x="0" y="288"/>
                  </a:lnTo>
                  <a:lnTo>
                    <a:pt x="288" y="288"/>
                  </a:lnTo>
                  <a:lnTo>
                    <a:pt x="288" y="0"/>
                  </a:lnTo>
                  <a:lnTo>
                    <a:pt x="144" y="0"/>
                  </a:lnTo>
                </a:path>
              </a:pathLst>
            </a:custGeom>
            <a:noFill/>
            <a:ln w="3175">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0" name="Freeform 125"/>
            <p:cNvSpPr>
              <a:spLocks noChangeAspect="1"/>
            </p:cNvSpPr>
            <p:nvPr/>
          </p:nvSpPr>
          <p:spPr bwMode="auto">
            <a:xfrm>
              <a:off x="1093" y="1745"/>
              <a:ext cx="39" cy="40"/>
            </a:xfrm>
            <a:custGeom>
              <a:avLst/>
              <a:gdLst>
                <a:gd name="T0" fmla="*/ 0 w 345"/>
                <a:gd name="T1" fmla="*/ 0 h 346"/>
                <a:gd name="T2" fmla="*/ 0 w 345"/>
                <a:gd name="T3" fmla="*/ 0 h 346"/>
                <a:gd name="T4" fmla="*/ 0 w 345"/>
                <a:gd name="T5" fmla="*/ 0 h 346"/>
                <a:gd name="T6" fmla="*/ 0 w 345"/>
                <a:gd name="T7" fmla="*/ 0 h 346"/>
                <a:gd name="T8" fmla="*/ 0 w 345"/>
                <a:gd name="T9" fmla="*/ 0 h 346"/>
                <a:gd name="T10" fmla="*/ 0 w 345"/>
                <a:gd name="T11" fmla="*/ 0 h 346"/>
                <a:gd name="T12" fmla="*/ 0 60000 65536"/>
                <a:gd name="T13" fmla="*/ 0 60000 65536"/>
                <a:gd name="T14" fmla="*/ 0 60000 65536"/>
                <a:gd name="T15" fmla="*/ 0 60000 65536"/>
                <a:gd name="T16" fmla="*/ 0 60000 65536"/>
                <a:gd name="T17" fmla="*/ 0 60000 65536"/>
                <a:gd name="T18" fmla="*/ 0 w 345"/>
                <a:gd name="T19" fmla="*/ 0 h 346"/>
                <a:gd name="T20" fmla="*/ 345 w 345"/>
                <a:gd name="T21" fmla="*/ 346 h 346"/>
              </a:gdLst>
              <a:ahLst/>
              <a:cxnLst>
                <a:cxn ang="T12">
                  <a:pos x="T0" y="T1"/>
                </a:cxn>
                <a:cxn ang="T13">
                  <a:pos x="T2" y="T3"/>
                </a:cxn>
                <a:cxn ang="T14">
                  <a:pos x="T4" y="T5"/>
                </a:cxn>
                <a:cxn ang="T15">
                  <a:pos x="T6" y="T7"/>
                </a:cxn>
                <a:cxn ang="T16">
                  <a:pos x="T8" y="T9"/>
                </a:cxn>
                <a:cxn ang="T17">
                  <a:pos x="T10" y="T11"/>
                </a:cxn>
              </a:cxnLst>
              <a:rect l="T18" t="T19" r="T20" b="T21"/>
              <a:pathLst>
                <a:path w="345" h="346">
                  <a:moveTo>
                    <a:pt x="173" y="173"/>
                  </a:moveTo>
                  <a:lnTo>
                    <a:pt x="173" y="0"/>
                  </a:lnTo>
                  <a:lnTo>
                    <a:pt x="0" y="173"/>
                  </a:lnTo>
                  <a:lnTo>
                    <a:pt x="173" y="346"/>
                  </a:lnTo>
                  <a:lnTo>
                    <a:pt x="345" y="173"/>
                  </a:lnTo>
                  <a:lnTo>
                    <a:pt x="173" y="0"/>
                  </a:lnTo>
                </a:path>
              </a:pathLst>
            </a:custGeom>
            <a:noFill/>
            <a:ln w="3175">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1" name="Freeform 126"/>
            <p:cNvSpPr>
              <a:spLocks noChangeAspect="1"/>
            </p:cNvSpPr>
            <p:nvPr/>
          </p:nvSpPr>
          <p:spPr bwMode="auto">
            <a:xfrm>
              <a:off x="1093" y="1745"/>
              <a:ext cx="39" cy="40"/>
            </a:xfrm>
            <a:custGeom>
              <a:avLst/>
              <a:gdLst>
                <a:gd name="T0" fmla="*/ 0 w 345"/>
                <a:gd name="T1" fmla="*/ 0 h 346"/>
                <a:gd name="T2" fmla="*/ 0 w 345"/>
                <a:gd name="T3" fmla="*/ 0 h 346"/>
                <a:gd name="T4" fmla="*/ 0 w 345"/>
                <a:gd name="T5" fmla="*/ 0 h 346"/>
                <a:gd name="T6" fmla="*/ 0 w 345"/>
                <a:gd name="T7" fmla="*/ 0 h 346"/>
                <a:gd name="T8" fmla="*/ 0 w 345"/>
                <a:gd name="T9" fmla="*/ 0 h 346"/>
                <a:gd name="T10" fmla="*/ 0 w 345"/>
                <a:gd name="T11" fmla="*/ 0 h 346"/>
                <a:gd name="T12" fmla="*/ 0 60000 65536"/>
                <a:gd name="T13" fmla="*/ 0 60000 65536"/>
                <a:gd name="T14" fmla="*/ 0 60000 65536"/>
                <a:gd name="T15" fmla="*/ 0 60000 65536"/>
                <a:gd name="T16" fmla="*/ 0 60000 65536"/>
                <a:gd name="T17" fmla="*/ 0 60000 65536"/>
                <a:gd name="T18" fmla="*/ 0 w 345"/>
                <a:gd name="T19" fmla="*/ 0 h 346"/>
                <a:gd name="T20" fmla="*/ 345 w 345"/>
                <a:gd name="T21" fmla="*/ 346 h 346"/>
              </a:gdLst>
              <a:ahLst/>
              <a:cxnLst>
                <a:cxn ang="T12">
                  <a:pos x="T0" y="T1"/>
                </a:cxn>
                <a:cxn ang="T13">
                  <a:pos x="T2" y="T3"/>
                </a:cxn>
                <a:cxn ang="T14">
                  <a:pos x="T4" y="T5"/>
                </a:cxn>
                <a:cxn ang="T15">
                  <a:pos x="T6" y="T7"/>
                </a:cxn>
                <a:cxn ang="T16">
                  <a:pos x="T8" y="T9"/>
                </a:cxn>
                <a:cxn ang="T17">
                  <a:pos x="T10" y="T11"/>
                </a:cxn>
              </a:cxnLst>
              <a:rect l="T18" t="T19" r="T20" b="T21"/>
              <a:pathLst>
                <a:path w="345" h="346">
                  <a:moveTo>
                    <a:pt x="173" y="173"/>
                  </a:moveTo>
                  <a:lnTo>
                    <a:pt x="173" y="0"/>
                  </a:lnTo>
                  <a:lnTo>
                    <a:pt x="0" y="173"/>
                  </a:lnTo>
                  <a:lnTo>
                    <a:pt x="173" y="346"/>
                  </a:lnTo>
                  <a:lnTo>
                    <a:pt x="345" y="173"/>
                  </a:lnTo>
                  <a:lnTo>
                    <a:pt x="173" y="0"/>
                  </a:lnTo>
                </a:path>
              </a:pathLst>
            </a:custGeom>
            <a:noFill/>
            <a:ln w="3175">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2" name="Freeform 127"/>
            <p:cNvSpPr>
              <a:spLocks noChangeAspect="1"/>
            </p:cNvSpPr>
            <p:nvPr/>
          </p:nvSpPr>
          <p:spPr bwMode="auto">
            <a:xfrm>
              <a:off x="1162" y="1731"/>
              <a:ext cx="40" cy="39"/>
            </a:xfrm>
            <a:custGeom>
              <a:avLst/>
              <a:gdLst>
                <a:gd name="T0" fmla="*/ 0 w 346"/>
                <a:gd name="T1" fmla="*/ 0 h 346"/>
                <a:gd name="T2" fmla="*/ 0 w 346"/>
                <a:gd name="T3" fmla="*/ 0 h 346"/>
                <a:gd name="T4" fmla="*/ 0 w 346"/>
                <a:gd name="T5" fmla="*/ 0 h 346"/>
                <a:gd name="T6" fmla="*/ 0 w 346"/>
                <a:gd name="T7" fmla="*/ 0 h 346"/>
                <a:gd name="T8" fmla="*/ 0 w 346"/>
                <a:gd name="T9" fmla="*/ 0 h 346"/>
                <a:gd name="T10" fmla="*/ 0 w 346"/>
                <a:gd name="T11" fmla="*/ 0 h 346"/>
                <a:gd name="T12" fmla="*/ 0 60000 65536"/>
                <a:gd name="T13" fmla="*/ 0 60000 65536"/>
                <a:gd name="T14" fmla="*/ 0 60000 65536"/>
                <a:gd name="T15" fmla="*/ 0 60000 65536"/>
                <a:gd name="T16" fmla="*/ 0 60000 65536"/>
                <a:gd name="T17" fmla="*/ 0 60000 65536"/>
                <a:gd name="T18" fmla="*/ 0 w 346"/>
                <a:gd name="T19" fmla="*/ 0 h 346"/>
                <a:gd name="T20" fmla="*/ 346 w 346"/>
                <a:gd name="T21" fmla="*/ 346 h 346"/>
              </a:gdLst>
              <a:ahLst/>
              <a:cxnLst>
                <a:cxn ang="T12">
                  <a:pos x="T0" y="T1"/>
                </a:cxn>
                <a:cxn ang="T13">
                  <a:pos x="T2" y="T3"/>
                </a:cxn>
                <a:cxn ang="T14">
                  <a:pos x="T4" y="T5"/>
                </a:cxn>
                <a:cxn ang="T15">
                  <a:pos x="T6" y="T7"/>
                </a:cxn>
                <a:cxn ang="T16">
                  <a:pos x="T8" y="T9"/>
                </a:cxn>
                <a:cxn ang="T17">
                  <a:pos x="T10" y="T11"/>
                </a:cxn>
              </a:cxnLst>
              <a:rect l="T18" t="T19" r="T20" b="T21"/>
              <a:pathLst>
                <a:path w="346" h="346">
                  <a:moveTo>
                    <a:pt x="173" y="173"/>
                  </a:moveTo>
                  <a:lnTo>
                    <a:pt x="173" y="0"/>
                  </a:lnTo>
                  <a:lnTo>
                    <a:pt x="0" y="173"/>
                  </a:lnTo>
                  <a:lnTo>
                    <a:pt x="173" y="346"/>
                  </a:lnTo>
                  <a:lnTo>
                    <a:pt x="346" y="173"/>
                  </a:lnTo>
                  <a:lnTo>
                    <a:pt x="173" y="0"/>
                  </a:lnTo>
                </a:path>
              </a:pathLst>
            </a:custGeom>
            <a:noFill/>
            <a:ln w="3175">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3" name="Freeform 128"/>
            <p:cNvSpPr>
              <a:spLocks noChangeAspect="1"/>
            </p:cNvSpPr>
            <p:nvPr/>
          </p:nvSpPr>
          <p:spPr bwMode="auto">
            <a:xfrm>
              <a:off x="1228" y="1716"/>
              <a:ext cx="39" cy="39"/>
            </a:xfrm>
            <a:custGeom>
              <a:avLst/>
              <a:gdLst>
                <a:gd name="T0" fmla="*/ 0 w 345"/>
                <a:gd name="T1" fmla="*/ 0 h 345"/>
                <a:gd name="T2" fmla="*/ 0 w 345"/>
                <a:gd name="T3" fmla="*/ 0 h 345"/>
                <a:gd name="T4" fmla="*/ 0 w 345"/>
                <a:gd name="T5" fmla="*/ 0 h 345"/>
                <a:gd name="T6" fmla="*/ 0 w 345"/>
                <a:gd name="T7" fmla="*/ 0 h 345"/>
                <a:gd name="T8" fmla="*/ 0 w 345"/>
                <a:gd name="T9" fmla="*/ 0 h 345"/>
                <a:gd name="T10" fmla="*/ 0 w 345"/>
                <a:gd name="T11" fmla="*/ 0 h 345"/>
                <a:gd name="T12" fmla="*/ 0 60000 65536"/>
                <a:gd name="T13" fmla="*/ 0 60000 65536"/>
                <a:gd name="T14" fmla="*/ 0 60000 65536"/>
                <a:gd name="T15" fmla="*/ 0 60000 65536"/>
                <a:gd name="T16" fmla="*/ 0 60000 65536"/>
                <a:gd name="T17" fmla="*/ 0 60000 65536"/>
                <a:gd name="T18" fmla="*/ 0 w 345"/>
                <a:gd name="T19" fmla="*/ 0 h 345"/>
                <a:gd name="T20" fmla="*/ 345 w 345"/>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345" h="345">
                  <a:moveTo>
                    <a:pt x="173" y="172"/>
                  </a:moveTo>
                  <a:lnTo>
                    <a:pt x="173" y="0"/>
                  </a:lnTo>
                  <a:lnTo>
                    <a:pt x="0" y="172"/>
                  </a:lnTo>
                  <a:lnTo>
                    <a:pt x="173" y="345"/>
                  </a:lnTo>
                  <a:lnTo>
                    <a:pt x="345" y="172"/>
                  </a:lnTo>
                  <a:lnTo>
                    <a:pt x="173" y="0"/>
                  </a:lnTo>
                </a:path>
              </a:pathLst>
            </a:custGeom>
            <a:noFill/>
            <a:ln w="3175">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4" name="Freeform 129"/>
            <p:cNvSpPr>
              <a:spLocks noChangeAspect="1"/>
            </p:cNvSpPr>
            <p:nvPr/>
          </p:nvSpPr>
          <p:spPr bwMode="auto">
            <a:xfrm>
              <a:off x="1280" y="1704"/>
              <a:ext cx="39" cy="40"/>
            </a:xfrm>
            <a:custGeom>
              <a:avLst/>
              <a:gdLst>
                <a:gd name="T0" fmla="*/ 0 w 346"/>
                <a:gd name="T1" fmla="*/ 0 h 346"/>
                <a:gd name="T2" fmla="*/ 0 w 346"/>
                <a:gd name="T3" fmla="*/ 0 h 346"/>
                <a:gd name="T4" fmla="*/ 0 w 346"/>
                <a:gd name="T5" fmla="*/ 0 h 346"/>
                <a:gd name="T6" fmla="*/ 0 w 346"/>
                <a:gd name="T7" fmla="*/ 0 h 346"/>
                <a:gd name="T8" fmla="*/ 0 w 346"/>
                <a:gd name="T9" fmla="*/ 0 h 346"/>
                <a:gd name="T10" fmla="*/ 0 w 346"/>
                <a:gd name="T11" fmla="*/ 0 h 346"/>
                <a:gd name="T12" fmla="*/ 0 60000 65536"/>
                <a:gd name="T13" fmla="*/ 0 60000 65536"/>
                <a:gd name="T14" fmla="*/ 0 60000 65536"/>
                <a:gd name="T15" fmla="*/ 0 60000 65536"/>
                <a:gd name="T16" fmla="*/ 0 60000 65536"/>
                <a:gd name="T17" fmla="*/ 0 60000 65536"/>
                <a:gd name="T18" fmla="*/ 0 w 346"/>
                <a:gd name="T19" fmla="*/ 0 h 346"/>
                <a:gd name="T20" fmla="*/ 346 w 346"/>
                <a:gd name="T21" fmla="*/ 346 h 346"/>
              </a:gdLst>
              <a:ahLst/>
              <a:cxnLst>
                <a:cxn ang="T12">
                  <a:pos x="T0" y="T1"/>
                </a:cxn>
                <a:cxn ang="T13">
                  <a:pos x="T2" y="T3"/>
                </a:cxn>
                <a:cxn ang="T14">
                  <a:pos x="T4" y="T5"/>
                </a:cxn>
                <a:cxn ang="T15">
                  <a:pos x="T6" y="T7"/>
                </a:cxn>
                <a:cxn ang="T16">
                  <a:pos x="T8" y="T9"/>
                </a:cxn>
                <a:cxn ang="T17">
                  <a:pos x="T10" y="T11"/>
                </a:cxn>
              </a:cxnLst>
              <a:rect l="T18" t="T19" r="T20" b="T21"/>
              <a:pathLst>
                <a:path w="346" h="346">
                  <a:moveTo>
                    <a:pt x="173" y="173"/>
                  </a:moveTo>
                  <a:lnTo>
                    <a:pt x="173" y="0"/>
                  </a:lnTo>
                  <a:lnTo>
                    <a:pt x="0" y="173"/>
                  </a:lnTo>
                  <a:lnTo>
                    <a:pt x="173" y="346"/>
                  </a:lnTo>
                  <a:lnTo>
                    <a:pt x="346" y="173"/>
                  </a:lnTo>
                  <a:lnTo>
                    <a:pt x="173" y="0"/>
                  </a:lnTo>
                </a:path>
              </a:pathLst>
            </a:custGeom>
            <a:noFill/>
            <a:ln w="3175">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5" name="Freeform 130"/>
            <p:cNvSpPr>
              <a:spLocks noChangeAspect="1"/>
            </p:cNvSpPr>
            <p:nvPr/>
          </p:nvSpPr>
          <p:spPr bwMode="auto">
            <a:xfrm>
              <a:off x="1351" y="1693"/>
              <a:ext cx="39" cy="39"/>
            </a:xfrm>
            <a:custGeom>
              <a:avLst/>
              <a:gdLst>
                <a:gd name="T0" fmla="*/ 0 w 346"/>
                <a:gd name="T1" fmla="*/ 0 h 346"/>
                <a:gd name="T2" fmla="*/ 0 w 346"/>
                <a:gd name="T3" fmla="*/ 0 h 346"/>
                <a:gd name="T4" fmla="*/ 0 w 346"/>
                <a:gd name="T5" fmla="*/ 0 h 346"/>
                <a:gd name="T6" fmla="*/ 0 w 346"/>
                <a:gd name="T7" fmla="*/ 0 h 346"/>
                <a:gd name="T8" fmla="*/ 0 w 346"/>
                <a:gd name="T9" fmla="*/ 0 h 346"/>
                <a:gd name="T10" fmla="*/ 0 w 346"/>
                <a:gd name="T11" fmla="*/ 0 h 346"/>
                <a:gd name="T12" fmla="*/ 0 60000 65536"/>
                <a:gd name="T13" fmla="*/ 0 60000 65536"/>
                <a:gd name="T14" fmla="*/ 0 60000 65536"/>
                <a:gd name="T15" fmla="*/ 0 60000 65536"/>
                <a:gd name="T16" fmla="*/ 0 60000 65536"/>
                <a:gd name="T17" fmla="*/ 0 60000 65536"/>
                <a:gd name="T18" fmla="*/ 0 w 346"/>
                <a:gd name="T19" fmla="*/ 0 h 346"/>
                <a:gd name="T20" fmla="*/ 346 w 346"/>
                <a:gd name="T21" fmla="*/ 346 h 346"/>
              </a:gdLst>
              <a:ahLst/>
              <a:cxnLst>
                <a:cxn ang="T12">
                  <a:pos x="T0" y="T1"/>
                </a:cxn>
                <a:cxn ang="T13">
                  <a:pos x="T2" y="T3"/>
                </a:cxn>
                <a:cxn ang="T14">
                  <a:pos x="T4" y="T5"/>
                </a:cxn>
                <a:cxn ang="T15">
                  <a:pos x="T6" y="T7"/>
                </a:cxn>
                <a:cxn ang="T16">
                  <a:pos x="T8" y="T9"/>
                </a:cxn>
                <a:cxn ang="T17">
                  <a:pos x="T10" y="T11"/>
                </a:cxn>
              </a:cxnLst>
              <a:rect l="T18" t="T19" r="T20" b="T21"/>
              <a:pathLst>
                <a:path w="346" h="346">
                  <a:moveTo>
                    <a:pt x="173" y="173"/>
                  </a:moveTo>
                  <a:lnTo>
                    <a:pt x="173" y="0"/>
                  </a:lnTo>
                  <a:lnTo>
                    <a:pt x="0" y="173"/>
                  </a:lnTo>
                  <a:lnTo>
                    <a:pt x="173" y="346"/>
                  </a:lnTo>
                  <a:lnTo>
                    <a:pt x="346" y="173"/>
                  </a:lnTo>
                  <a:lnTo>
                    <a:pt x="173" y="0"/>
                  </a:lnTo>
                </a:path>
              </a:pathLst>
            </a:custGeom>
            <a:noFill/>
            <a:ln w="3175">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6" name="Freeform 131"/>
            <p:cNvSpPr>
              <a:spLocks noChangeAspect="1"/>
            </p:cNvSpPr>
            <p:nvPr/>
          </p:nvSpPr>
          <p:spPr bwMode="auto">
            <a:xfrm>
              <a:off x="1424" y="1682"/>
              <a:ext cx="39" cy="39"/>
            </a:xfrm>
            <a:custGeom>
              <a:avLst/>
              <a:gdLst>
                <a:gd name="T0" fmla="*/ 0 w 346"/>
                <a:gd name="T1" fmla="*/ 0 h 345"/>
                <a:gd name="T2" fmla="*/ 0 w 346"/>
                <a:gd name="T3" fmla="*/ 0 h 345"/>
                <a:gd name="T4" fmla="*/ 0 w 346"/>
                <a:gd name="T5" fmla="*/ 0 h 345"/>
                <a:gd name="T6" fmla="*/ 0 w 346"/>
                <a:gd name="T7" fmla="*/ 0 h 345"/>
                <a:gd name="T8" fmla="*/ 0 w 346"/>
                <a:gd name="T9" fmla="*/ 0 h 345"/>
                <a:gd name="T10" fmla="*/ 0 w 346"/>
                <a:gd name="T11" fmla="*/ 0 h 345"/>
                <a:gd name="T12" fmla="*/ 0 60000 65536"/>
                <a:gd name="T13" fmla="*/ 0 60000 65536"/>
                <a:gd name="T14" fmla="*/ 0 60000 65536"/>
                <a:gd name="T15" fmla="*/ 0 60000 65536"/>
                <a:gd name="T16" fmla="*/ 0 60000 65536"/>
                <a:gd name="T17" fmla="*/ 0 60000 65536"/>
                <a:gd name="T18" fmla="*/ 0 w 346"/>
                <a:gd name="T19" fmla="*/ 0 h 345"/>
                <a:gd name="T20" fmla="*/ 346 w 34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346" h="345">
                  <a:moveTo>
                    <a:pt x="173" y="173"/>
                  </a:moveTo>
                  <a:lnTo>
                    <a:pt x="173" y="0"/>
                  </a:lnTo>
                  <a:lnTo>
                    <a:pt x="0" y="173"/>
                  </a:lnTo>
                  <a:lnTo>
                    <a:pt x="173" y="345"/>
                  </a:lnTo>
                  <a:lnTo>
                    <a:pt x="346" y="173"/>
                  </a:lnTo>
                  <a:lnTo>
                    <a:pt x="173" y="0"/>
                  </a:lnTo>
                </a:path>
              </a:pathLst>
            </a:custGeom>
            <a:noFill/>
            <a:ln w="3175">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7" name="Freeform 132"/>
            <p:cNvSpPr>
              <a:spLocks noChangeAspect="1"/>
            </p:cNvSpPr>
            <p:nvPr/>
          </p:nvSpPr>
          <p:spPr bwMode="auto">
            <a:xfrm>
              <a:off x="1483" y="1667"/>
              <a:ext cx="39" cy="39"/>
            </a:xfrm>
            <a:custGeom>
              <a:avLst/>
              <a:gdLst>
                <a:gd name="T0" fmla="*/ 0 w 346"/>
                <a:gd name="T1" fmla="*/ 0 h 346"/>
                <a:gd name="T2" fmla="*/ 0 w 346"/>
                <a:gd name="T3" fmla="*/ 0 h 346"/>
                <a:gd name="T4" fmla="*/ 0 w 346"/>
                <a:gd name="T5" fmla="*/ 0 h 346"/>
                <a:gd name="T6" fmla="*/ 0 w 346"/>
                <a:gd name="T7" fmla="*/ 0 h 346"/>
                <a:gd name="T8" fmla="*/ 0 w 346"/>
                <a:gd name="T9" fmla="*/ 0 h 346"/>
                <a:gd name="T10" fmla="*/ 0 w 346"/>
                <a:gd name="T11" fmla="*/ 0 h 346"/>
                <a:gd name="T12" fmla="*/ 0 60000 65536"/>
                <a:gd name="T13" fmla="*/ 0 60000 65536"/>
                <a:gd name="T14" fmla="*/ 0 60000 65536"/>
                <a:gd name="T15" fmla="*/ 0 60000 65536"/>
                <a:gd name="T16" fmla="*/ 0 60000 65536"/>
                <a:gd name="T17" fmla="*/ 0 60000 65536"/>
                <a:gd name="T18" fmla="*/ 0 w 346"/>
                <a:gd name="T19" fmla="*/ 0 h 346"/>
                <a:gd name="T20" fmla="*/ 346 w 346"/>
                <a:gd name="T21" fmla="*/ 346 h 346"/>
              </a:gdLst>
              <a:ahLst/>
              <a:cxnLst>
                <a:cxn ang="T12">
                  <a:pos x="T0" y="T1"/>
                </a:cxn>
                <a:cxn ang="T13">
                  <a:pos x="T2" y="T3"/>
                </a:cxn>
                <a:cxn ang="T14">
                  <a:pos x="T4" y="T5"/>
                </a:cxn>
                <a:cxn ang="T15">
                  <a:pos x="T6" y="T7"/>
                </a:cxn>
                <a:cxn ang="T16">
                  <a:pos x="T8" y="T9"/>
                </a:cxn>
                <a:cxn ang="T17">
                  <a:pos x="T10" y="T11"/>
                </a:cxn>
              </a:cxnLst>
              <a:rect l="T18" t="T19" r="T20" b="T21"/>
              <a:pathLst>
                <a:path w="346" h="346">
                  <a:moveTo>
                    <a:pt x="173" y="173"/>
                  </a:moveTo>
                  <a:lnTo>
                    <a:pt x="173" y="0"/>
                  </a:lnTo>
                  <a:lnTo>
                    <a:pt x="0" y="173"/>
                  </a:lnTo>
                  <a:lnTo>
                    <a:pt x="173" y="346"/>
                  </a:lnTo>
                  <a:lnTo>
                    <a:pt x="346" y="173"/>
                  </a:lnTo>
                  <a:lnTo>
                    <a:pt x="173" y="0"/>
                  </a:lnTo>
                </a:path>
              </a:pathLst>
            </a:custGeom>
            <a:noFill/>
            <a:ln w="3175">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8" name="Freeform 133"/>
            <p:cNvSpPr>
              <a:spLocks noChangeAspect="1"/>
            </p:cNvSpPr>
            <p:nvPr/>
          </p:nvSpPr>
          <p:spPr bwMode="auto">
            <a:xfrm>
              <a:off x="1548" y="1656"/>
              <a:ext cx="40" cy="39"/>
            </a:xfrm>
            <a:custGeom>
              <a:avLst/>
              <a:gdLst>
                <a:gd name="T0" fmla="*/ 0 w 345"/>
                <a:gd name="T1" fmla="*/ 0 h 345"/>
                <a:gd name="T2" fmla="*/ 0 w 345"/>
                <a:gd name="T3" fmla="*/ 0 h 345"/>
                <a:gd name="T4" fmla="*/ 0 w 345"/>
                <a:gd name="T5" fmla="*/ 0 h 345"/>
                <a:gd name="T6" fmla="*/ 0 w 345"/>
                <a:gd name="T7" fmla="*/ 0 h 345"/>
                <a:gd name="T8" fmla="*/ 0 w 345"/>
                <a:gd name="T9" fmla="*/ 0 h 345"/>
                <a:gd name="T10" fmla="*/ 0 w 345"/>
                <a:gd name="T11" fmla="*/ 0 h 345"/>
                <a:gd name="T12" fmla="*/ 0 60000 65536"/>
                <a:gd name="T13" fmla="*/ 0 60000 65536"/>
                <a:gd name="T14" fmla="*/ 0 60000 65536"/>
                <a:gd name="T15" fmla="*/ 0 60000 65536"/>
                <a:gd name="T16" fmla="*/ 0 60000 65536"/>
                <a:gd name="T17" fmla="*/ 0 60000 65536"/>
                <a:gd name="T18" fmla="*/ 0 w 345"/>
                <a:gd name="T19" fmla="*/ 0 h 345"/>
                <a:gd name="T20" fmla="*/ 345 w 345"/>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345" h="345">
                  <a:moveTo>
                    <a:pt x="172" y="173"/>
                  </a:moveTo>
                  <a:lnTo>
                    <a:pt x="172" y="0"/>
                  </a:lnTo>
                  <a:lnTo>
                    <a:pt x="0" y="173"/>
                  </a:lnTo>
                  <a:lnTo>
                    <a:pt x="172" y="345"/>
                  </a:lnTo>
                  <a:lnTo>
                    <a:pt x="345" y="173"/>
                  </a:lnTo>
                  <a:lnTo>
                    <a:pt x="172" y="0"/>
                  </a:lnTo>
                </a:path>
              </a:pathLst>
            </a:custGeom>
            <a:noFill/>
            <a:ln w="3175">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39" name="Freeform 134"/>
            <p:cNvSpPr>
              <a:spLocks noChangeAspect="1"/>
            </p:cNvSpPr>
            <p:nvPr/>
          </p:nvSpPr>
          <p:spPr bwMode="auto">
            <a:xfrm>
              <a:off x="1623" y="1645"/>
              <a:ext cx="39" cy="39"/>
            </a:xfrm>
            <a:custGeom>
              <a:avLst/>
              <a:gdLst>
                <a:gd name="T0" fmla="*/ 0 w 345"/>
                <a:gd name="T1" fmla="*/ 0 h 346"/>
                <a:gd name="T2" fmla="*/ 0 w 345"/>
                <a:gd name="T3" fmla="*/ 0 h 346"/>
                <a:gd name="T4" fmla="*/ 0 w 345"/>
                <a:gd name="T5" fmla="*/ 0 h 346"/>
                <a:gd name="T6" fmla="*/ 0 w 345"/>
                <a:gd name="T7" fmla="*/ 0 h 346"/>
                <a:gd name="T8" fmla="*/ 0 w 345"/>
                <a:gd name="T9" fmla="*/ 0 h 346"/>
                <a:gd name="T10" fmla="*/ 0 w 345"/>
                <a:gd name="T11" fmla="*/ 0 h 346"/>
                <a:gd name="T12" fmla="*/ 0 60000 65536"/>
                <a:gd name="T13" fmla="*/ 0 60000 65536"/>
                <a:gd name="T14" fmla="*/ 0 60000 65536"/>
                <a:gd name="T15" fmla="*/ 0 60000 65536"/>
                <a:gd name="T16" fmla="*/ 0 60000 65536"/>
                <a:gd name="T17" fmla="*/ 0 60000 65536"/>
                <a:gd name="T18" fmla="*/ 0 w 345"/>
                <a:gd name="T19" fmla="*/ 0 h 346"/>
                <a:gd name="T20" fmla="*/ 345 w 345"/>
                <a:gd name="T21" fmla="*/ 346 h 346"/>
              </a:gdLst>
              <a:ahLst/>
              <a:cxnLst>
                <a:cxn ang="T12">
                  <a:pos x="T0" y="T1"/>
                </a:cxn>
                <a:cxn ang="T13">
                  <a:pos x="T2" y="T3"/>
                </a:cxn>
                <a:cxn ang="T14">
                  <a:pos x="T4" y="T5"/>
                </a:cxn>
                <a:cxn ang="T15">
                  <a:pos x="T6" y="T7"/>
                </a:cxn>
                <a:cxn ang="T16">
                  <a:pos x="T8" y="T9"/>
                </a:cxn>
                <a:cxn ang="T17">
                  <a:pos x="T10" y="T11"/>
                </a:cxn>
              </a:cxnLst>
              <a:rect l="T18" t="T19" r="T20" b="T21"/>
              <a:pathLst>
                <a:path w="345" h="346">
                  <a:moveTo>
                    <a:pt x="172" y="173"/>
                  </a:moveTo>
                  <a:lnTo>
                    <a:pt x="172" y="0"/>
                  </a:lnTo>
                  <a:lnTo>
                    <a:pt x="0" y="173"/>
                  </a:lnTo>
                  <a:lnTo>
                    <a:pt x="172" y="346"/>
                  </a:lnTo>
                  <a:lnTo>
                    <a:pt x="345" y="173"/>
                  </a:lnTo>
                  <a:lnTo>
                    <a:pt x="172" y="0"/>
                  </a:lnTo>
                </a:path>
              </a:pathLst>
            </a:custGeom>
            <a:noFill/>
            <a:ln w="3175">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0" name="Freeform 135"/>
            <p:cNvSpPr>
              <a:spLocks noChangeAspect="1"/>
            </p:cNvSpPr>
            <p:nvPr/>
          </p:nvSpPr>
          <p:spPr bwMode="auto">
            <a:xfrm>
              <a:off x="1673" y="1626"/>
              <a:ext cx="39" cy="39"/>
            </a:xfrm>
            <a:custGeom>
              <a:avLst/>
              <a:gdLst>
                <a:gd name="T0" fmla="*/ 0 w 346"/>
                <a:gd name="T1" fmla="*/ 0 h 345"/>
                <a:gd name="T2" fmla="*/ 0 w 346"/>
                <a:gd name="T3" fmla="*/ 0 h 345"/>
                <a:gd name="T4" fmla="*/ 0 w 346"/>
                <a:gd name="T5" fmla="*/ 0 h 345"/>
                <a:gd name="T6" fmla="*/ 0 w 346"/>
                <a:gd name="T7" fmla="*/ 0 h 345"/>
                <a:gd name="T8" fmla="*/ 0 w 346"/>
                <a:gd name="T9" fmla="*/ 0 h 345"/>
                <a:gd name="T10" fmla="*/ 0 w 346"/>
                <a:gd name="T11" fmla="*/ 0 h 345"/>
                <a:gd name="T12" fmla="*/ 0 60000 65536"/>
                <a:gd name="T13" fmla="*/ 0 60000 65536"/>
                <a:gd name="T14" fmla="*/ 0 60000 65536"/>
                <a:gd name="T15" fmla="*/ 0 60000 65536"/>
                <a:gd name="T16" fmla="*/ 0 60000 65536"/>
                <a:gd name="T17" fmla="*/ 0 60000 65536"/>
                <a:gd name="T18" fmla="*/ 0 w 346"/>
                <a:gd name="T19" fmla="*/ 0 h 345"/>
                <a:gd name="T20" fmla="*/ 346 w 34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346" h="345">
                  <a:moveTo>
                    <a:pt x="173" y="173"/>
                  </a:moveTo>
                  <a:lnTo>
                    <a:pt x="173" y="0"/>
                  </a:lnTo>
                  <a:lnTo>
                    <a:pt x="0" y="173"/>
                  </a:lnTo>
                  <a:lnTo>
                    <a:pt x="173" y="345"/>
                  </a:lnTo>
                  <a:lnTo>
                    <a:pt x="346" y="173"/>
                  </a:lnTo>
                  <a:lnTo>
                    <a:pt x="173" y="0"/>
                  </a:lnTo>
                </a:path>
              </a:pathLst>
            </a:custGeom>
            <a:noFill/>
            <a:ln w="3175">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1" name="Freeform 136"/>
            <p:cNvSpPr>
              <a:spLocks noChangeAspect="1"/>
            </p:cNvSpPr>
            <p:nvPr/>
          </p:nvSpPr>
          <p:spPr bwMode="auto">
            <a:xfrm>
              <a:off x="1747" y="1615"/>
              <a:ext cx="39" cy="39"/>
            </a:xfrm>
            <a:custGeom>
              <a:avLst/>
              <a:gdLst>
                <a:gd name="T0" fmla="*/ 0 w 345"/>
                <a:gd name="T1" fmla="*/ 0 h 346"/>
                <a:gd name="T2" fmla="*/ 0 w 345"/>
                <a:gd name="T3" fmla="*/ 0 h 346"/>
                <a:gd name="T4" fmla="*/ 0 w 345"/>
                <a:gd name="T5" fmla="*/ 0 h 346"/>
                <a:gd name="T6" fmla="*/ 0 w 345"/>
                <a:gd name="T7" fmla="*/ 0 h 346"/>
                <a:gd name="T8" fmla="*/ 0 w 345"/>
                <a:gd name="T9" fmla="*/ 0 h 346"/>
                <a:gd name="T10" fmla="*/ 0 w 345"/>
                <a:gd name="T11" fmla="*/ 0 h 346"/>
                <a:gd name="T12" fmla="*/ 0 60000 65536"/>
                <a:gd name="T13" fmla="*/ 0 60000 65536"/>
                <a:gd name="T14" fmla="*/ 0 60000 65536"/>
                <a:gd name="T15" fmla="*/ 0 60000 65536"/>
                <a:gd name="T16" fmla="*/ 0 60000 65536"/>
                <a:gd name="T17" fmla="*/ 0 60000 65536"/>
                <a:gd name="T18" fmla="*/ 0 w 345"/>
                <a:gd name="T19" fmla="*/ 0 h 346"/>
                <a:gd name="T20" fmla="*/ 345 w 345"/>
                <a:gd name="T21" fmla="*/ 346 h 346"/>
              </a:gdLst>
              <a:ahLst/>
              <a:cxnLst>
                <a:cxn ang="T12">
                  <a:pos x="T0" y="T1"/>
                </a:cxn>
                <a:cxn ang="T13">
                  <a:pos x="T2" y="T3"/>
                </a:cxn>
                <a:cxn ang="T14">
                  <a:pos x="T4" y="T5"/>
                </a:cxn>
                <a:cxn ang="T15">
                  <a:pos x="T6" y="T7"/>
                </a:cxn>
                <a:cxn ang="T16">
                  <a:pos x="T8" y="T9"/>
                </a:cxn>
                <a:cxn ang="T17">
                  <a:pos x="T10" y="T11"/>
                </a:cxn>
              </a:cxnLst>
              <a:rect l="T18" t="T19" r="T20" b="T21"/>
              <a:pathLst>
                <a:path w="345" h="346">
                  <a:moveTo>
                    <a:pt x="173" y="173"/>
                  </a:moveTo>
                  <a:lnTo>
                    <a:pt x="173" y="0"/>
                  </a:lnTo>
                  <a:lnTo>
                    <a:pt x="0" y="173"/>
                  </a:lnTo>
                  <a:lnTo>
                    <a:pt x="173" y="346"/>
                  </a:lnTo>
                  <a:lnTo>
                    <a:pt x="345" y="173"/>
                  </a:lnTo>
                  <a:lnTo>
                    <a:pt x="173" y="0"/>
                  </a:lnTo>
                </a:path>
              </a:pathLst>
            </a:custGeom>
            <a:noFill/>
            <a:ln w="3175">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2" name="Freeform 137"/>
            <p:cNvSpPr>
              <a:spLocks noChangeAspect="1"/>
            </p:cNvSpPr>
            <p:nvPr/>
          </p:nvSpPr>
          <p:spPr bwMode="auto">
            <a:xfrm>
              <a:off x="1816" y="1608"/>
              <a:ext cx="39" cy="39"/>
            </a:xfrm>
            <a:custGeom>
              <a:avLst/>
              <a:gdLst>
                <a:gd name="T0" fmla="*/ 0 w 346"/>
                <a:gd name="T1" fmla="*/ 0 h 345"/>
                <a:gd name="T2" fmla="*/ 0 w 346"/>
                <a:gd name="T3" fmla="*/ 0 h 345"/>
                <a:gd name="T4" fmla="*/ 0 w 346"/>
                <a:gd name="T5" fmla="*/ 0 h 345"/>
                <a:gd name="T6" fmla="*/ 0 w 346"/>
                <a:gd name="T7" fmla="*/ 0 h 345"/>
                <a:gd name="T8" fmla="*/ 0 w 346"/>
                <a:gd name="T9" fmla="*/ 0 h 345"/>
                <a:gd name="T10" fmla="*/ 0 w 346"/>
                <a:gd name="T11" fmla="*/ 0 h 345"/>
                <a:gd name="T12" fmla="*/ 0 60000 65536"/>
                <a:gd name="T13" fmla="*/ 0 60000 65536"/>
                <a:gd name="T14" fmla="*/ 0 60000 65536"/>
                <a:gd name="T15" fmla="*/ 0 60000 65536"/>
                <a:gd name="T16" fmla="*/ 0 60000 65536"/>
                <a:gd name="T17" fmla="*/ 0 60000 65536"/>
                <a:gd name="T18" fmla="*/ 0 w 346"/>
                <a:gd name="T19" fmla="*/ 0 h 345"/>
                <a:gd name="T20" fmla="*/ 346 w 34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346" h="345">
                  <a:moveTo>
                    <a:pt x="173" y="172"/>
                  </a:moveTo>
                  <a:lnTo>
                    <a:pt x="173" y="0"/>
                  </a:lnTo>
                  <a:lnTo>
                    <a:pt x="0" y="172"/>
                  </a:lnTo>
                  <a:lnTo>
                    <a:pt x="173" y="345"/>
                  </a:lnTo>
                  <a:lnTo>
                    <a:pt x="346" y="172"/>
                  </a:lnTo>
                  <a:lnTo>
                    <a:pt x="173" y="0"/>
                  </a:lnTo>
                </a:path>
              </a:pathLst>
            </a:custGeom>
            <a:noFill/>
            <a:ln w="3175">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3" name="Freeform 138"/>
            <p:cNvSpPr>
              <a:spLocks noChangeAspect="1"/>
            </p:cNvSpPr>
            <p:nvPr/>
          </p:nvSpPr>
          <p:spPr bwMode="auto">
            <a:xfrm>
              <a:off x="1816" y="1608"/>
              <a:ext cx="39" cy="39"/>
            </a:xfrm>
            <a:custGeom>
              <a:avLst/>
              <a:gdLst>
                <a:gd name="T0" fmla="*/ 0 w 346"/>
                <a:gd name="T1" fmla="*/ 0 h 345"/>
                <a:gd name="T2" fmla="*/ 0 w 346"/>
                <a:gd name="T3" fmla="*/ 0 h 345"/>
                <a:gd name="T4" fmla="*/ 0 w 346"/>
                <a:gd name="T5" fmla="*/ 0 h 345"/>
                <a:gd name="T6" fmla="*/ 0 w 346"/>
                <a:gd name="T7" fmla="*/ 0 h 345"/>
                <a:gd name="T8" fmla="*/ 0 w 346"/>
                <a:gd name="T9" fmla="*/ 0 h 345"/>
                <a:gd name="T10" fmla="*/ 0 w 346"/>
                <a:gd name="T11" fmla="*/ 0 h 345"/>
                <a:gd name="T12" fmla="*/ 0 60000 65536"/>
                <a:gd name="T13" fmla="*/ 0 60000 65536"/>
                <a:gd name="T14" fmla="*/ 0 60000 65536"/>
                <a:gd name="T15" fmla="*/ 0 60000 65536"/>
                <a:gd name="T16" fmla="*/ 0 60000 65536"/>
                <a:gd name="T17" fmla="*/ 0 60000 65536"/>
                <a:gd name="T18" fmla="*/ 0 w 346"/>
                <a:gd name="T19" fmla="*/ 0 h 345"/>
                <a:gd name="T20" fmla="*/ 346 w 34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346" h="345">
                  <a:moveTo>
                    <a:pt x="173" y="172"/>
                  </a:moveTo>
                  <a:lnTo>
                    <a:pt x="173" y="0"/>
                  </a:lnTo>
                  <a:lnTo>
                    <a:pt x="0" y="172"/>
                  </a:lnTo>
                  <a:lnTo>
                    <a:pt x="173" y="345"/>
                  </a:lnTo>
                  <a:lnTo>
                    <a:pt x="346" y="172"/>
                  </a:lnTo>
                  <a:lnTo>
                    <a:pt x="173" y="0"/>
                  </a:lnTo>
                </a:path>
              </a:pathLst>
            </a:custGeom>
            <a:noFill/>
            <a:ln w="3175">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4" name="Freeform 139"/>
            <p:cNvSpPr>
              <a:spLocks noChangeAspect="1"/>
            </p:cNvSpPr>
            <p:nvPr/>
          </p:nvSpPr>
          <p:spPr bwMode="auto">
            <a:xfrm>
              <a:off x="1868" y="1596"/>
              <a:ext cx="40" cy="40"/>
            </a:xfrm>
            <a:custGeom>
              <a:avLst/>
              <a:gdLst>
                <a:gd name="T0" fmla="*/ 0 w 346"/>
                <a:gd name="T1" fmla="*/ 0 h 346"/>
                <a:gd name="T2" fmla="*/ 0 w 346"/>
                <a:gd name="T3" fmla="*/ 0 h 346"/>
                <a:gd name="T4" fmla="*/ 0 w 346"/>
                <a:gd name="T5" fmla="*/ 0 h 346"/>
                <a:gd name="T6" fmla="*/ 0 w 346"/>
                <a:gd name="T7" fmla="*/ 0 h 346"/>
                <a:gd name="T8" fmla="*/ 0 w 346"/>
                <a:gd name="T9" fmla="*/ 0 h 346"/>
                <a:gd name="T10" fmla="*/ 0 w 346"/>
                <a:gd name="T11" fmla="*/ 0 h 346"/>
                <a:gd name="T12" fmla="*/ 0 60000 65536"/>
                <a:gd name="T13" fmla="*/ 0 60000 65536"/>
                <a:gd name="T14" fmla="*/ 0 60000 65536"/>
                <a:gd name="T15" fmla="*/ 0 60000 65536"/>
                <a:gd name="T16" fmla="*/ 0 60000 65536"/>
                <a:gd name="T17" fmla="*/ 0 60000 65536"/>
                <a:gd name="T18" fmla="*/ 0 w 346"/>
                <a:gd name="T19" fmla="*/ 0 h 346"/>
                <a:gd name="T20" fmla="*/ 346 w 346"/>
                <a:gd name="T21" fmla="*/ 346 h 346"/>
              </a:gdLst>
              <a:ahLst/>
              <a:cxnLst>
                <a:cxn ang="T12">
                  <a:pos x="T0" y="T1"/>
                </a:cxn>
                <a:cxn ang="T13">
                  <a:pos x="T2" y="T3"/>
                </a:cxn>
                <a:cxn ang="T14">
                  <a:pos x="T4" y="T5"/>
                </a:cxn>
                <a:cxn ang="T15">
                  <a:pos x="T6" y="T7"/>
                </a:cxn>
                <a:cxn ang="T16">
                  <a:pos x="T8" y="T9"/>
                </a:cxn>
                <a:cxn ang="T17">
                  <a:pos x="T10" y="T11"/>
                </a:cxn>
              </a:cxnLst>
              <a:rect l="T18" t="T19" r="T20" b="T21"/>
              <a:pathLst>
                <a:path w="346" h="346">
                  <a:moveTo>
                    <a:pt x="173" y="173"/>
                  </a:moveTo>
                  <a:lnTo>
                    <a:pt x="173" y="0"/>
                  </a:lnTo>
                  <a:lnTo>
                    <a:pt x="0" y="173"/>
                  </a:lnTo>
                  <a:lnTo>
                    <a:pt x="173" y="346"/>
                  </a:lnTo>
                  <a:lnTo>
                    <a:pt x="346" y="173"/>
                  </a:lnTo>
                  <a:lnTo>
                    <a:pt x="173" y="0"/>
                  </a:lnTo>
                </a:path>
              </a:pathLst>
            </a:custGeom>
            <a:noFill/>
            <a:ln w="3175">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5" name="Freeform 140"/>
            <p:cNvSpPr>
              <a:spLocks noChangeAspect="1"/>
            </p:cNvSpPr>
            <p:nvPr/>
          </p:nvSpPr>
          <p:spPr bwMode="auto">
            <a:xfrm>
              <a:off x="1935" y="1585"/>
              <a:ext cx="39" cy="39"/>
            </a:xfrm>
            <a:custGeom>
              <a:avLst/>
              <a:gdLst>
                <a:gd name="T0" fmla="*/ 0 w 345"/>
                <a:gd name="T1" fmla="*/ 0 h 346"/>
                <a:gd name="T2" fmla="*/ 0 w 345"/>
                <a:gd name="T3" fmla="*/ 0 h 346"/>
                <a:gd name="T4" fmla="*/ 0 w 345"/>
                <a:gd name="T5" fmla="*/ 0 h 346"/>
                <a:gd name="T6" fmla="*/ 0 w 345"/>
                <a:gd name="T7" fmla="*/ 0 h 346"/>
                <a:gd name="T8" fmla="*/ 0 w 345"/>
                <a:gd name="T9" fmla="*/ 0 h 346"/>
                <a:gd name="T10" fmla="*/ 0 w 345"/>
                <a:gd name="T11" fmla="*/ 0 h 346"/>
                <a:gd name="T12" fmla="*/ 0 60000 65536"/>
                <a:gd name="T13" fmla="*/ 0 60000 65536"/>
                <a:gd name="T14" fmla="*/ 0 60000 65536"/>
                <a:gd name="T15" fmla="*/ 0 60000 65536"/>
                <a:gd name="T16" fmla="*/ 0 60000 65536"/>
                <a:gd name="T17" fmla="*/ 0 60000 65536"/>
                <a:gd name="T18" fmla="*/ 0 w 345"/>
                <a:gd name="T19" fmla="*/ 0 h 346"/>
                <a:gd name="T20" fmla="*/ 345 w 345"/>
                <a:gd name="T21" fmla="*/ 346 h 346"/>
              </a:gdLst>
              <a:ahLst/>
              <a:cxnLst>
                <a:cxn ang="T12">
                  <a:pos x="T0" y="T1"/>
                </a:cxn>
                <a:cxn ang="T13">
                  <a:pos x="T2" y="T3"/>
                </a:cxn>
                <a:cxn ang="T14">
                  <a:pos x="T4" y="T5"/>
                </a:cxn>
                <a:cxn ang="T15">
                  <a:pos x="T6" y="T7"/>
                </a:cxn>
                <a:cxn ang="T16">
                  <a:pos x="T8" y="T9"/>
                </a:cxn>
                <a:cxn ang="T17">
                  <a:pos x="T10" y="T11"/>
                </a:cxn>
              </a:cxnLst>
              <a:rect l="T18" t="T19" r="T20" b="T21"/>
              <a:pathLst>
                <a:path w="345" h="346">
                  <a:moveTo>
                    <a:pt x="173" y="173"/>
                  </a:moveTo>
                  <a:lnTo>
                    <a:pt x="173" y="0"/>
                  </a:lnTo>
                  <a:lnTo>
                    <a:pt x="0" y="173"/>
                  </a:lnTo>
                  <a:lnTo>
                    <a:pt x="173" y="346"/>
                  </a:lnTo>
                  <a:lnTo>
                    <a:pt x="345" y="173"/>
                  </a:lnTo>
                  <a:lnTo>
                    <a:pt x="173" y="0"/>
                  </a:lnTo>
                </a:path>
              </a:pathLst>
            </a:custGeom>
            <a:noFill/>
            <a:ln w="3175">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6" name="Freeform 141"/>
            <p:cNvSpPr>
              <a:spLocks noChangeAspect="1"/>
            </p:cNvSpPr>
            <p:nvPr/>
          </p:nvSpPr>
          <p:spPr bwMode="auto">
            <a:xfrm>
              <a:off x="2004" y="1567"/>
              <a:ext cx="39" cy="39"/>
            </a:xfrm>
            <a:custGeom>
              <a:avLst/>
              <a:gdLst>
                <a:gd name="T0" fmla="*/ 0 w 346"/>
                <a:gd name="T1" fmla="*/ 0 h 346"/>
                <a:gd name="T2" fmla="*/ 0 w 346"/>
                <a:gd name="T3" fmla="*/ 0 h 346"/>
                <a:gd name="T4" fmla="*/ 0 w 346"/>
                <a:gd name="T5" fmla="*/ 0 h 346"/>
                <a:gd name="T6" fmla="*/ 0 w 346"/>
                <a:gd name="T7" fmla="*/ 0 h 346"/>
                <a:gd name="T8" fmla="*/ 0 w 346"/>
                <a:gd name="T9" fmla="*/ 0 h 346"/>
                <a:gd name="T10" fmla="*/ 0 w 346"/>
                <a:gd name="T11" fmla="*/ 0 h 346"/>
                <a:gd name="T12" fmla="*/ 0 60000 65536"/>
                <a:gd name="T13" fmla="*/ 0 60000 65536"/>
                <a:gd name="T14" fmla="*/ 0 60000 65536"/>
                <a:gd name="T15" fmla="*/ 0 60000 65536"/>
                <a:gd name="T16" fmla="*/ 0 60000 65536"/>
                <a:gd name="T17" fmla="*/ 0 60000 65536"/>
                <a:gd name="T18" fmla="*/ 0 w 346"/>
                <a:gd name="T19" fmla="*/ 0 h 346"/>
                <a:gd name="T20" fmla="*/ 346 w 346"/>
                <a:gd name="T21" fmla="*/ 346 h 346"/>
              </a:gdLst>
              <a:ahLst/>
              <a:cxnLst>
                <a:cxn ang="T12">
                  <a:pos x="T0" y="T1"/>
                </a:cxn>
                <a:cxn ang="T13">
                  <a:pos x="T2" y="T3"/>
                </a:cxn>
                <a:cxn ang="T14">
                  <a:pos x="T4" y="T5"/>
                </a:cxn>
                <a:cxn ang="T15">
                  <a:pos x="T6" y="T7"/>
                </a:cxn>
                <a:cxn ang="T16">
                  <a:pos x="T8" y="T9"/>
                </a:cxn>
                <a:cxn ang="T17">
                  <a:pos x="T10" y="T11"/>
                </a:cxn>
              </a:cxnLst>
              <a:rect l="T18" t="T19" r="T20" b="T21"/>
              <a:pathLst>
                <a:path w="346" h="346">
                  <a:moveTo>
                    <a:pt x="173" y="173"/>
                  </a:moveTo>
                  <a:lnTo>
                    <a:pt x="173" y="0"/>
                  </a:lnTo>
                  <a:lnTo>
                    <a:pt x="0" y="173"/>
                  </a:lnTo>
                  <a:lnTo>
                    <a:pt x="173" y="346"/>
                  </a:lnTo>
                  <a:lnTo>
                    <a:pt x="346" y="173"/>
                  </a:lnTo>
                  <a:lnTo>
                    <a:pt x="173" y="0"/>
                  </a:lnTo>
                </a:path>
              </a:pathLst>
            </a:custGeom>
            <a:noFill/>
            <a:ln w="3175">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7" name="Freeform 142"/>
            <p:cNvSpPr>
              <a:spLocks noChangeAspect="1"/>
            </p:cNvSpPr>
            <p:nvPr/>
          </p:nvSpPr>
          <p:spPr bwMode="auto">
            <a:xfrm>
              <a:off x="2065" y="1552"/>
              <a:ext cx="39" cy="39"/>
            </a:xfrm>
            <a:custGeom>
              <a:avLst/>
              <a:gdLst>
                <a:gd name="T0" fmla="*/ 0 w 346"/>
                <a:gd name="T1" fmla="*/ 0 h 345"/>
                <a:gd name="T2" fmla="*/ 0 w 346"/>
                <a:gd name="T3" fmla="*/ 0 h 345"/>
                <a:gd name="T4" fmla="*/ 0 w 346"/>
                <a:gd name="T5" fmla="*/ 0 h 345"/>
                <a:gd name="T6" fmla="*/ 0 w 346"/>
                <a:gd name="T7" fmla="*/ 0 h 345"/>
                <a:gd name="T8" fmla="*/ 0 w 346"/>
                <a:gd name="T9" fmla="*/ 0 h 345"/>
                <a:gd name="T10" fmla="*/ 0 w 346"/>
                <a:gd name="T11" fmla="*/ 0 h 345"/>
                <a:gd name="T12" fmla="*/ 0 60000 65536"/>
                <a:gd name="T13" fmla="*/ 0 60000 65536"/>
                <a:gd name="T14" fmla="*/ 0 60000 65536"/>
                <a:gd name="T15" fmla="*/ 0 60000 65536"/>
                <a:gd name="T16" fmla="*/ 0 60000 65536"/>
                <a:gd name="T17" fmla="*/ 0 60000 65536"/>
                <a:gd name="T18" fmla="*/ 0 w 346"/>
                <a:gd name="T19" fmla="*/ 0 h 345"/>
                <a:gd name="T20" fmla="*/ 346 w 346"/>
                <a:gd name="T21" fmla="*/ 345 h 345"/>
              </a:gdLst>
              <a:ahLst/>
              <a:cxnLst>
                <a:cxn ang="T12">
                  <a:pos x="T0" y="T1"/>
                </a:cxn>
                <a:cxn ang="T13">
                  <a:pos x="T2" y="T3"/>
                </a:cxn>
                <a:cxn ang="T14">
                  <a:pos x="T4" y="T5"/>
                </a:cxn>
                <a:cxn ang="T15">
                  <a:pos x="T6" y="T7"/>
                </a:cxn>
                <a:cxn ang="T16">
                  <a:pos x="T8" y="T9"/>
                </a:cxn>
                <a:cxn ang="T17">
                  <a:pos x="T10" y="T11"/>
                </a:cxn>
              </a:cxnLst>
              <a:rect l="T18" t="T19" r="T20" b="T21"/>
              <a:pathLst>
                <a:path w="346" h="345">
                  <a:moveTo>
                    <a:pt x="173" y="172"/>
                  </a:moveTo>
                  <a:lnTo>
                    <a:pt x="173" y="0"/>
                  </a:lnTo>
                  <a:lnTo>
                    <a:pt x="0" y="172"/>
                  </a:lnTo>
                  <a:lnTo>
                    <a:pt x="173" y="345"/>
                  </a:lnTo>
                  <a:lnTo>
                    <a:pt x="346" y="172"/>
                  </a:lnTo>
                  <a:lnTo>
                    <a:pt x="173" y="0"/>
                  </a:lnTo>
                </a:path>
              </a:pathLst>
            </a:custGeom>
            <a:noFill/>
            <a:ln w="3175">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8" name="Freeform 143"/>
            <p:cNvSpPr>
              <a:spLocks noChangeAspect="1"/>
            </p:cNvSpPr>
            <p:nvPr/>
          </p:nvSpPr>
          <p:spPr bwMode="auto">
            <a:xfrm>
              <a:off x="2145" y="1537"/>
              <a:ext cx="39" cy="39"/>
            </a:xfrm>
            <a:custGeom>
              <a:avLst/>
              <a:gdLst>
                <a:gd name="T0" fmla="*/ 0 w 345"/>
                <a:gd name="T1" fmla="*/ 0 h 346"/>
                <a:gd name="T2" fmla="*/ 0 w 345"/>
                <a:gd name="T3" fmla="*/ 0 h 346"/>
                <a:gd name="T4" fmla="*/ 0 w 345"/>
                <a:gd name="T5" fmla="*/ 0 h 346"/>
                <a:gd name="T6" fmla="*/ 0 w 345"/>
                <a:gd name="T7" fmla="*/ 0 h 346"/>
                <a:gd name="T8" fmla="*/ 0 w 345"/>
                <a:gd name="T9" fmla="*/ 0 h 346"/>
                <a:gd name="T10" fmla="*/ 0 w 345"/>
                <a:gd name="T11" fmla="*/ 0 h 346"/>
                <a:gd name="T12" fmla="*/ 0 60000 65536"/>
                <a:gd name="T13" fmla="*/ 0 60000 65536"/>
                <a:gd name="T14" fmla="*/ 0 60000 65536"/>
                <a:gd name="T15" fmla="*/ 0 60000 65536"/>
                <a:gd name="T16" fmla="*/ 0 60000 65536"/>
                <a:gd name="T17" fmla="*/ 0 60000 65536"/>
                <a:gd name="T18" fmla="*/ 0 w 345"/>
                <a:gd name="T19" fmla="*/ 0 h 346"/>
                <a:gd name="T20" fmla="*/ 345 w 345"/>
                <a:gd name="T21" fmla="*/ 346 h 346"/>
              </a:gdLst>
              <a:ahLst/>
              <a:cxnLst>
                <a:cxn ang="T12">
                  <a:pos x="T0" y="T1"/>
                </a:cxn>
                <a:cxn ang="T13">
                  <a:pos x="T2" y="T3"/>
                </a:cxn>
                <a:cxn ang="T14">
                  <a:pos x="T4" y="T5"/>
                </a:cxn>
                <a:cxn ang="T15">
                  <a:pos x="T6" y="T7"/>
                </a:cxn>
                <a:cxn ang="T16">
                  <a:pos x="T8" y="T9"/>
                </a:cxn>
                <a:cxn ang="T17">
                  <a:pos x="T10" y="T11"/>
                </a:cxn>
              </a:cxnLst>
              <a:rect l="T18" t="T19" r="T20" b="T21"/>
              <a:pathLst>
                <a:path w="345" h="346">
                  <a:moveTo>
                    <a:pt x="172" y="173"/>
                  </a:moveTo>
                  <a:lnTo>
                    <a:pt x="172" y="0"/>
                  </a:lnTo>
                  <a:lnTo>
                    <a:pt x="0" y="173"/>
                  </a:lnTo>
                  <a:lnTo>
                    <a:pt x="172" y="346"/>
                  </a:lnTo>
                  <a:lnTo>
                    <a:pt x="345" y="173"/>
                  </a:lnTo>
                  <a:lnTo>
                    <a:pt x="172" y="0"/>
                  </a:lnTo>
                </a:path>
              </a:pathLst>
            </a:custGeom>
            <a:noFill/>
            <a:ln w="3175">
              <a:solidFill>
                <a:srgbClr val="00FF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49" name="Freeform 144"/>
            <p:cNvSpPr>
              <a:spLocks noChangeAspect="1"/>
            </p:cNvSpPr>
            <p:nvPr/>
          </p:nvSpPr>
          <p:spPr bwMode="auto">
            <a:xfrm>
              <a:off x="1097" y="1849"/>
              <a:ext cx="33" cy="33"/>
            </a:xfrm>
            <a:custGeom>
              <a:avLst/>
              <a:gdLst>
                <a:gd name="T0" fmla="*/ 0 w 288"/>
                <a:gd name="T1" fmla="*/ 0 h 288"/>
                <a:gd name="T2" fmla="*/ 0 w 288"/>
                <a:gd name="T3" fmla="*/ 0 h 288"/>
                <a:gd name="T4" fmla="*/ 0 w 288"/>
                <a:gd name="T5" fmla="*/ 0 h 288"/>
                <a:gd name="T6" fmla="*/ 0 w 288"/>
                <a:gd name="T7" fmla="*/ 0 h 288"/>
                <a:gd name="T8" fmla="*/ 0 w 288"/>
                <a:gd name="T9" fmla="*/ 0 h 288"/>
                <a:gd name="T10" fmla="*/ 0 60000 65536"/>
                <a:gd name="T11" fmla="*/ 0 60000 65536"/>
                <a:gd name="T12" fmla="*/ 0 60000 65536"/>
                <a:gd name="T13" fmla="*/ 0 60000 65536"/>
                <a:gd name="T14" fmla="*/ 0 60000 65536"/>
                <a:gd name="T15" fmla="*/ 0 w 288"/>
                <a:gd name="T16" fmla="*/ 0 h 288"/>
                <a:gd name="T17" fmla="*/ 288 w 288"/>
                <a:gd name="T18" fmla="*/ 288 h 288"/>
              </a:gdLst>
              <a:ahLst/>
              <a:cxnLst>
                <a:cxn ang="T10">
                  <a:pos x="T0" y="T1"/>
                </a:cxn>
                <a:cxn ang="T11">
                  <a:pos x="T2" y="T3"/>
                </a:cxn>
                <a:cxn ang="T12">
                  <a:pos x="T4" y="T5"/>
                </a:cxn>
                <a:cxn ang="T13">
                  <a:pos x="T6" y="T7"/>
                </a:cxn>
                <a:cxn ang="T14">
                  <a:pos x="T8" y="T9"/>
                </a:cxn>
              </a:cxnLst>
              <a:rect l="T15" t="T16" r="T17" b="T18"/>
              <a:pathLst>
                <a:path w="288" h="288">
                  <a:moveTo>
                    <a:pt x="288" y="0"/>
                  </a:moveTo>
                  <a:lnTo>
                    <a:pt x="0" y="288"/>
                  </a:lnTo>
                  <a:lnTo>
                    <a:pt x="288" y="288"/>
                  </a:lnTo>
                  <a:lnTo>
                    <a:pt x="0" y="0"/>
                  </a:lnTo>
                  <a:lnTo>
                    <a:pt x="288" y="0"/>
                  </a:lnTo>
                </a:path>
              </a:pathLst>
            </a:custGeom>
            <a:noFill/>
            <a:ln w="3175">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0" name="Freeform 145"/>
            <p:cNvSpPr>
              <a:spLocks noChangeAspect="1"/>
            </p:cNvSpPr>
            <p:nvPr/>
          </p:nvSpPr>
          <p:spPr bwMode="auto">
            <a:xfrm>
              <a:off x="1165" y="1838"/>
              <a:ext cx="32" cy="33"/>
            </a:xfrm>
            <a:custGeom>
              <a:avLst/>
              <a:gdLst>
                <a:gd name="T0" fmla="*/ 0 w 288"/>
                <a:gd name="T1" fmla="*/ 0 h 288"/>
                <a:gd name="T2" fmla="*/ 0 w 288"/>
                <a:gd name="T3" fmla="*/ 0 h 288"/>
                <a:gd name="T4" fmla="*/ 0 w 288"/>
                <a:gd name="T5" fmla="*/ 0 h 288"/>
                <a:gd name="T6" fmla="*/ 0 w 288"/>
                <a:gd name="T7" fmla="*/ 0 h 288"/>
                <a:gd name="T8" fmla="*/ 0 w 288"/>
                <a:gd name="T9" fmla="*/ 0 h 288"/>
                <a:gd name="T10" fmla="*/ 0 60000 65536"/>
                <a:gd name="T11" fmla="*/ 0 60000 65536"/>
                <a:gd name="T12" fmla="*/ 0 60000 65536"/>
                <a:gd name="T13" fmla="*/ 0 60000 65536"/>
                <a:gd name="T14" fmla="*/ 0 60000 65536"/>
                <a:gd name="T15" fmla="*/ 0 w 288"/>
                <a:gd name="T16" fmla="*/ 0 h 288"/>
                <a:gd name="T17" fmla="*/ 288 w 288"/>
                <a:gd name="T18" fmla="*/ 288 h 288"/>
              </a:gdLst>
              <a:ahLst/>
              <a:cxnLst>
                <a:cxn ang="T10">
                  <a:pos x="T0" y="T1"/>
                </a:cxn>
                <a:cxn ang="T11">
                  <a:pos x="T2" y="T3"/>
                </a:cxn>
                <a:cxn ang="T12">
                  <a:pos x="T4" y="T5"/>
                </a:cxn>
                <a:cxn ang="T13">
                  <a:pos x="T6" y="T7"/>
                </a:cxn>
                <a:cxn ang="T14">
                  <a:pos x="T8" y="T9"/>
                </a:cxn>
              </a:cxnLst>
              <a:rect l="T15" t="T16" r="T17" b="T18"/>
              <a:pathLst>
                <a:path w="288" h="288">
                  <a:moveTo>
                    <a:pt x="288" y="0"/>
                  </a:moveTo>
                  <a:lnTo>
                    <a:pt x="0" y="288"/>
                  </a:lnTo>
                  <a:lnTo>
                    <a:pt x="288" y="288"/>
                  </a:lnTo>
                  <a:lnTo>
                    <a:pt x="0" y="0"/>
                  </a:lnTo>
                  <a:lnTo>
                    <a:pt x="288" y="0"/>
                  </a:lnTo>
                </a:path>
              </a:pathLst>
            </a:custGeom>
            <a:noFill/>
            <a:ln w="3175">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1" name="Freeform 146"/>
            <p:cNvSpPr>
              <a:spLocks noChangeAspect="1"/>
            </p:cNvSpPr>
            <p:nvPr/>
          </p:nvSpPr>
          <p:spPr bwMode="auto">
            <a:xfrm>
              <a:off x="1232" y="1831"/>
              <a:ext cx="33" cy="32"/>
            </a:xfrm>
            <a:custGeom>
              <a:avLst/>
              <a:gdLst>
                <a:gd name="T0" fmla="*/ 0 w 288"/>
                <a:gd name="T1" fmla="*/ 0 h 288"/>
                <a:gd name="T2" fmla="*/ 0 w 288"/>
                <a:gd name="T3" fmla="*/ 0 h 288"/>
                <a:gd name="T4" fmla="*/ 0 w 288"/>
                <a:gd name="T5" fmla="*/ 0 h 288"/>
                <a:gd name="T6" fmla="*/ 0 w 288"/>
                <a:gd name="T7" fmla="*/ 0 h 288"/>
                <a:gd name="T8" fmla="*/ 0 w 288"/>
                <a:gd name="T9" fmla="*/ 0 h 288"/>
                <a:gd name="T10" fmla="*/ 0 60000 65536"/>
                <a:gd name="T11" fmla="*/ 0 60000 65536"/>
                <a:gd name="T12" fmla="*/ 0 60000 65536"/>
                <a:gd name="T13" fmla="*/ 0 60000 65536"/>
                <a:gd name="T14" fmla="*/ 0 60000 65536"/>
                <a:gd name="T15" fmla="*/ 0 w 288"/>
                <a:gd name="T16" fmla="*/ 0 h 288"/>
                <a:gd name="T17" fmla="*/ 288 w 288"/>
                <a:gd name="T18" fmla="*/ 288 h 288"/>
              </a:gdLst>
              <a:ahLst/>
              <a:cxnLst>
                <a:cxn ang="T10">
                  <a:pos x="T0" y="T1"/>
                </a:cxn>
                <a:cxn ang="T11">
                  <a:pos x="T2" y="T3"/>
                </a:cxn>
                <a:cxn ang="T12">
                  <a:pos x="T4" y="T5"/>
                </a:cxn>
                <a:cxn ang="T13">
                  <a:pos x="T6" y="T7"/>
                </a:cxn>
                <a:cxn ang="T14">
                  <a:pos x="T8" y="T9"/>
                </a:cxn>
              </a:cxnLst>
              <a:rect l="T15" t="T16" r="T17" b="T18"/>
              <a:pathLst>
                <a:path w="288" h="288">
                  <a:moveTo>
                    <a:pt x="288" y="0"/>
                  </a:moveTo>
                  <a:lnTo>
                    <a:pt x="0" y="288"/>
                  </a:lnTo>
                  <a:lnTo>
                    <a:pt x="288" y="288"/>
                  </a:lnTo>
                  <a:lnTo>
                    <a:pt x="0" y="0"/>
                  </a:lnTo>
                  <a:lnTo>
                    <a:pt x="288" y="0"/>
                  </a:lnTo>
                </a:path>
              </a:pathLst>
            </a:custGeom>
            <a:noFill/>
            <a:ln w="3175">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2" name="Freeform 147"/>
            <p:cNvSpPr>
              <a:spLocks noChangeAspect="1"/>
            </p:cNvSpPr>
            <p:nvPr/>
          </p:nvSpPr>
          <p:spPr bwMode="auto">
            <a:xfrm>
              <a:off x="1287" y="1820"/>
              <a:ext cx="33" cy="32"/>
            </a:xfrm>
            <a:custGeom>
              <a:avLst/>
              <a:gdLst>
                <a:gd name="T0" fmla="*/ 0 w 288"/>
                <a:gd name="T1" fmla="*/ 0 h 288"/>
                <a:gd name="T2" fmla="*/ 0 w 288"/>
                <a:gd name="T3" fmla="*/ 0 h 288"/>
                <a:gd name="T4" fmla="*/ 0 w 288"/>
                <a:gd name="T5" fmla="*/ 0 h 288"/>
                <a:gd name="T6" fmla="*/ 0 w 288"/>
                <a:gd name="T7" fmla="*/ 0 h 288"/>
                <a:gd name="T8" fmla="*/ 0 w 288"/>
                <a:gd name="T9" fmla="*/ 0 h 288"/>
                <a:gd name="T10" fmla="*/ 0 60000 65536"/>
                <a:gd name="T11" fmla="*/ 0 60000 65536"/>
                <a:gd name="T12" fmla="*/ 0 60000 65536"/>
                <a:gd name="T13" fmla="*/ 0 60000 65536"/>
                <a:gd name="T14" fmla="*/ 0 60000 65536"/>
                <a:gd name="T15" fmla="*/ 0 w 288"/>
                <a:gd name="T16" fmla="*/ 0 h 288"/>
                <a:gd name="T17" fmla="*/ 288 w 288"/>
                <a:gd name="T18" fmla="*/ 288 h 288"/>
              </a:gdLst>
              <a:ahLst/>
              <a:cxnLst>
                <a:cxn ang="T10">
                  <a:pos x="T0" y="T1"/>
                </a:cxn>
                <a:cxn ang="T11">
                  <a:pos x="T2" y="T3"/>
                </a:cxn>
                <a:cxn ang="T12">
                  <a:pos x="T4" y="T5"/>
                </a:cxn>
                <a:cxn ang="T13">
                  <a:pos x="T6" y="T7"/>
                </a:cxn>
                <a:cxn ang="T14">
                  <a:pos x="T8" y="T9"/>
                </a:cxn>
              </a:cxnLst>
              <a:rect l="T15" t="T16" r="T17" b="T18"/>
              <a:pathLst>
                <a:path w="288" h="288">
                  <a:moveTo>
                    <a:pt x="288" y="0"/>
                  </a:moveTo>
                  <a:lnTo>
                    <a:pt x="0" y="288"/>
                  </a:lnTo>
                  <a:lnTo>
                    <a:pt x="288" y="288"/>
                  </a:lnTo>
                  <a:lnTo>
                    <a:pt x="0" y="0"/>
                  </a:lnTo>
                  <a:lnTo>
                    <a:pt x="288" y="0"/>
                  </a:lnTo>
                </a:path>
              </a:pathLst>
            </a:custGeom>
            <a:noFill/>
            <a:ln w="3175">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3" name="Freeform 148"/>
            <p:cNvSpPr>
              <a:spLocks noChangeAspect="1"/>
            </p:cNvSpPr>
            <p:nvPr/>
          </p:nvSpPr>
          <p:spPr bwMode="auto">
            <a:xfrm>
              <a:off x="1355" y="1808"/>
              <a:ext cx="32" cy="33"/>
            </a:xfrm>
            <a:custGeom>
              <a:avLst/>
              <a:gdLst>
                <a:gd name="T0" fmla="*/ 0 w 288"/>
                <a:gd name="T1" fmla="*/ 0 h 288"/>
                <a:gd name="T2" fmla="*/ 0 w 288"/>
                <a:gd name="T3" fmla="*/ 0 h 288"/>
                <a:gd name="T4" fmla="*/ 0 w 288"/>
                <a:gd name="T5" fmla="*/ 0 h 288"/>
                <a:gd name="T6" fmla="*/ 0 w 288"/>
                <a:gd name="T7" fmla="*/ 0 h 288"/>
                <a:gd name="T8" fmla="*/ 0 w 288"/>
                <a:gd name="T9" fmla="*/ 0 h 288"/>
                <a:gd name="T10" fmla="*/ 0 60000 65536"/>
                <a:gd name="T11" fmla="*/ 0 60000 65536"/>
                <a:gd name="T12" fmla="*/ 0 60000 65536"/>
                <a:gd name="T13" fmla="*/ 0 60000 65536"/>
                <a:gd name="T14" fmla="*/ 0 60000 65536"/>
                <a:gd name="T15" fmla="*/ 0 w 288"/>
                <a:gd name="T16" fmla="*/ 0 h 288"/>
                <a:gd name="T17" fmla="*/ 288 w 288"/>
                <a:gd name="T18" fmla="*/ 288 h 288"/>
              </a:gdLst>
              <a:ahLst/>
              <a:cxnLst>
                <a:cxn ang="T10">
                  <a:pos x="T0" y="T1"/>
                </a:cxn>
                <a:cxn ang="T11">
                  <a:pos x="T2" y="T3"/>
                </a:cxn>
                <a:cxn ang="T12">
                  <a:pos x="T4" y="T5"/>
                </a:cxn>
                <a:cxn ang="T13">
                  <a:pos x="T6" y="T7"/>
                </a:cxn>
                <a:cxn ang="T14">
                  <a:pos x="T8" y="T9"/>
                </a:cxn>
              </a:cxnLst>
              <a:rect l="T15" t="T16" r="T17" b="T18"/>
              <a:pathLst>
                <a:path w="288" h="288">
                  <a:moveTo>
                    <a:pt x="288" y="0"/>
                  </a:moveTo>
                  <a:lnTo>
                    <a:pt x="0" y="288"/>
                  </a:lnTo>
                  <a:lnTo>
                    <a:pt x="288" y="288"/>
                  </a:lnTo>
                  <a:lnTo>
                    <a:pt x="0" y="0"/>
                  </a:lnTo>
                  <a:lnTo>
                    <a:pt x="288" y="0"/>
                  </a:lnTo>
                </a:path>
              </a:pathLst>
            </a:custGeom>
            <a:noFill/>
            <a:ln w="3175">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4" name="Freeform 149"/>
            <p:cNvSpPr>
              <a:spLocks noChangeAspect="1"/>
            </p:cNvSpPr>
            <p:nvPr/>
          </p:nvSpPr>
          <p:spPr bwMode="auto">
            <a:xfrm>
              <a:off x="1429" y="1797"/>
              <a:ext cx="32" cy="33"/>
            </a:xfrm>
            <a:custGeom>
              <a:avLst/>
              <a:gdLst>
                <a:gd name="T0" fmla="*/ 0 w 288"/>
                <a:gd name="T1" fmla="*/ 0 h 288"/>
                <a:gd name="T2" fmla="*/ 0 w 288"/>
                <a:gd name="T3" fmla="*/ 0 h 288"/>
                <a:gd name="T4" fmla="*/ 0 w 288"/>
                <a:gd name="T5" fmla="*/ 0 h 288"/>
                <a:gd name="T6" fmla="*/ 0 w 288"/>
                <a:gd name="T7" fmla="*/ 0 h 288"/>
                <a:gd name="T8" fmla="*/ 0 w 288"/>
                <a:gd name="T9" fmla="*/ 0 h 288"/>
                <a:gd name="T10" fmla="*/ 0 60000 65536"/>
                <a:gd name="T11" fmla="*/ 0 60000 65536"/>
                <a:gd name="T12" fmla="*/ 0 60000 65536"/>
                <a:gd name="T13" fmla="*/ 0 60000 65536"/>
                <a:gd name="T14" fmla="*/ 0 60000 65536"/>
                <a:gd name="T15" fmla="*/ 0 w 288"/>
                <a:gd name="T16" fmla="*/ 0 h 288"/>
                <a:gd name="T17" fmla="*/ 288 w 288"/>
                <a:gd name="T18" fmla="*/ 288 h 288"/>
              </a:gdLst>
              <a:ahLst/>
              <a:cxnLst>
                <a:cxn ang="T10">
                  <a:pos x="T0" y="T1"/>
                </a:cxn>
                <a:cxn ang="T11">
                  <a:pos x="T2" y="T3"/>
                </a:cxn>
                <a:cxn ang="T12">
                  <a:pos x="T4" y="T5"/>
                </a:cxn>
                <a:cxn ang="T13">
                  <a:pos x="T6" y="T7"/>
                </a:cxn>
                <a:cxn ang="T14">
                  <a:pos x="T8" y="T9"/>
                </a:cxn>
              </a:cxnLst>
              <a:rect l="T15" t="T16" r="T17" b="T18"/>
              <a:pathLst>
                <a:path w="288" h="288">
                  <a:moveTo>
                    <a:pt x="288" y="0"/>
                  </a:moveTo>
                  <a:lnTo>
                    <a:pt x="0" y="288"/>
                  </a:lnTo>
                  <a:lnTo>
                    <a:pt x="288" y="288"/>
                  </a:lnTo>
                  <a:lnTo>
                    <a:pt x="0" y="0"/>
                  </a:lnTo>
                  <a:lnTo>
                    <a:pt x="288" y="0"/>
                  </a:lnTo>
                </a:path>
              </a:pathLst>
            </a:custGeom>
            <a:noFill/>
            <a:ln w="3175">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5" name="Freeform 150"/>
            <p:cNvSpPr>
              <a:spLocks noChangeAspect="1"/>
            </p:cNvSpPr>
            <p:nvPr/>
          </p:nvSpPr>
          <p:spPr bwMode="auto">
            <a:xfrm>
              <a:off x="1488" y="1790"/>
              <a:ext cx="33" cy="32"/>
            </a:xfrm>
            <a:custGeom>
              <a:avLst/>
              <a:gdLst>
                <a:gd name="T0" fmla="*/ 0 w 288"/>
                <a:gd name="T1" fmla="*/ 0 h 288"/>
                <a:gd name="T2" fmla="*/ 0 w 288"/>
                <a:gd name="T3" fmla="*/ 0 h 288"/>
                <a:gd name="T4" fmla="*/ 0 w 288"/>
                <a:gd name="T5" fmla="*/ 0 h 288"/>
                <a:gd name="T6" fmla="*/ 0 w 288"/>
                <a:gd name="T7" fmla="*/ 0 h 288"/>
                <a:gd name="T8" fmla="*/ 0 w 288"/>
                <a:gd name="T9" fmla="*/ 0 h 288"/>
                <a:gd name="T10" fmla="*/ 0 60000 65536"/>
                <a:gd name="T11" fmla="*/ 0 60000 65536"/>
                <a:gd name="T12" fmla="*/ 0 60000 65536"/>
                <a:gd name="T13" fmla="*/ 0 60000 65536"/>
                <a:gd name="T14" fmla="*/ 0 60000 65536"/>
                <a:gd name="T15" fmla="*/ 0 w 288"/>
                <a:gd name="T16" fmla="*/ 0 h 288"/>
                <a:gd name="T17" fmla="*/ 288 w 288"/>
                <a:gd name="T18" fmla="*/ 288 h 288"/>
              </a:gdLst>
              <a:ahLst/>
              <a:cxnLst>
                <a:cxn ang="T10">
                  <a:pos x="T0" y="T1"/>
                </a:cxn>
                <a:cxn ang="T11">
                  <a:pos x="T2" y="T3"/>
                </a:cxn>
                <a:cxn ang="T12">
                  <a:pos x="T4" y="T5"/>
                </a:cxn>
                <a:cxn ang="T13">
                  <a:pos x="T6" y="T7"/>
                </a:cxn>
                <a:cxn ang="T14">
                  <a:pos x="T8" y="T9"/>
                </a:cxn>
              </a:cxnLst>
              <a:rect l="T15" t="T16" r="T17" b="T18"/>
              <a:pathLst>
                <a:path w="288" h="288">
                  <a:moveTo>
                    <a:pt x="288" y="0"/>
                  </a:moveTo>
                  <a:lnTo>
                    <a:pt x="0" y="288"/>
                  </a:lnTo>
                  <a:lnTo>
                    <a:pt x="288" y="288"/>
                  </a:lnTo>
                  <a:lnTo>
                    <a:pt x="0" y="0"/>
                  </a:lnTo>
                  <a:lnTo>
                    <a:pt x="288" y="0"/>
                  </a:lnTo>
                </a:path>
              </a:pathLst>
            </a:custGeom>
            <a:noFill/>
            <a:ln w="3175">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6" name="Freeform 151"/>
            <p:cNvSpPr>
              <a:spLocks noChangeAspect="1"/>
            </p:cNvSpPr>
            <p:nvPr/>
          </p:nvSpPr>
          <p:spPr bwMode="auto">
            <a:xfrm>
              <a:off x="1558" y="1778"/>
              <a:ext cx="33" cy="33"/>
            </a:xfrm>
            <a:custGeom>
              <a:avLst/>
              <a:gdLst>
                <a:gd name="T0" fmla="*/ 0 w 288"/>
                <a:gd name="T1" fmla="*/ 0 h 288"/>
                <a:gd name="T2" fmla="*/ 0 w 288"/>
                <a:gd name="T3" fmla="*/ 0 h 288"/>
                <a:gd name="T4" fmla="*/ 0 w 288"/>
                <a:gd name="T5" fmla="*/ 0 h 288"/>
                <a:gd name="T6" fmla="*/ 0 w 288"/>
                <a:gd name="T7" fmla="*/ 0 h 288"/>
                <a:gd name="T8" fmla="*/ 0 w 288"/>
                <a:gd name="T9" fmla="*/ 0 h 288"/>
                <a:gd name="T10" fmla="*/ 0 60000 65536"/>
                <a:gd name="T11" fmla="*/ 0 60000 65536"/>
                <a:gd name="T12" fmla="*/ 0 60000 65536"/>
                <a:gd name="T13" fmla="*/ 0 60000 65536"/>
                <a:gd name="T14" fmla="*/ 0 60000 65536"/>
                <a:gd name="T15" fmla="*/ 0 w 288"/>
                <a:gd name="T16" fmla="*/ 0 h 288"/>
                <a:gd name="T17" fmla="*/ 288 w 288"/>
                <a:gd name="T18" fmla="*/ 288 h 288"/>
              </a:gdLst>
              <a:ahLst/>
              <a:cxnLst>
                <a:cxn ang="T10">
                  <a:pos x="T0" y="T1"/>
                </a:cxn>
                <a:cxn ang="T11">
                  <a:pos x="T2" y="T3"/>
                </a:cxn>
                <a:cxn ang="T12">
                  <a:pos x="T4" y="T5"/>
                </a:cxn>
                <a:cxn ang="T13">
                  <a:pos x="T6" y="T7"/>
                </a:cxn>
                <a:cxn ang="T14">
                  <a:pos x="T8" y="T9"/>
                </a:cxn>
              </a:cxnLst>
              <a:rect l="T15" t="T16" r="T17" b="T18"/>
              <a:pathLst>
                <a:path w="288" h="288">
                  <a:moveTo>
                    <a:pt x="288" y="0"/>
                  </a:moveTo>
                  <a:lnTo>
                    <a:pt x="0" y="288"/>
                  </a:lnTo>
                  <a:lnTo>
                    <a:pt x="288" y="288"/>
                  </a:lnTo>
                  <a:lnTo>
                    <a:pt x="0" y="0"/>
                  </a:lnTo>
                  <a:lnTo>
                    <a:pt x="288" y="0"/>
                  </a:lnTo>
                </a:path>
              </a:pathLst>
            </a:custGeom>
            <a:noFill/>
            <a:ln w="3175">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7" name="Freeform 152"/>
            <p:cNvSpPr>
              <a:spLocks noChangeAspect="1"/>
            </p:cNvSpPr>
            <p:nvPr/>
          </p:nvSpPr>
          <p:spPr bwMode="auto">
            <a:xfrm>
              <a:off x="1627" y="1752"/>
              <a:ext cx="33" cy="33"/>
            </a:xfrm>
            <a:custGeom>
              <a:avLst/>
              <a:gdLst>
                <a:gd name="T0" fmla="*/ 0 w 288"/>
                <a:gd name="T1" fmla="*/ 0 h 288"/>
                <a:gd name="T2" fmla="*/ 0 w 288"/>
                <a:gd name="T3" fmla="*/ 0 h 288"/>
                <a:gd name="T4" fmla="*/ 0 w 288"/>
                <a:gd name="T5" fmla="*/ 0 h 288"/>
                <a:gd name="T6" fmla="*/ 0 w 288"/>
                <a:gd name="T7" fmla="*/ 0 h 288"/>
                <a:gd name="T8" fmla="*/ 0 w 288"/>
                <a:gd name="T9" fmla="*/ 0 h 288"/>
                <a:gd name="T10" fmla="*/ 0 60000 65536"/>
                <a:gd name="T11" fmla="*/ 0 60000 65536"/>
                <a:gd name="T12" fmla="*/ 0 60000 65536"/>
                <a:gd name="T13" fmla="*/ 0 60000 65536"/>
                <a:gd name="T14" fmla="*/ 0 60000 65536"/>
                <a:gd name="T15" fmla="*/ 0 w 288"/>
                <a:gd name="T16" fmla="*/ 0 h 288"/>
                <a:gd name="T17" fmla="*/ 288 w 288"/>
                <a:gd name="T18" fmla="*/ 288 h 288"/>
              </a:gdLst>
              <a:ahLst/>
              <a:cxnLst>
                <a:cxn ang="T10">
                  <a:pos x="T0" y="T1"/>
                </a:cxn>
                <a:cxn ang="T11">
                  <a:pos x="T2" y="T3"/>
                </a:cxn>
                <a:cxn ang="T12">
                  <a:pos x="T4" y="T5"/>
                </a:cxn>
                <a:cxn ang="T13">
                  <a:pos x="T6" y="T7"/>
                </a:cxn>
                <a:cxn ang="T14">
                  <a:pos x="T8" y="T9"/>
                </a:cxn>
              </a:cxnLst>
              <a:rect l="T15" t="T16" r="T17" b="T18"/>
              <a:pathLst>
                <a:path w="288" h="288">
                  <a:moveTo>
                    <a:pt x="288" y="0"/>
                  </a:moveTo>
                  <a:lnTo>
                    <a:pt x="0" y="288"/>
                  </a:lnTo>
                  <a:lnTo>
                    <a:pt x="288" y="288"/>
                  </a:lnTo>
                  <a:lnTo>
                    <a:pt x="0" y="0"/>
                  </a:lnTo>
                  <a:lnTo>
                    <a:pt x="288" y="0"/>
                  </a:lnTo>
                </a:path>
              </a:pathLst>
            </a:custGeom>
            <a:noFill/>
            <a:ln w="3175">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8" name="Freeform 153"/>
            <p:cNvSpPr>
              <a:spLocks noChangeAspect="1"/>
            </p:cNvSpPr>
            <p:nvPr/>
          </p:nvSpPr>
          <p:spPr bwMode="auto">
            <a:xfrm>
              <a:off x="1676" y="1745"/>
              <a:ext cx="32" cy="33"/>
            </a:xfrm>
            <a:custGeom>
              <a:avLst/>
              <a:gdLst>
                <a:gd name="T0" fmla="*/ 0 w 288"/>
                <a:gd name="T1" fmla="*/ 0 h 288"/>
                <a:gd name="T2" fmla="*/ 0 w 288"/>
                <a:gd name="T3" fmla="*/ 0 h 288"/>
                <a:gd name="T4" fmla="*/ 0 w 288"/>
                <a:gd name="T5" fmla="*/ 0 h 288"/>
                <a:gd name="T6" fmla="*/ 0 w 288"/>
                <a:gd name="T7" fmla="*/ 0 h 288"/>
                <a:gd name="T8" fmla="*/ 0 w 288"/>
                <a:gd name="T9" fmla="*/ 0 h 288"/>
                <a:gd name="T10" fmla="*/ 0 60000 65536"/>
                <a:gd name="T11" fmla="*/ 0 60000 65536"/>
                <a:gd name="T12" fmla="*/ 0 60000 65536"/>
                <a:gd name="T13" fmla="*/ 0 60000 65536"/>
                <a:gd name="T14" fmla="*/ 0 60000 65536"/>
                <a:gd name="T15" fmla="*/ 0 w 288"/>
                <a:gd name="T16" fmla="*/ 0 h 288"/>
                <a:gd name="T17" fmla="*/ 288 w 288"/>
                <a:gd name="T18" fmla="*/ 288 h 288"/>
              </a:gdLst>
              <a:ahLst/>
              <a:cxnLst>
                <a:cxn ang="T10">
                  <a:pos x="T0" y="T1"/>
                </a:cxn>
                <a:cxn ang="T11">
                  <a:pos x="T2" y="T3"/>
                </a:cxn>
                <a:cxn ang="T12">
                  <a:pos x="T4" y="T5"/>
                </a:cxn>
                <a:cxn ang="T13">
                  <a:pos x="T6" y="T7"/>
                </a:cxn>
                <a:cxn ang="T14">
                  <a:pos x="T8" y="T9"/>
                </a:cxn>
              </a:cxnLst>
              <a:rect l="T15" t="T16" r="T17" b="T18"/>
              <a:pathLst>
                <a:path w="288" h="288">
                  <a:moveTo>
                    <a:pt x="288" y="0"/>
                  </a:moveTo>
                  <a:lnTo>
                    <a:pt x="0" y="288"/>
                  </a:lnTo>
                  <a:lnTo>
                    <a:pt x="288" y="288"/>
                  </a:lnTo>
                  <a:lnTo>
                    <a:pt x="0" y="0"/>
                  </a:lnTo>
                  <a:lnTo>
                    <a:pt x="288" y="0"/>
                  </a:lnTo>
                </a:path>
              </a:pathLst>
            </a:custGeom>
            <a:noFill/>
            <a:ln w="3175">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9" name="Freeform 154"/>
            <p:cNvSpPr>
              <a:spLocks noChangeAspect="1"/>
            </p:cNvSpPr>
            <p:nvPr/>
          </p:nvSpPr>
          <p:spPr bwMode="auto">
            <a:xfrm>
              <a:off x="1750" y="1734"/>
              <a:ext cx="33" cy="32"/>
            </a:xfrm>
            <a:custGeom>
              <a:avLst/>
              <a:gdLst>
                <a:gd name="T0" fmla="*/ 0 w 288"/>
                <a:gd name="T1" fmla="*/ 0 h 288"/>
                <a:gd name="T2" fmla="*/ 0 w 288"/>
                <a:gd name="T3" fmla="*/ 0 h 288"/>
                <a:gd name="T4" fmla="*/ 0 w 288"/>
                <a:gd name="T5" fmla="*/ 0 h 288"/>
                <a:gd name="T6" fmla="*/ 0 w 288"/>
                <a:gd name="T7" fmla="*/ 0 h 288"/>
                <a:gd name="T8" fmla="*/ 0 w 288"/>
                <a:gd name="T9" fmla="*/ 0 h 288"/>
                <a:gd name="T10" fmla="*/ 0 60000 65536"/>
                <a:gd name="T11" fmla="*/ 0 60000 65536"/>
                <a:gd name="T12" fmla="*/ 0 60000 65536"/>
                <a:gd name="T13" fmla="*/ 0 60000 65536"/>
                <a:gd name="T14" fmla="*/ 0 60000 65536"/>
                <a:gd name="T15" fmla="*/ 0 w 288"/>
                <a:gd name="T16" fmla="*/ 0 h 288"/>
                <a:gd name="T17" fmla="*/ 288 w 288"/>
                <a:gd name="T18" fmla="*/ 288 h 288"/>
              </a:gdLst>
              <a:ahLst/>
              <a:cxnLst>
                <a:cxn ang="T10">
                  <a:pos x="T0" y="T1"/>
                </a:cxn>
                <a:cxn ang="T11">
                  <a:pos x="T2" y="T3"/>
                </a:cxn>
                <a:cxn ang="T12">
                  <a:pos x="T4" y="T5"/>
                </a:cxn>
                <a:cxn ang="T13">
                  <a:pos x="T6" y="T7"/>
                </a:cxn>
                <a:cxn ang="T14">
                  <a:pos x="T8" y="T9"/>
                </a:cxn>
              </a:cxnLst>
              <a:rect l="T15" t="T16" r="T17" b="T18"/>
              <a:pathLst>
                <a:path w="288" h="288">
                  <a:moveTo>
                    <a:pt x="288" y="0"/>
                  </a:moveTo>
                  <a:lnTo>
                    <a:pt x="0" y="288"/>
                  </a:lnTo>
                  <a:lnTo>
                    <a:pt x="288" y="288"/>
                  </a:lnTo>
                  <a:lnTo>
                    <a:pt x="0" y="0"/>
                  </a:lnTo>
                  <a:lnTo>
                    <a:pt x="288" y="0"/>
                  </a:lnTo>
                </a:path>
              </a:pathLst>
            </a:custGeom>
            <a:noFill/>
            <a:ln w="3175">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0" name="Freeform 155"/>
            <p:cNvSpPr>
              <a:spLocks noChangeAspect="1"/>
            </p:cNvSpPr>
            <p:nvPr/>
          </p:nvSpPr>
          <p:spPr bwMode="auto">
            <a:xfrm>
              <a:off x="1819" y="1711"/>
              <a:ext cx="33" cy="33"/>
            </a:xfrm>
            <a:custGeom>
              <a:avLst/>
              <a:gdLst>
                <a:gd name="T0" fmla="*/ 0 w 288"/>
                <a:gd name="T1" fmla="*/ 0 h 288"/>
                <a:gd name="T2" fmla="*/ 0 w 288"/>
                <a:gd name="T3" fmla="*/ 0 h 288"/>
                <a:gd name="T4" fmla="*/ 0 w 288"/>
                <a:gd name="T5" fmla="*/ 0 h 288"/>
                <a:gd name="T6" fmla="*/ 0 w 288"/>
                <a:gd name="T7" fmla="*/ 0 h 288"/>
                <a:gd name="T8" fmla="*/ 0 w 288"/>
                <a:gd name="T9" fmla="*/ 0 h 288"/>
                <a:gd name="T10" fmla="*/ 0 60000 65536"/>
                <a:gd name="T11" fmla="*/ 0 60000 65536"/>
                <a:gd name="T12" fmla="*/ 0 60000 65536"/>
                <a:gd name="T13" fmla="*/ 0 60000 65536"/>
                <a:gd name="T14" fmla="*/ 0 60000 65536"/>
                <a:gd name="T15" fmla="*/ 0 w 288"/>
                <a:gd name="T16" fmla="*/ 0 h 288"/>
                <a:gd name="T17" fmla="*/ 288 w 288"/>
                <a:gd name="T18" fmla="*/ 288 h 288"/>
              </a:gdLst>
              <a:ahLst/>
              <a:cxnLst>
                <a:cxn ang="T10">
                  <a:pos x="T0" y="T1"/>
                </a:cxn>
                <a:cxn ang="T11">
                  <a:pos x="T2" y="T3"/>
                </a:cxn>
                <a:cxn ang="T12">
                  <a:pos x="T4" y="T5"/>
                </a:cxn>
                <a:cxn ang="T13">
                  <a:pos x="T6" y="T7"/>
                </a:cxn>
                <a:cxn ang="T14">
                  <a:pos x="T8" y="T9"/>
                </a:cxn>
              </a:cxnLst>
              <a:rect l="T15" t="T16" r="T17" b="T18"/>
              <a:pathLst>
                <a:path w="288" h="288">
                  <a:moveTo>
                    <a:pt x="288" y="0"/>
                  </a:moveTo>
                  <a:lnTo>
                    <a:pt x="0" y="288"/>
                  </a:lnTo>
                  <a:lnTo>
                    <a:pt x="288" y="288"/>
                  </a:lnTo>
                  <a:lnTo>
                    <a:pt x="0" y="0"/>
                  </a:lnTo>
                  <a:lnTo>
                    <a:pt x="288" y="0"/>
                  </a:lnTo>
                </a:path>
              </a:pathLst>
            </a:custGeom>
            <a:noFill/>
            <a:ln w="3175">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1" name="Freeform 156"/>
            <p:cNvSpPr>
              <a:spLocks noChangeAspect="1"/>
            </p:cNvSpPr>
            <p:nvPr/>
          </p:nvSpPr>
          <p:spPr bwMode="auto">
            <a:xfrm>
              <a:off x="1871" y="1708"/>
              <a:ext cx="33" cy="32"/>
            </a:xfrm>
            <a:custGeom>
              <a:avLst/>
              <a:gdLst>
                <a:gd name="T0" fmla="*/ 0 w 288"/>
                <a:gd name="T1" fmla="*/ 0 h 288"/>
                <a:gd name="T2" fmla="*/ 0 w 288"/>
                <a:gd name="T3" fmla="*/ 0 h 288"/>
                <a:gd name="T4" fmla="*/ 0 w 288"/>
                <a:gd name="T5" fmla="*/ 0 h 288"/>
                <a:gd name="T6" fmla="*/ 0 w 288"/>
                <a:gd name="T7" fmla="*/ 0 h 288"/>
                <a:gd name="T8" fmla="*/ 0 w 288"/>
                <a:gd name="T9" fmla="*/ 0 h 288"/>
                <a:gd name="T10" fmla="*/ 0 60000 65536"/>
                <a:gd name="T11" fmla="*/ 0 60000 65536"/>
                <a:gd name="T12" fmla="*/ 0 60000 65536"/>
                <a:gd name="T13" fmla="*/ 0 60000 65536"/>
                <a:gd name="T14" fmla="*/ 0 60000 65536"/>
                <a:gd name="T15" fmla="*/ 0 w 288"/>
                <a:gd name="T16" fmla="*/ 0 h 288"/>
                <a:gd name="T17" fmla="*/ 288 w 288"/>
                <a:gd name="T18" fmla="*/ 288 h 288"/>
              </a:gdLst>
              <a:ahLst/>
              <a:cxnLst>
                <a:cxn ang="T10">
                  <a:pos x="T0" y="T1"/>
                </a:cxn>
                <a:cxn ang="T11">
                  <a:pos x="T2" y="T3"/>
                </a:cxn>
                <a:cxn ang="T12">
                  <a:pos x="T4" y="T5"/>
                </a:cxn>
                <a:cxn ang="T13">
                  <a:pos x="T6" y="T7"/>
                </a:cxn>
                <a:cxn ang="T14">
                  <a:pos x="T8" y="T9"/>
                </a:cxn>
              </a:cxnLst>
              <a:rect l="T15" t="T16" r="T17" b="T18"/>
              <a:pathLst>
                <a:path w="288" h="288">
                  <a:moveTo>
                    <a:pt x="288" y="0"/>
                  </a:moveTo>
                  <a:lnTo>
                    <a:pt x="0" y="288"/>
                  </a:lnTo>
                  <a:lnTo>
                    <a:pt x="288" y="288"/>
                  </a:lnTo>
                  <a:lnTo>
                    <a:pt x="0" y="0"/>
                  </a:lnTo>
                  <a:lnTo>
                    <a:pt x="288" y="0"/>
                  </a:lnTo>
                </a:path>
              </a:pathLst>
            </a:custGeom>
            <a:noFill/>
            <a:ln w="3175">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2" name="Freeform 157"/>
            <p:cNvSpPr>
              <a:spLocks noChangeAspect="1"/>
            </p:cNvSpPr>
            <p:nvPr/>
          </p:nvSpPr>
          <p:spPr bwMode="auto">
            <a:xfrm>
              <a:off x="1940" y="1693"/>
              <a:ext cx="33" cy="32"/>
            </a:xfrm>
            <a:custGeom>
              <a:avLst/>
              <a:gdLst>
                <a:gd name="T0" fmla="*/ 0 w 288"/>
                <a:gd name="T1" fmla="*/ 0 h 288"/>
                <a:gd name="T2" fmla="*/ 0 w 288"/>
                <a:gd name="T3" fmla="*/ 0 h 288"/>
                <a:gd name="T4" fmla="*/ 0 w 288"/>
                <a:gd name="T5" fmla="*/ 0 h 288"/>
                <a:gd name="T6" fmla="*/ 0 w 288"/>
                <a:gd name="T7" fmla="*/ 0 h 288"/>
                <a:gd name="T8" fmla="*/ 0 w 288"/>
                <a:gd name="T9" fmla="*/ 0 h 288"/>
                <a:gd name="T10" fmla="*/ 0 60000 65536"/>
                <a:gd name="T11" fmla="*/ 0 60000 65536"/>
                <a:gd name="T12" fmla="*/ 0 60000 65536"/>
                <a:gd name="T13" fmla="*/ 0 60000 65536"/>
                <a:gd name="T14" fmla="*/ 0 60000 65536"/>
                <a:gd name="T15" fmla="*/ 0 w 288"/>
                <a:gd name="T16" fmla="*/ 0 h 288"/>
                <a:gd name="T17" fmla="*/ 288 w 288"/>
                <a:gd name="T18" fmla="*/ 288 h 288"/>
              </a:gdLst>
              <a:ahLst/>
              <a:cxnLst>
                <a:cxn ang="T10">
                  <a:pos x="T0" y="T1"/>
                </a:cxn>
                <a:cxn ang="T11">
                  <a:pos x="T2" y="T3"/>
                </a:cxn>
                <a:cxn ang="T12">
                  <a:pos x="T4" y="T5"/>
                </a:cxn>
                <a:cxn ang="T13">
                  <a:pos x="T6" y="T7"/>
                </a:cxn>
                <a:cxn ang="T14">
                  <a:pos x="T8" y="T9"/>
                </a:cxn>
              </a:cxnLst>
              <a:rect l="T15" t="T16" r="T17" b="T18"/>
              <a:pathLst>
                <a:path w="288" h="288">
                  <a:moveTo>
                    <a:pt x="288" y="0"/>
                  </a:moveTo>
                  <a:lnTo>
                    <a:pt x="0" y="288"/>
                  </a:lnTo>
                  <a:lnTo>
                    <a:pt x="288" y="288"/>
                  </a:lnTo>
                  <a:lnTo>
                    <a:pt x="0" y="0"/>
                  </a:lnTo>
                  <a:lnTo>
                    <a:pt x="288" y="0"/>
                  </a:lnTo>
                </a:path>
              </a:pathLst>
            </a:custGeom>
            <a:noFill/>
            <a:ln w="3175">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3" name="Freeform 158"/>
            <p:cNvSpPr>
              <a:spLocks noChangeAspect="1"/>
            </p:cNvSpPr>
            <p:nvPr/>
          </p:nvSpPr>
          <p:spPr bwMode="auto">
            <a:xfrm>
              <a:off x="2007" y="1678"/>
              <a:ext cx="32" cy="33"/>
            </a:xfrm>
            <a:custGeom>
              <a:avLst/>
              <a:gdLst>
                <a:gd name="T0" fmla="*/ 0 w 288"/>
                <a:gd name="T1" fmla="*/ 0 h 288"/>
                <a:gd name="T2" fmla="*/ 0 w 288"/>
                <a:gd name="T3" fmla="*/ 0 h 288"/>
                <a:gd name="T4" fmla="*/ 0 w 288"/>
                <a:gd name="T5" fmla="*/ 0 h 288"/>
                <a:gd name="T6" fmla="*/ 0 w 288"/>
                <a:gd name="T7" fmla="*/ 0 h 288"/>
                <a:gd name="T8" fmla="*/ 0 w 288"/>
                <a:gd name="T9" fmla="*/ 0 h 288"/>
                <a:gd name="T10" fmla="*/ 0 60000 65536"/>
                <a:gd name="T11" fmla="*/ 0 60000 65536"/>
                <a:gd name="T12" fmla="*/ 0 60000 65536"/>
                <a:gd name="T13" fmla="*/ 0 60000 65536"/>
                <a:gd name="T14" fmla="*/ 0 60000 65536"/>
                <a:gd name="T15" fmla="*/ 0 w 288"/>
                <a:gd name="T16" fmla="*/ 0 h 288"/>
                <a:gd name="T17" fmla="*/ 288 w 288"/>
                <a:gd name="T18" fmla="*/ 288 h 288"/>
              </a:gdLst>
              <a:ahLst/>
              <a:cxnLst>
                <a:cxn ang="T10">
                  <a:pos x="T0" y="T1"/>
                </a:cxn>
                <a:cxn ang="T11">
                  <a:pos x="T2" y="T3"/>
                </a:cxn>
                <a:cxn ang="T12">
                  <a:pos x="T4" y="T5"/>
                </a:cxn>
                <a:cxn ang="T13">
                  <a:pos x="T6" y="T7"/>
                </a:cxn>
                <a:cxn ang="T14">
                  <a:pos x="T8" y="T9"/>
                </a:cxn>
              </a:cxnLst>
              <a:rect l="T15" t="T16" r="T17" b="T18"/>
              <a:pathLst>
                <a:path w="288" h="288">
                  <a:moveTo>
                    <a:pt x="288" y="0"/>
                  </a:moveTo>
                  <a:lnTo>
                    <a:pt x="0" y="288"/>
                  </a:lnTo>
                  <a:lnTo>
                    <a:pt x="288" y="288"/>
                  </a:lnTo>
                  <a:lnTo>
                    <a:pt x="0" y="0"/>
                  </a:lnTo>
                  <a:lnTo>
                    <a:pt x="288" y="0"/>
                  </a:lnTo>
                </a:path>
              </a:pathLst>
            </a:custGeom>
            <a:noFill/>
            <a:ln w="3175">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4" name="Freeform 159"/>
            <p:cNvSpPr>
              <a:spLocks noChangeAspect="1"/>
            </p:cNvSpPr>
            <p:nvPr/>
          </p:nvSpPr>
          <p:spPr bwMode="auto">
            <a:xfrm>
              <a:off x="2067" y="1674"/>
              <a:ext cx="32" cy="33"/>
            </a:xfrm>
            <a:custGeom>
              <a:avLst/>
              <a:gdLst>
                <a:gd name="T0" fmla="*/ 0 w 288"/>
                <a:gd name="T1" fmla="*/ 0 h 288"/>
                <a:gd name="T2" fmla="*/ 0 w 288"/>
                <a:gd name="T3" fmla="*/ 0 h 288"/>
                <a:gd name="T4" fmla="*/ 0 w 288"/>
                <a:gd name="T5" fmla="*/ 0 h 288"/>
                <a:gd name="T6" fmla="*/ 0 w 288"/>
                <a:gd name="T7" fmla="*/ 0 h 288"/>
                <a:gd name="T8" fmla="*/ 0 w 288"/>
                <a:gd name="T9" fmla="*/ 0 h 288"/>
                <a:gd name="T10" fmla="*/ 0 60000 65536"/>
                <a:gd name="T11" fmla="*/ 0 60000 65536"/>
                <a:gd name="T12" fmla="*/ 0 60000 65536"/>
                <a:gd name="T13" fmla="*/ 0 60000 65536"/>
                <a:gd name="T14" fmla="*/ 0 60000 65536"/>
                <a:gd name="T15" fmla="*/ 0 w 288"/>
                <a:gd name="T16" fmla="*/ 0 h 288"/>
                <a:gd name="T17" fmla="*/ 288 w 288"/>
                <a:gd name="T18" fmla="*/ 288 h 288"/>
              </a:gdLst>
              <a:ahLst/>
              <a:cxnLst>
                <a:cxn ang="T10">
                  <a:pos x="T0" y="T1"/>
                </a:cxn>
                <a:cxn ang="T11">
                  <a:pos x="T2" y="T3"/>
                </a:cxn>
                <a:cxn ang="T12">
                  <a:pos x="T4" y="T5"/>
                </a:cxn>
                <a:cxn ang="T13">
                  <a:pos x="T6" y="T7"/>
                </a:cxn>
                <a:cxn ang="T14">
                  <a:pos x="T8" y="T9"/>
                </a:cxn>
              </a:cxnLst>
              <a:rect l="T15" t="T16" r="T17" b="T18"/>
              <a:pathLst>
                <a:path w="288" h="288">
                  <a:moveTo>
                    <a:pt x="288" y="0"/>
                  </a:moveTo>
                  <a:lnTo>
                    <a:pt x="0" y="288"/>
                  </a:lnTo>
                  <a:lnTo>
                    <a:pt x="288" y="288"/>
                  </a:lnTo>
                  <a:lnTo>
                    <a:pt x="0" y="0"/>
                  </a:lnTo>
                  <a:lnTo>
                    <a:pt x="288" y="0"/>
                  </a:lnTo>
                </a:path>
              </a:pathLst>
            </a:custGeom>
            <a:noFill/>
            <a:ln w="3175">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5" name="Freeform 160"/>
            <p:cNvSpPr>
              <a:spLocks noChangeAspect="1"/>
            </p:cNvSpPr>
            <p:nvPr/>
          </p:nvSpPr>
          <p:spPr bwMode="auto">
            <a:xfrm>
              <a:off x="1099" y="2030"/>
              <a:ext cx="32" cy="33"/>
            </a:xfrm>
            <a:custGeom>
              <a:avLst/>
              <a:gdLst>
                <a:gd name="T0" fmla="*/ 0 w 288"/>
                <a:gd name="T1" fmla="*/ 0 h 288"/>
                <a:gd name="T2" fmla="*/ 0 w 288"/>
                <a:gd name="T3" fmla="*/ 0 h 288"/>
                <a:gd name="T4" fmla="*/ 0 w 288"/>
                <a:gd name="T5" fmla="*/ 0 h 288"/>
                <a:gd name="T6" fmla="*/ 0 w 288"/>
                <a:gd name="T7" fmla="*/ 0 h 288"/>
                <a:gd name="T8" fmla="*/ 0 w 288"/>
                <a:gd name="T9" fmla="*/ 0 h 288"/>
                <a:gd name="T10" fmla="*/ 0 60000 65536"/>
                <a:gd name="T11" fmla="*/ 0 60000 65536"/>
                <a:gd name="T12" fmla="*/ 0 60000 65536"/>
                <a:gd name="T13" fmla="*/ 0 60000 65536"/>
                <a:gd name="T14" fmla="*/ 0 60000 65536"/>
                <a:gd name="T15" fmla="*/ 0 w 288"/>
                <a:gd name="T16" fmla="*/ 0 h 288"/>
                <a:gd name="T17" fmla="*/ 288 w 288"/>
                <a:gd name="T18" fmla="*/ 288 h 288"/>
              </a:gdLst>
              <a:ahLst/>
              <a:cxnLst>
                <a:cxn ang="T10">
                  <a:pos x="T0" y="T1"/>
                </a:cxn>
                <a:cxn ang="T11">
                  <a:pos x="T2" y="T3"/>
                </a:cxn>
                <a:cxn ang="T12">
                  <a:pos x="T4" y="T5"/>
                </a:cxn>
                <a:cxn ang="T13">
                  <a:pos x="T6" y="T7"/>
                </a:cxn>
                <a:cxn ang="T14">
                  <a:pos x="T8" y="T9"/>
                </a:cxn>
              </a:cxnLst>
              <a:rect l="T15" t="T16" r="T17" b="T18"/>
              <a:pathLst>
                <a:path w="288" h="288">
                  <a:moveTo>
                    <a:pt x="144" y="96"/>
                  </a:moveTo>
                  <a:lnTo>
                    <a:pt x="144" y="288"/>
                  </a:lnTo>
                  <a:lnTo>
                    <a:pt x="0" y="0"/>
                  </a:lnTo>
                  <a:lnTo>
                    <a:pt x="288" y="0"/>
                  </a:lnTo>
                  <a:lnTo>
                    <a:pt x="144" y="288"/>
                  </a:lnTo>
                </a:path>
              </a:pathLst>
            </a:custGeom>
            <a:noFill/>
            <a:ln w="3175">
              <a:solidFill>
                <a:srgbClr val="A121F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6" name="Freeform 161"/>
            <p:cNvSpPr>
              <a:spLocks noChangeAspect="1"/>
            </p:cNvSpPr>
            <p:nvPr/>
          </p:nvSpPr>
          <p:spPr bwMode="auto">
            <a:xfrm>
              <a:off x="1163" y="2011"/>
              <a:ext cx="32" cy="33"/>
            </a:xfrm>
            <a:custGeom>
              <a:avLst/>
              <a:gdLst>
                <a:gd name="T0" fmla="*/ 0 w 288"/>
                <a:gd name="T1" fmla="*/ 0 h 288"/>
                <a:gd name="T2" fmla="*/ 0 w 288"/>
                <a:gd name="T3" fmla="*/ 0 h 288"/>
                <a:gd name="T4" fmla="*/ 0 w 288"/>
                <a:gd name="T5" fmla="*/ 0 h 288"/>
                <a:gd name="T6" fmla="*/ 0 w 288"/>
                <a:gd name="T7" fmla="*/ 0 h 288"/>
                <a:gd name="T8" fmla="*/ 0 w 288"/>
                <a:gd name="T9" fmla="*/ 0 h 288"/>
                <a:gd name="T10" fmla="*/ 0 60000 65536"/>
                <a:gd name="T11" fmla="*/ 0 60000 65536"/>
                <a:gd name="T12" fmla="*/ 0 60000 65536"/>
                <a:gd name="T13" fmla="*/ 0 60000 65536"/>
                <a:gd name="T14" fmla="*/ 0 60000 65536"/>
                <a:gd name="T15" fmla="*/ 0 w 288"/>
                <a:gd name="T16" fmla="*/ 0 h 288"/>
                <a:gd name="T17" fmla="*/ 288 w 288"/>
                <a:gd name="T18" fmla="*/ 288 h 288"/>
              </a:gdLst>
              <a:ahLst/>
              <a:cxnLst>
                <a:cxn ang="T10">
                  <a:pos x="T0" y="T1"/>
                </a:cxn>
                <a:cxn ang="T11">
                  <a:pos x="T2" y="T3"/>
                </a:cxn>
                <a:cxn ang="T12">
                  <a:pos x="T4" y="T5"/>
                </a:cxn>
                <a:cxn ang="T13">
                  <a:pos x="T6" y="T7"/>
                </a:cxn>
                <a:cxn ang="T14">
                  <a:pos x="T8" y="T9"/>
                </a:cxn>
              </a:cxnLst>
              <a:rect l="T15" t="T16" r="T17" b="T18"/>
              <a:pathLst>
                <a:path w="288" h="288">
                  <a:moveTo>
                    <a:pt x="144" y="96"/>
                  </a:moveTo>
                  <a:lnTo>
                    <a:pt x="144" y="288"/>
                  </a:lnTo>
                  <a:lnTo>
                    <a:pt x="0" y="0"/>
                  </a:lnTo>
                  <a:lnTo>
                    <a:pt x="288" y="0"/>
                  </a:lnTo>
                  <a:lnTo>
                    <a:pt x="144" y="288"/>
                  </a:lnTo>
                </a:path>
              </a:pathLst>
            </a:custGeom>
            <a:noFill/>
            <a:ln w="3175">
              <a:solidFill>
                <a:srgbClr val="A121F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7" name="Freeform 162"/>
            <p:cNvSpPr>
              <a:spLocks noChangeAspect="1"/>
            </p:cNvSpPr>
            <p:nvPr/>
          </p:nvSpPr>
          <p:spPr bwMode="auto">
            <a:xfrm>
              <a:off x="1233" y="1996"/>
              <a:ext cx="32" cy="33"/>
            </a:xfrm>
            <a:custGeom>
              <a:avLst/>
              <a:gdLst>
                <a:gd name="T0" fmla="*/ 0 w 288"/>
                <a:gd name="T1" fmla="*/ 0 h 288"/>
                <a:gd name="T2" fmla="*/ 0 w 288"/>
                <a:gd name="T3" fmla="*/ 0 h 288"/>
                <a:gd name="T4" fmla="*/ 0 w 288"/>
                <a:gd name="T5" fmla="*/ 0 h 288"/>
                <a:gd name="T6" fmla="*/ 0 w 288"/>
                <a:gd name="T7" fmla="*/ 0 h 288"/>
                <a:gd name="T8" fmla="*/ 0 w 288"/>
                <a:gd name="T9" fmla="*/ 0 h 288"/>
                <a:gd name="T10" fmla="*/ 0 60000 65536"/>
                <a:gd name="T11" fmla="*/ 0 60000 65536"/>
                <a:gd name="T12" fmla="*/ 0 60000 65536"/>
                <a:gd name="T13" fmla="*/ 0 60000 65536"/>
                <a:gd name="T14" fmla="*/ 0 60000 65536"/>
                <a:gd name="T15" fmla="*/ 0 w 288"/>
                <a:gd name="T16" fmla="*/ 0 h 288"/>
                <a:gd name="T17" fmla="*/ 288 w 288"/>
                <a:gd name="T18" fmla="*/ 288 h 288"/>
              </a:gdLst>
              <a:ahLst/>
              <a:cxnLst>
                <a:cxn ang="T10">
                  <a:pos x="T0" y="T1"/>
                </a:cxn>
                <a:cxn ang="T11">
                  <a:pos x="T2" y="T3"/>
                </a:cxn>
                <a:cxn ang="T12">
                  <a:pos x="T4" y="T5"/>
                </a:cxn>
                <a:cxn ang="T13">
                  <a:pos x="T6" y="T7"/>
                </a:cxn>
                <a:cxn ang="T14">
                  <a:pos x="T8" y="T9"/>
                </a:cxn>
              </a:cxnLst>
              <a:rect l="T15" t="T16" r="T17" b="T18"/>
              <a:pathLst>
                <a:path w="288" h="288">
                  <a:moveTo>
                    <a:pt x="144" y="96"/>
                  </a:moveTo>
                  <a:lnTo>
                    <a:pt x="144" y="288"/>
                  </a:lnTo>
                  <a:lnTo>
                    <a:pt x="0" y="0"/>
                  </a:lnTo>
                  <a:lnTo>
                    <a:pt x="288" y="0"/>
                  </a:lnTo>
                  <a:lnTo>
                    <a:pt x="144" y="288"/>
                  </a:lnTo>
                </a:path>
              </a:pathLst>
            </a:custGeom>
            <a:noFill/>
            <a:ln w="3175">
              <a:solidFill>
                <a:srgbClr val="A121F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8" name="Freeform 163"/>
            <p:cNvSpPr>
              <a:spLocks noChangeAspect="1"/>
            </p:cNvSpPr>
            <p:nvPr/>
          </p:nvSpPr>
          <p:spPr bwMode="auto">
            <a:xfrm>
              <a:off x="1286" y="1985"/>
              <a:ext cx="33" cy="33"/>
            </a:xfrm>
            <a:custGeom>
              <a:avLst/>
              <a:gdLst>
                <a:gd name="T0" fmla="*/ 0 w 288"/>
                <a:gd name="T1" fmla="*/ 0 h 288"/>
                <a:gd name="T2" fmla="*/ 0 w 288"/>
                <a:gd name="T3" fmla="*/ 0 h 288"/>
                <a:gd name="T4" fmla="*/ 0 w 288"/>
                <a:gd name="T5" fmla="*/ 0 h 288"/>
                <a:gd name="T6" fmla="*/ 0 w 288"/>
                <a:gd name="T7" fmla="*/ 0 h 288"/>
                <a:gd name="T8" fmla="*/ 0 w 288"/>
                <a:gd name="T9" fmla="*/ 0 h 288"/>
                <a:gd name="T10" fmla="*/ 0 60000 65536"/>
                <a:gd name="T11" fmla="*/ 0 60000 65536"/>
                <a:gd name="T12" fmla="*/ 0 60000 65536"/>
                <a:gd name="T13" fmla="*/ 0 60000 65536"/>
                <a:gd name="T14" fmla="*/ 0 60000 65536"/>
                <a:gd name="T15" fmla="*/ 0 w 288"/>
                <a:gd name="T16" fmla="*/ 0 h 288"/>
                <a:gd name="T17" fmla="*/ 288 w 288"/>
                <a:gd name="T18" fmla="*/ 288 h 288"/>
              </a:gdLst>
              <a:ahLst/>
              <a:cxnLst>
                <a:cxn ang="T10">
                  <a:pos x="T0" y="T1"/>
                </a:cxn>
                <a:cxn ang="T11">
                  <a:pos x="T2" y="T3"/>
                </a:cxn>
                <a:cxn ang="T12">
                  <a:pos x="T4" y="T5"/>
                </a:cxn>
                <a:cxn ang="T13">
                  <a:pos x="T6" y="T7"/>
                </a:cxn>
                <a:cxn ang="T14">
                  <a:pos x="T8" y="T9"/>
                </a:cxn>
              </a:cxnLst>
              <a:rect l="T15" t="T16" r="T17" b="T18"/>
              <a:pathLst>
                <a:path w="288" h="288">
                  <a:moveTo>
                    <a:pt x="144" y="96"/>
                  </a:moveTo>
                  <a:lnTo>
                    <a:pt x="144" y="288"/>
                  </a:lnTo>
                  <a:lnTo>
                    <a:pt x="0" y="0"/>
                  </a:lnTo>
                  <a:lnTo>
                    <a:pt x="288" y="0"/>
                  </a:lnTo>
                  <a:lnTo>
                    <a:pt x="144" y="288"/>
                  </a:lnTo>
                </a:path>
              </a:pathLst>
            </a:custGeom>
            <a:noFill/>
            <a:ln w="3175">
              <a:solidFill>
                <a:srgbClr val="A121F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9" name="Freeform 164"/>
            <p:cNvSpPr>
              <a:spLocks noChangeAspect="1"/>
            </p:cNvSpPr>
            <p:nvPr/>
          </p:nvSpPr>
          <p:spPr bwMode="auto">
            <a:xfrm>
              <a:off x="1353" y="1974"/>
              <a:ext cx="33" cy="33"/>
            </a:xfrm>
            <a:custGeom>
              <a:avLst/>
              <a:gdLst>
                <a:gd name="T0" fmla="*/ 0 w 288"/>
                <a:gd name="T1" fmla="*/ 0 h 288"/>
                <a:gd name="T2" fmla="*/ 0 w 288"/>
                <a:gd name="T3" fmla="*/ 0 h 288"/>
                <a:gd name="T4" fmla="*/ 0 w 288"/>
                <a:gd name="T5" fmla="*/ 0 h 288"/>
                <a:gd name="T6" fmla="*/ 0 w 288"/>
                <a:gd name="T7" fmla="*/ 0 h 288"/>
                <a:gd name="T8" fmla="*/ 0 w 288"/>
                <a:gd name="T9" fmla="*/ 0 h 288"/>
                <a:gd name="T10" fmla="*/ 0 60000 65536"/>
                <a:gd name="T11" fmla="*/ 0 60000 65536"/>
                <a:gd name="T12" fmla="*/ 0 60000 65536"/>
                <a:gd name="T13" fmla="*/ 0 60000 65536"/>
                <a:gd name="T14" fmla="*/ 0 60000 65536"/>
                <a:gd name="T15" fmla="*/ 0 w 288"/>
                <a:gd name="T16" fmla="*/ 0 h 288"/>
                <a:gd name="T17" fmla="*/ 288 w 288"/>
                <a:gd name="T18" fmla="*/ 288 h 288"/>
              </a:gdLst>
              <a:ahLst/>
              <a:cxnLst>
                <a:cxn ang="T10">
                  <a:pos x="T0" y="T1"/>
                </a:cxn>
                <a:cxn ang="T11">
                  <a:pos x="T2" y="T3"/>
                </a:cxn>
                <a:cxn ang="T12">
                  <a:pos x="T4" y="T5"/>
                </a:cxn>
                <a:cxn ang="T13">
                  <a:pos x="T6" y="T7"/>
                </a:cxn>
                <a:cxn ang="T14">
                  <a:pos x="T8" y="T9"/>
                </a:cxn>
              </a:cxnLst>
              <a:rect l="T15" t="T16" r="T17" b="T18"/>
              <a:pathLst>
                <a:path w="288" h="288">
                  <a:moveTo>
                    <a:pt x="144" y="96"/>
                  </a:moveTo>
                  <a:lnTo>
                    <a:pt x="144" y="288"/>
                  </a:lnTo>
                  <a:lnTo>
                    <a:pt x="0" y="0"/>
                  </a:lnTo>
                  <a:lnTo>
                    <a:pt x="288" y="0"/>
                  </a:lnTo>
                  <a:lnTo>
                    <a:pt x="144" y="288"/>
                  </a:lnTo>
                </a:path>
              </a:pathLst>
            </a:custGeom>
            <a:noFill/>
            <a:ln w="3175">
              <a:solidFill>
                <a:srgbClr val="A121F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0" name="Freeform 165"/>
            <p:cNvSpPr>
              <a:spLocks noChangeAspect="1"/>
            </p:cNvSpPr>
            <p:nvPr/>
          </p:nvSpPr>
          <p:spPr bwMode="auto">
            <a:xfrm>
              <a:off x="1428" y="1959"/>
              <a:ext cx="33" cy="33"/>
            </a:xfrm>
            <a:custGeom>
              <a:avLst/>
              <a:gdLst>
                <a:gd name="T0" fmla="*/ 0 w 288"/>
                <a:gd name="T1" fmla="*/ 0 h 288"/>
                <a:gd name="T2" fmla="*/ 0 w 288"/>
                <a:gd name="T3" fmla="*/ 0 h 288"/>
                <a:gd name="T4" fmla="*/ 0 w 288"/>
                <a:gd name="T5" fmla="*/ 0 h 288"/>
                <a:gd name="T6" fmla="*/ 0 w 288"/>
                <a:gd name="T7" fmla="*/ 0 h 288"/>
                <a:gd name="T8" fmla="*/ 0 w 288"/>
                <a:gd name="T9" fmla="*/ 0 h 288"/>
                <a:gd name="T10" fmla="*/ 0 60000 65536"/>
                <a:gd name="T11" fmla="*/ 0 60000 65536"/>
                <a:gd name="T12" fmla="*/ 0 60000 65536"/>
                <a:gd name="T13" fmla="*/ 0 60000 65536"/>
                <a:gd name="T14" fmla="*/ 0 60000 65536"/>
                <a:gd name="T15" fmla="*/ 0 w 288"/>
                <a:gd name="T16" fmla="*/ 0 h 288"/>
                <a:gd name="T17" fmla="*/ 288 w 288"/>
                <a:gd name="T18" fmla="*/ 288 h 288"/>
              </a:gdLst>
              <a:ahLst/>
              <a:cxnLst>
                <a:cxn ang="T10">
                  <a:pos x="T0" y="T1"/>
                </a:cxn>
                <a:cxn ang="T11">
                  <a:pos x="T2" y="T3"/>
                </a:cxn>
                <a:cxn ang="T12">
                  <a:pos x="T4" y="T5"/>
                </a:cxn>
                <a:cxn ang="T13">
                  <a:pos x="T6" y="T7"/>
                </a:cxn>
                <a:cxn ang="T14">
                  <a:pos x="T8" y="T9"/>
                </a:cxn>
              </a:cxnLst>
              <a:rect l="T15" t="T16" r="T17" b="T18"/>
              <a:pathLst>
                <a:path w="288" h="288">
                  <a:moveTo>
                    <a:pt x="144" y="96"/>
                  </a:moveTo>
                  <a:lnTo>
                    <a:pt x="144" y="288"/>
                  </a:lnTo>
                  <a:lnTo>
                    <a:pt x="0" y="0"/>
                  </a:lnTo>
                  <a:lnTo>
                    <a:pt x="288" y="0"/>
                  </a:lnTo>
                  <a:lnTo>
                    <a:pt x="144" y="288"/>
                  </a:lnTo>
                </a:path>
              </a:pathLst>
            </a:custGeom>
            <a:noFill/>
            <a:ln w="3175">
              <a:solidFill>
                <a:srgbClr val="A121F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1" name="Freeform 166"/>
            <p:cNvSpPr>
              <a:spLocks noChangeAspect="1"/>
            </p:cNvSpPr>
            <p:nvPr/>
          </p:nvSpPr>
          <p:spPr bwMode="auto">
            <a:xfrm>
              <a:off x="1480" y="2004"/>
              <a:ext cx="33" cy="32"/>
            </a:xfrm>
            <a:custGeom>
              <a:avLst/>
              <a:gdLst>
                <a:gd name="T0" fmla="*/ 0 w 288"/>
                <a:gd name="T1" fmla="*/ 0 h 288"/>
                <a:gd name="T2" fmla="*/ 0 w 288"/>
                <a:gd name="T3" fmla="*/ 0 h 288"/>
                <a:gd name="T4" fmla="*/ 0 w 288"/>
                <a:gd name="T5" fmla="*/ 0 h 288"/>
                <a:gd name="T6" fmla="*/ 0 w 288"/>
                <a:gd name="T7" fmla="*/ 0 h 288"/>
                <a:gd name="T8" fmla="*/ 0 w 288"/>
                <a:gd name="T9" fmla="*/ 0 h 288"/>
                <a:gd name="T10" fmla="*/ 0 60000 65536"/>
                <a:gd name="T11" fmla="*/ 0 60000 65536"/>
                <a:gd name="T12" fmla="*/ 0 60000 65536"/>
                <a:gd name="T13" fmla="*/ 0 60000 65536"/>
                <a:gd name="T14" fmla="*/ 0 60000 65536"/>
                <a:gd name="T15" fmla="*/ 0 w 288"/>
                <a:gd name="T16" fmla="*/ 0 h 288"/>
                <a:gd name="T17" fmla="*/ 288 w 288"/>
                <a:gd name="T18" fmla="*/ 288 h 288"/>
              </a:gdLst>
              <a:ahLst/>
              <a:cxnLst>
                <a:cxn ang="T10">
                  <a:pos x="T0" y="T1"/>
                </a:cxn>
                <a:cxn ang="T11">
                  <a:pos x="T2" y="T3"/>
                </a:cxn>
                <a:cxn ang="T12">
                  <a:pos x="T4" y="T5"/>
                </a:cxn>
                <a:cxn ang="T13">
                  <a:pos x="T6" y="T7"/>
                </a:cxn>
                <a:cxn ang="T14">
                  <a:pos x="T8" y="T9"/>
                </a:cxn>
              </a:cxnLst>
              <a:rect l="T15" t="T16" r="T17" b="T18"/>
              <a:pathLst>
                <a:path w="288" h="288">
                  <a:moveTo>
                    <a:pt x="144" y="96"/>
                  </a:moveTo>
                  <a:lnTo>
                    <a:pt x="144" y="288"/>
                  </a:lnTo>
                  <a:lnTo>
                    <a:pt x="0" y="0"/>
                  </a:lnTo>
                  <a:lnTo>
                    <a:pt x="288" y="0"/>
                  </a:lnTo>
                  <a:lnTo>
                    <a:pt x="144" y="288"/>
                  </a:lnTo>
                </a:path>
              </a:pathLst>
            </a:custGeom>
            <a:noFill/>
            <a:ln w="3175">
              <a:solidFill>
                <a:srgbClr val="A121F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2" name="Freeform 167"/>
            <p:cNvSpPr>
              <a:spLocks noChangeAspect="1"/>
            </p:cNvSpPr>
            <p:nvPr/>
          </p:nvSpPr>
          <p:spPr bwMode="auto">
            <a:xfrm>
              <a:off x="1552" y="1985"/>
              <a:ext cx="33" cy="33"/>
            </a:xfrm>
            <a:custGeom>
              <a:avLst/>
              <a:gdLst>
                <a:gd name="T0" fmla="*/ 0 w 288"/>
                <a:gd name="T1" fmla="*/ 0 h 288"/>
                <a:gd name="T2" fmla="*/ 0 w 288"/>
                <a:gd name="T3" fmla="*/ 0 h 288"/>
                <a:gd name="T4" fmla="*/ 0 w 288"/>
                <a:gd name="T5" fmla="*/ 0 h 288"/>
                <a:gd name="T6" fmla="*/ 0 w 288"/>
                <a:gd name="T7" fmla="*/ 0 h 288"/>
                <a:gd name="T8" fmla="*/ 0 w 288"/>
                <a:gd name="T9" fmla="*/ 0 h 288"/>
                <a:gd name="T10" fmla="*/ 0 60000 65536"/>
                <a:gd name="T11" fmla="*/ 0 60000 65536"/>
                <a:gd name="T12" fmla="*/ 0 60000 65536"/>
                <a:gd name="T13" fmla="*/ 0 60000 65536"/>
                <a:gd name="T14" fmla="*/ 0 60000 65536"/>
                <a:gd name="T15" fmla="*/ 0 w 288"/>
                <a:gd name="T16" fmla="*/ 0 h 288"/>
                <a:gd name="T17" fmla="*/ 288 w 288"/>
                <a:gd name="T18" fmla="*/ 288 h 288"/>
              </a:gdLst>
              <a:ahLst/>
              <a:cxnLst>
                <a:cxn ang="T10">
                  <a:pos x="T0" y="T1"/>
                </a:cxn>
                <a:cxn ang="T11">
                  <a:pos x="T2" y="T3"/>
                </a:cxn>
                <a:cxn ang="T12">
                  <a:pos x="T4" y="T5"/>
                </a:cxn>
                <a:cxn ang="T13">
                  <a:pos x="T6" y="T7"/>
                </a:cxn>
                <a:cxn ang="T14">
                  <a:pos x="T8" y="T9"/>
                </a:cxn>
              </a:cxnLst>
              <a:rect l="T15" t="T16" r="T17" b="T18"/>
              <a:pathLst>
                <a:path w="288" h="288">
                  <a:moveTo>
                    <a:pt x="144" y="96"/>
                  </a:moveTo>
                  <a:lnTo>
                    <a:pt x="144" y="288"/>
                  </a:lnTo>
                  <a:lnTo>
                    <a:pt x="0" y="0"/>
                  </a:lnTo>
                  <a:lnTo>
                    <a:pt x="288" y="0"/>
                  </a:lnTo>
                  <a:lnTo>
                    <a:pt x="144" y="288"/>
                  </a:lnTo>
                </a:path>
              </a:pathLst>
            </a:custGeom>
            <a:noFill/>
            <a:ln w="3175">
              <a:solidFill>
                <a:srgbClr val="A121F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3" name="Freeform 168"/>
            <p:cNvSpPr>
              <a:spLocks noChangeAspect="1"/>
            </p:cNvSpPr>
            <p:nvPr/>
          </p:nvSpPr>
          <p:spPr bwMode="auto">
            <a:xfrm>
              <a:off x="1624" y="1911"/>
              <a:ext cx="33" cy="32"/>
            </a:xfrm>
            <a:custGeom>
              <a:avLst/>
              <a:gdLst>
                <a:gd name="T0" fmla="*/ 0 w 288"/>
                <a:gd name="T1" fmla="*/ 0 h 288"/>
                <a:gd name="T2" fmla="*/ 0 w 288"/>
                <a:gd name="T3" fmla="*/ 0 h 288"/>
                <a:gd name="T4" fmla="*/ 0 w 288"/>
                <a:gd name="T5" fmla="*/ 0 h 288"/>
                <a:gd name="T6" fmla="*/ 0 w 288"/>
                <a:gd name="T7" fmla="*/ 0 h 288"/>
                <a:gd name="T8" fmla="*/ 0 w 288"/>
                <a:gd name="T9" fmla="*/ 0 h 288"/>
                <a:gd name="T10" fmla="*/ 0 60000 65536"/>
                <a:gd name="T11" fmla="*/ 0 60000 65536"/>
                <a:gd name="T12" fmla="*/ 0 60000 65536"/>
                <a:gd name="T13" fmla="*/ 0 60000 65536"/>
                <a:gd name="T14" fmla="*/ 0 60000 65536"/>
                <a:gd name="T15" fmla="*/ 0 w 288"/>
                <a:gd name="T16" fmla="*/ 0 h 288"/>
                <a:gd name="T17" fmla="*/ 288 w 288"/>
                <a:gd name="T18" fmla="*/ 288 h 288"/>
              </a:gdLst>
              <a:ahLst/>
              <a:cxnLst>
                <a:cxn ang="T10">
                  <a:pos x="T0" y="T1"/>
                </a:cxn>
                <a:cxn ang="T11">
                  <a:pos x="T2" y="T3"/>
                </a:cxn>
                <a:cxn ang="T12">
                  <a:pos x="T4" y="T5"/>
                </a:cxn>
                <a:cxn ang="T13">
                  <a:pos x="T6" y="T7"/>
                </a:cxn>
                <a:cxn ang="T14">
                  <a:pos x="T8" y="T9"/>
                </a:cxn>
              </a:cxnLst>
              <a:rect l="T15" t="T16" r="T17" b="T18"/>
              <a:pathLst>
                <a:path w="288" h="288">
                  <a:moveTo>
                    <a:pt x="144" y="96"/>
                  </a:moveTo>
                  <a:lnTo>
                    <a:pt x="144" y="288"/>
                  </a:lnTo>
                  <a:lnTo>
                    <a:pt x="0" y="0"/>
                  </a:lnTo>
                  <a:lnTo>
                    <a:pt x="288" y="0"/>
                  </a:lnTo>
                  <a:lnTo>
                    <a:pt x="144" y="288"/>
                  </a:lnTo>
                </a:path>
              </a:pathLst>
            </a:custGeom>
            <a:noFill/>
            <a:ln w="3175">
              <a:solidFill>
                <a:srgbClr val="A121F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4" name="Freeform 169"/>
            <p:cNvSpPr>
              <a:spLocks noChangeAspect="1"/>
            </p:cNvSpPr>
            <p:nvPr/>
          </p:nvSpPr>
          <p:spPr bwMode="auto">
            <a:xfrm>
              <a:off x="1678" y="1899"/>
              <a:ext cx="32" cy="33"/>
            </a:xfrm>
            <a:custGeom>
              <a:avLst/>
              <a:gdLst>
                <a:gd name="T0" fmla="*/ 0 w 288"/>
                <a:gd name="T1" fmla="*/ 0 h 288"/>
                <a:gd name="T2" fmla="*/ 0 w 288"/>
                <a:gd name="T3" fmla="*/ 0 h 288"/>
                <a:gd name="T4" fmla="*/ 0 w 288"/>
                <a:gd name="T5" fmla="*/ 0 h 288"/>
                <a:gd name="T6" fmla="*/ 0 w 288"/>
                <a:gd name="T7" fmla="*/ 0 h 288"/>
                <a:gd name="T8" fmla="*/ 0 w 288"/>
                <a:gd name="T9" fmla="*/ 0 h 288"/>
                <a:gd name="T10" fmla="*/ 0 60000 65536"/>
                <a:gd name="T11" fmla="*/ 0 60000 65536"/>
                <a:gd name="T12" fmla="*/ 0 60000 65536"/>
                <a:gd name="T13" fmla="*/ 0 60000 65536"/>
                <a:gd name="T14" fmla="*/ 0 60000 65536"/>
                <a:gd name="T15" fmla="*/ 0 w 288"/>
                <a:gd name="T16" fmla="*/ 0 h 288"/>
                <a:gd name="T17" fmla="*/ 288 w 288"/>
                <a:gd name="T18" fmla="*/ 288 h 288"/>
              </a:gdLst>
              <a:ahLst/>
              <a:cxnLst>
                <a:cxn ang="T10">
                  <a:pos x="T0" y="T1"/>
                </a:cxn>
                <a:cxn ang="T11">
                  <a:pos x="T2" y="T3"/>
                </a:cxn>
                <a:cxn ang="T12">
                  <a:pos x="T4" y="T5"/>
                </a:cxn>
                <a:cxn ang="T13">
                  <a:pos x="T6" y="T7"/>
                </a:cxn>
                <a:cxn ang="T14">
                  <a:pos x="T8" y="T9"/>
                </a:cxn>
              </a:cxnLst>
              <a:rect l="T15" t="T16" r="T17" b="T18"/>
              <a:pathLst>
                <a:path w="288" h="288">
                  <a:moveTo>
                    <a:pt x="144" y="96"/>
                  </a:moveTo>
                  <a:lnTo>
                    <a:pt x="144" y="288"/>
                  </a:lnTo>
                  <a:lnTo>
                    <a:pt x="0" y="0"/>
                  </a:lnTo>
                  <a:lnTo>
                    <a:pt x="288" y="0"/>
                  </a:lnTo>
                  <a:lnTo>
                    <a:pt x="144" y="288"/>
                  </a:lnTo>
                </a:path>
              </a:pathLst>
            </a:custGeom>
            <a:noFill/>
            <a:ln w="3175">
              <a:solidFill>
                <a:srgbClr val="A121F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5" name="Freeform 170"/>
            <p:cNvSpPr>
              <a:spLocks noChangeAspect="1"/>
            </p:cNvSpPr>
            <p:nvPr/>
          </p:nvSpPr>
          <p:spPr bwMode="auto">
            <a:xfrm>
              <a:off x="1747" y="1881"/>
              <a:ext cx="33" cy="33"/>
            </a:xfrm>
            <a:custGeom>
              <a:avLst/>
              <a:gdLst>
                <a:gd name="T0" fmla="*/ 0 w 288"/>
                <a:gd name="T1" fmla="*/ 0 h 288"/>
                <a:gd name="T2" fmla="*/ 0 w 288"/>
                <a:gd name="T3" fmla="*/ 0 h 288"/>
                <a:gd name="T4" fmla="*/ 0 w 288"/>
                <a:gd name="T5" fmla="*/ 0 h 288"/>
                <a:gd name="T6" fmla="*/ 0 w 288"/>
                <a:gd name="T7" fmla="*/ 0 h 288"/>
                <a:gd name="T8" fmla="*/ 0 w 288"/>
                <a:gd name="T9" fmla="*/ 0 h 288"/>
                <a:gd name="T10" fmla="*/ 0 60000 65536"/>
                <a:gd name="T11" fmla="*/ 0 60000 65536"/>
                <a:gd name="T12" fmla="*/ 0 60000 65536"/>
                <a:gd name="T13" fmla="*/ 0 60000 65536"/>
                <a:gd name="T14" fmla="*/ 0 60000 65536"/>
                <a:gd name="T15" fmla="*/ 0 w 288"/>
                <a:gd name="T16" fmla="*/ 0 h 288"/>
                <a:gd name="T17" fmla="*/ 288 w 288"/>
                <a:gd name="T18" fmla="*/ 288 h 288"/>
              </a:gdLst>
              <a:ahLst/>
              <a:cxnLst>
                <a:cxn ang="T10">
                  <a:pos x="T0" y="T1"/>
                </a:cxn>
                <a:cxn ang="T11">
                  <a:pos x="T2" y="T3"/>
                </a:cxn>
                <a:cxn ang="T12">
                  <a:pos x="T4" y="T5"/>
                </a:cxn>
                <a:cxn ang="T13">
                  <a:pos x="T6" y="T7"/>
                </a:cxn>
                <a:cxn ang="T14">
                  <a:pos x="T8" y="T9"/>
                </a:cxn>
              </a:cxnLst>
              <a:rect l="T15" t="T16" r="T17" b="T18"/>
              <a:pathLst>
                <a:path w="288" h="288">
                  <a:moveTo>
                    <a:pt x="144" y="96"/>
                  </a:moveTo>
                  <a:lnTo>
                    <a:pt x="144" y="288"/>
                  </a:lnTo>
                  <a:lnTo>
                    <a:pt x="0" y="0"/>
                  </a:lnTo>
                  <a:lnTo>
                    <a:pt x="288" y="0"/>
                  </a:lnTo>
                  <a:lnTo>
                    <a:pt x="144" y="288"/>
                  </a:lnTo>
                </a:path>
              </a:pathLst>
            </a:custGeom>
            <a:noFill/>
            <a:ln w="3175">
              <a:solidFill>
                <a:srgbClr val="A121F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6" name="Freeform 171"/>
            <p:cNvSpPr>
              <a:spLocks noChangeAspect="1"/>
            </p:cNvSpPr>
            <p:nvPr/>
          </p:nvSpPr>
          <p:spPr bwMode="auto">
            <a:xfrm>
              <a:off x="1818" y="1862"/>
              <a:ext cx="32" cy="33"/>
            </a:xfrm>
            <a:custGeom>
              <a:avLst/>
              <a:gdLst>
                <a:gd name="T0" fmla="*/ 0 w 288"/>
                <a:gd name="T1" fmla="*/ 0 h 288"/>
                <a:gd name="T2" fmla="*/ 0 w 288"/>
                <a:gd name="T3" fmla="*/ 0 h 288"/>
                <a:gd name="T4" fmla="*/ 0 w 288"/>
                <a:gd name="T5" fmla="*/ 0 h 288"/>
                <a:gd name="T6" fmla="*/ 0 w 288"/>
                <a:gd name="T7" fmla="*/ 0 h 288"/>
                <a:gd name="T8" fmla="*/ 0 w 288"/>
                <a:gd name="T9" fmla="*/ 0 h 288"/>
                <a:gd name="T10" fmla="*/ 0 60000 65536"/>
                <a:gd name="T11" fmla="*/ 0 60000 65536"/>
                <a:gd name="T12" fmla="*/ 0 60000 65536"/>
                <a:gd name="T13" fmla="*/ 0 60000 65536"/>
                <a:gd name="T14" fmla="*/ 0 60000 65536"/>
                <a:gd name="T15" fmla="*/ 0 w 288"/>
                <a:gd name="T16" fmla="*/ 0 h 288"/>
                <a:gd name="T17" fmla="*/ 288 w 288"/>
                <a:gd name="T18" fmla="*/ 288 h 288"/>
              </a:gdLst>
              <a:ahLst/>
              <a:cxnLst>
                <a:cxn ang="T10">
                  <a:pos x="T0" y="T1"/>
                </a:cxn>
                <a:cxn ang="T11">
                  <a:pos x="T2" y="T3"/>
                </a:cxn>
                <a:cxn ang="T12">
                  <a:pos x="T4" y="T5"/>
                </a:cxn>
                <a:cxn ang="T13">
                  <a:pos x="T6" y="T7"/>
                </a:cxn>
                <a:cxn ang="T14">
                  <a:pos x="T8" y="T9"/>
                </a:cxn>
              </a:cxnLst>
              <a:rect l="T15" t="T16" r="T17" b="T18"/>
              <a:pathLst>
                <a:path w="288" h="288">
                  <a:moveTo>
                    <a:pt x="144" y="96"/>
                  </a:moveTo>
                  <a:lnTo>
                    <a:pt x="144" y="288"/>
                  </a:lnTo>
                  <a:lnTo>
                    <a:pt x="0" y="0"/>
                  </a:lnTo>
                  <a:lnTo>
                    <a:pt x="288" y="0"/>
                  </a:lnTo>
                  <a:lnTo>
                    <a:pt x="144" y="288"/>
                  </a:lnTo>
                </a:path>
              </a:pathLst>
            </a:custGeom>
            <a:noFill/>
            <a:ln w="3175">
              <a:solidFill>
                <a:srgbClr val="A121F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7" name="Freeform 172"/>
            <p:cNvSpPr>
              <a:spLocks noChangeAspect="1"/>
            </p:cNvSpPr>
            <p:nvPr/>
          </p:nvSpPr>
          <p:spPr bwMode="auto">
            <a:xfrm>
              <a:off x="1871" y="1844"/>
              <a:ext cx="33" cy="32"/>
            </a:xfrm>
            <a:custGeom>
              <a:avLst/>
              <a:gdLst>
                <a:gd name="T0" fmla="*/ 0 w 288"/>
                <a:gd name="T1" fmla="*/ 0 h 288"/>
                <a:gd name="T2" fmla="*/ 0 w 288"/>
                <a:gd name="T3" fmla="*/ 0 h 288"/>
                <a:gd name="T4" fmla="*/ 0 w 288"/>
                <a:gd name="T5" fmla="*/ 0 h 288"/>
                <a:gd name="T6" fmla="*/ 0 w 288"/>
                <a:gd name="T7" fmla="*/ 0 h 288"/>
                <a:gd name="T8" fmla="*/ 0 w 288"/>
                <a:gd name="T9" fmla="*/ 0 h 288"/>
                <a:gd name="T10" fmla="*/ 0 60000 65536"/>
                <a:gd name="T11" fmla="*/ 0 60000 65536"/>
                <a:gd name="T12" fmla="*/ 0 60000 65536"/>
                <a:gd name="T13" fmla="*/ 0 60000 65536"/>
                <a:gd name="T14" fmla="*/ 0 60000 65536"/>
                <a:gd name="T15" fmla="*/ 0 w 288"/>
                <a:gd name="T16" fmla="*/ 0 h 288"/>
                <a:gd name="T17" fmla="*/ 288 w 288"/>
                <a:gd name="T18" fmla="*/ 288 h 288"/>
              </a:gdLst>
              <a:ahLst/>
              <a:cxnLst>
                <a:cxn ang="T10">
                  <a:pos x="T0" y="T1"/>
                </a:cxn>
                <a:cxn ang="T11">
                  <a:pos x="T2" y="T3"/>
                </a:cxn>
                <a:cxn ang="T12">
                  <a:pos x="T4" y="T5"/>
                </a:cxn>
                <a:cxn ang="T13">
                  <a:pos x="T6" y="T7"/>
                </a:cxn>
                <a:cxn ang="T14">
                  <a:pos x="T8" y="T9"/>
                </a:cxn>
              </a:cxnLst>
              <a:rect l="T15" t="T16" r="T17" b="T18"/>
              <a:pathLst>
                <a:path w="288" h="288">
                  <a:moveTo>
                    <a:pt x="144" y="96"/>
                  </a:moveTo>
                  <a:lnTo>
                    <a:pt x="144" y="288"/>
                  </a:lnTo>
                  <a:lnTo>
                    <a:pt x="0" y="0"/>
                  </a:lnTo>
                  <a:lnTo>
                    <a:pt x="288" y="0"/>
                  </a:lnTo>
                  <a:lnTo>
                    <a:pt x="144" y="288"/>
                  </a:lnTo>
                </a:path>
              </a:pathLst>
            </a:custGeom>
            <a:noFill/>
            <a:ln w="3175">
              <a:solidFill>
                <a:srgbClr val="A121F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8" name="Freeform 173"/>
            <p:cNvSpPr>
              <a:spLocks noChangeAspect="1"/>
            </p:cNvSpPr>
            <p:nvPr/>
          </p:nvSpPr>
          <p:spPr bwMode="auto">
            <a:xfrm>
              <a:off x="1938" y="1836"/>
              <a:ext cx="33" cy="33"/>
            </a:xfrm>
            <a:custGeom>
              <a:avLst/>
              <a:gdLst>
                <a:gd name="T0" fmla="*/ 0 w 288"/>
                <a:gd name="T1" fmla="*/ 0 h 288"/>
                <a:gd name="T2" fmla="*/ 0 w 288"/>
                <a:gd name="T3" fmla="*/ 0 h 288"/>
                <a:gd name="T4" fmla="*/ 0 w 288"/>
                <a:gd name="T5" fmla="*/ 0 h 288"/>
                <a:gd name="T6" fmla="*/ 0 w 288"/>
                <a:gd name="T7" fmla="*/ 0 h 288"/>
                <a:gd name="T8" fmla="*/ 0 w 288"/>
                <a:gd name="T9" fmla="*/ 0 h 288"/>
                <a:gd name="T10" fmla="*/ 0 60000 65536"/>
                <a:gd name="T11" fmla="*/ 0 60000 65536"/>
                <a:gd name="T12" fmla="*/ 0 60000 65536"/>
                <a:gd name="T13" fmla="*/ 0 60000 65536"/>
                <a:gd name="T14" fmla="*/ 0 60000 65536"/>
                <a:gd name="T15" fmla="*/ 0 w 288"/>
                <a:gd name="T16" fmla="*/ 0 h 288"/>
                <a:gd name="T17" fmla="*/ 288 w 288"/>
                <a:gd name="T18" fmla="*/ 288 h 288"/>
              </a:gdLst>
              <a:ahLst/>
              <a:cxnLst>
                <a:cxn ang="T10">
                  <a:pos x="T0" y="T1"/>
                </a:cxn>
                <a:cxn ang="T11">
                  <a:pos x="T2" y="T3"/>
                </a:cxn>
                <a:cxn ang="T12">
                  <a:pos x="T4" y="T5"/>
                </a:cxn>
                <a:cxn ang="T13">
                  <a:pos x="T6" y="T7"/>
                </a:cxn>
                <a:cxn ang="T14">
                  <a:pos x="T8" y="T9"/>
                </a:cxn>
              </a:cxnLst>
              <a:rect l="T15" t="T16" r="T17" b="T18"/>
              <a:pathLst>
                <a:path w="288" h="288">
                  <a:moveTo>
                    <a:pt x="144" y="96"/>
                  </a:moveTo>
                  <a:lnTo>
                    <a:pt x="144" y="288"/>
                  </a:lnTo>
                  <a:lnTo>
                    <a:pt x="0" y="0"/>
                  </a:lnTo>
                  <a:lnTo>
                    <a:pt x="288" y="0"/>
                  </a:lnTo>
                  <a:lnTo>
                    <a:pt x="144" y="288"/>
                  </a:lnTo>
                </a:path>
              </a:pathLst>
            </a:custGeom>
            <a:noFill/>
            <a:ln w="3175">
              <a:solidFill>
                <a:srgbClr val="A121F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9" name="Freeform 174"/>
            <p:cNvSpPr>
              <a:spLocks noChangeAspect="1"/>
            </p:cNvSpPr>
            <p:nvPr/>
          </p:nvSpPr>
          <p:spPr bwMode="auto">
            <a:xfrm>
              <a:off x="2007" y="1817"/>
              <a:ext cx="33" cy="33"/>
            </a:xfrm>
            <a:custGeom>
              <a:avLst/>
              <a:gdLst>
                <a:gd name="T0" fmla="*/ 0 w 288"/>
                <a:gd name="T1" fmla="*/ 0 h 288"/>
                <a:gd name="T2" fmla="*/ 0 w 288"/>
                <a:gd name="T3" fmla="*/ 0 h 288"/>
                <a:gd name="T4" fmla="*/ 0 w 288"/>
                <a:gd name="T5" fmla="*/ 0 h 288"/>
                <a:gd name="T6" fmla="*/ 0 w 288"/>
                <a:gd name="T7" fmla="*/ 0 h 288"/>
                <a:gd name="T8" fmla="*/ 0 w 288"/>
                <a:gd name="T9" fmla="*/ 0 h 288"/>
                <a:gd name="T10" fmla="*/ 0 60000 65536"/>
                <a:gd name="T11" fmla="*/ 0 60000 65536"/>
                <a:gd name="T12" fmla="*/ 0 60000 65536"/>
                <a:gd name="T13" fmla="*/ 0 60000 65536"/>
                <a:gd name="T14" fmla="*/ 0 60000 65536"/>
                <a:gd name="T15" fmla="*/ 0 w 288"/>
                <a:gd name="T16" fmla="*/ 0 h 288"/>
                <a:gd name="T17" fmla="*/ 288 w 288"/>
                <a:gd name="T18" fmla="*/ 288 h 288"/>
              </a:gdLst>
              <a:ahLst/>
              <a:cxnLst>
                <a:cxn ang="T10">
                  <a:pos x="T0" y="T1"/>
                </a:cxn>
                <a:cxn ang="T11">
                  <a:pos x="T2" y="T3"/>
                </a:cxn>
                <a:cxn ang="T12">
                  <a:pos x="T4" y="T5"/>
                </a:cxn>
                <a:cxn ang="T13">
                  <a:pos x="T6" y="T7"/>
                </a:cxn>
                <a:cxn ang="T14">
                  <a:pos x="T8" y="T9"/>
                </a:cxn>
              </a:cxnLst>
              <a:rect l="T15" t="T16" r="T17" b="T18"/>
              <a:pathLst>
                <a:path w="288" h="288">
                  <a:moveTo>
                    <a:pt x="144" y="96"/>
                  </a:moveTo>
                  <a:lnTo>
                    <a:pt x="144" y="288"/>
                  </a:lnTo>
                  <a:lnTo>
                    <a:pt x="0" y="0"/>
                  </a:lnTo>
                  <a:lnTo>
                    <a:pt x="288" y="0"/>
                  </a:lnTo>
                  <a:lnTo>
                    <a:pt x="144" y="288"/>
                  </a:lnTo>
                </a:path>
              </a:pathLst>
            </a:custGeom>
            <a:noFill/>
            <a:ln w="3175">
              <a:solidFill>
                <a:srgbClr val="A121F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80" name="Line 175"/>
            <p:cNvSpPr>
              <a:spLocks noChangeAspect="1" noChangeShapeType="1"/>
            </p:cNvSpPr>
            <p:nvPr/>
          </p:nvSpPr>
          <p:spPr bwMode="auto">
            <a:xfrm>
              <a:off x="1114" y="2155"/>
              <a:ext cx="0" cy="32"/>
            </a:xfrm>
            <a:prstGeom prst="line">
              <a:avLst/>
            </a:prstGeom>
            <a:noFill/>
            <a:ln w="3175">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1" name="Line 176"/>
            <p:cNvSpPr>
              <a:spLocks noChangeAspect="1" noChangeShapeType="1"/>
            </p:cNvSpPr>
            <p:nvPr/>
          </p:nvSpPr>
          <p:spPr bwMode="auto">
            <a:xfrm>
              <a:off x="1098" y="2171"/>
              <a:ext cx="33" cy="0"/>
            </a:xfrm>
            <a:prstGeom prst="line">
              <a:avLst/>
            </a:prstGeom>
            <a:noFill/>
            <a:ln w="3175">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2" name="Line 177"/>
            <p:cNvSpPr>
              <a:spLocks noChangeAspect="1" noChangeShapeType="1"/>
            </p:cNvSpPr>
            <p:nvPr/>
          </p:nvSpPr>
          <p:spPr bwMode="auto">
            <a:xfrm>
              <a:off x="1181" y="2155"/>
              <a:ext cx="0" cy="32"/>
            </a:xfrm>
            <a:prstGeom prst="line">
              <a:avLst/>
            </a:prstGeom>
            <a:noFill/>
            <a:ln w="3175">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3" name="Line 178"/>
            <p:cNvSpPr>
              <a:spLocks noChangeAspect="1" noChangeShapeType="1"/>
            </p:cNvSpPr>
            <p:nvPr/>
          </p:nvSpPr>
          <p:spPr bwMode="auto">
            <a:xfrm>
              <a:off x="1164" y="2171"/>
              <a:ext cx="33" cy="0"/>
            </a:xfrm>
            <a:prstGeom prst="line">
              <a:avLst/>
            </a:prstGeom>
            <a:noFill/>
            <a:ln w="3175">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4" name="Line 179"/>
            <p:cNvSpPr>
              <a:spLocks noChangeAspect="1" noChangeShapeType="1"/>
            </p:cNvSpPr>
            <p:nvPr/>
          </p:nvSpPr>
          <p:spPr bwMode="auto">
            <a:xfrm>
              <a:off x="1248" y="2140"/>
              <a:ext cx="0" cy="33"/>
            </a:xfrm>
            <a:prstGeom prst="line">
              <a:avLst/>
            </a:prstGeom>
            <a:noFill/>
            <a:ln w="3175">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5" name="Line 180"/>
            <p:cNvSpPr>
              <a:spLocks noChangeAspect="1" noChangeShapeType="1"/>
            </p:cNvSpPr>
            <p:nvPr/>
          </p:nvSpPr>
          <p:spPr bwMode="auto">
            <a:xfrm>
              <a:off x="1232" y="2156"/>
              <a:ext cx="33" cy="0"/>
            </a:xfrm>
            <a:prstGeom prst="line">
              <a:avLst/>
            </a:prstGeom>
            <a:noFill/>
            <a:ln w="3175">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6" name="Line 181"/>
            <p:cNvSpPr>
              <a:spLocks noChangeAspect="1" noChangeShapeType="1"/>
            </p:cNvSpPr>
            <p:nvPr/>
          </p:nvSpPr>
          <p:spPr bwMode="auto">
            <a:xfrm>
              <a:off x="1302" y="2129"/>
              <a:ext cx="0" cy="32"/>
            </a:xfrm>
            <a:prstGeom prst="line">
              <a:avLst/>
            </a:prstGeom>
            <a:noFill/>
            <a:ln w="3175">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7" name="Line 182"/>
            <p:cNvSpPr>
              <a:spLocks noChangeAspect="1" noChangeShapeType="1"/>
            </p:cNvSpPr>
            <p:nvPr/>
          </p:nvSpPr>
          <p:spPr bwMode="auto">
            <a:xfrm>
              <a:off x="1286" y="2145"/>
              <a:ext cx="32" cy="0"/>
            </a:xfrm>
            <a:prstGeom prst="line">
              <a:avLst/>
            </a:prstGeom>
            <a:noFill/>
            <a:ln w="3175">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8" name="Line 183"/>
            <p:cNvSpPr>
              <a:spLocks noChangeAspect="1" noChangeShapeType="1"/>
            </p:cNvSpPr>
            <p:nvPr/>
          </p:nvSpPr>
          <p:spPr bwMode="auto">
            <a:xfrm>
              <a:off x="1371" y="2118"/>
              <a:ext cx="0" cy="32"/>
            </a:xfrm>
            <a:prstGeom prst="line">
              <a:avLst/>
            </a:prstGeom>
            <a:noFill/>
            <a:ln w="3175">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9" name="Line 184"/>
            <p:cNvSpPr>
              <a:spLocks noChangeAspect="1" noChangeShapeType="1"/>
            </p:cNvSpPr>
            <p:nvPr/>
          </p:nvSpPr>
          <p:spPr bwMode="auto">
            <a:xfrm>
              <a:off x="1354" y="2134"/>
              <a:ext cx="33" cy="0"/>
            </a:xfrm>
            <a:prstGeom prst="line">
              <a:avLst/>
            </a:prstGeom>
            <a:noFill/>
            <a:ln w="3175">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0" name="Line 185"/>
            <p:cNvSpPr>
              <a:spLocks noChangeAspect="1" noChangeShapeType="1"/>
            </p:cNvSpPr>
            <p:nvPr/>
          </p:nvSpPr>
          <p:spPr bwMode="auto">
            <a:xfrm>
              <a:off x="1444" y="2099"/>
              <a:ext cx="0" cy="33"/>
            </a:xfrm>
            <a:prstGeom prst="line">
              <a:avLst/>
            </a:prstGeom>
            <a:noFill/>
            <a:ln w="3175">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1" name="Line 186"/>
            <p:cNvSpPr>
              <a:spLocks noChangeAspect="1" noChangeShapeType="1"/>
            </p:cNvSpPr>
            <p:nvPr/>
          </p:nvSpPr>
          <p:spPr bwMode="auto">
            <a:xfrm>
              <a:off x="1428" y="2115"/>
              <a:ext cx="32" cy="0"/>
            </a:xfrm>
            <a:prstGeom prst="line">
              <a:avLst/>
            </a:prstGeom>
            <a:noFill/>
            <a:ln w="3175">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2" name="Line 187"/>
            <p:cNvSpPr>
              <a:spLocks noChangeAspect="1" noChangeShapeType="1"/>
            </p:cNvSpPr>
            <p:nvPr/>
          </p:nvSpPr>
          <p:spPr bwMode="auto">
            <a:xfrm>
              <a:off x="1504" y="2092"/>
              <a:ext cx="0" cy="32"/>
            </a:xfrm>
            <a:prstGeom prst="line">
              <a:avLst/>
            </a:prstGeom>
            <a:noFill/>
            <a:ln w="3175">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3" name="Line 188"/>
            <p:cNvSpPr>
              <a:spLocks noChangeAspect="1" noChangeShapeType="1"/>
            </p:cNvSpPr>
            <p:nvPr/>
          </p:nvSpPr>
          <p:spPr bwMode="auto">
            <a:xfrm>
              <a:off x="1488" y="2108"/>
              <a:ext cx="32" cy="0"/>
            </a:xfrm>
            <a:prstGeom prst="line">
              <a:avLst/>
            </a:prstGeom>
            <a:noFill/>
            <a:ln w="3175">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4" name="Line 189"/>
            <p:cNvSpPr>
              <a:spLocks noChangeAspect="1" noChangeShapeType="1"/>
            </p:cNvSpPr>
            <p:nvPr/>
          </p:nvSpPr>
          <p:spPr bwMode="auto">
            <a:xfrm>
              <a:off x="1575" y="2073"/>
              <a:ext cx="0" cy="32"/>
            </a:xfrm>
            <a:prstGeom prst="line">
              <a:avLst/>
            </a:prstGeom>
            <a:noFill/>
            <a:ln w="3175">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5" name="Line 190"/>
            <p:cNvSpPr>
              <a:spLocks noChangeAspect="1" noChangeShapeType="1"/>
            </p:cNvSpPr>
            <p:nvPr/>
          </p:nvSpPr>
          <p:spPr bwMode="auto">
            <a:xfrm>
              <a:off x="1558" y="2089"/>
              <a:ext cx="33" cy="0"/>
            </a:xfrm>
            <a:prstGeom prst="line">
              <a:avLst/>
            </a:prstGeom>
            <a:noFill/>
            <a:ln w="3175">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6" name="Line 191"/>
            <p:cNvSpPr>
              <a:spLocks noChangeAspect="1" noChangeShapeType="1"/>
            </p:cNvSpPr>
            <p:nvPr/>
          </p:nvSpPr>
          <p:spPr bwMode="auto">
            <a:xfrm>
              <a:off x="1641" y="2047"/>
              <a:ext cx="0" cy="32"/>
            </a:xfrm>
            <a:prstGeom prst="line">
              <a:avLst/>
            </a:prstGeom>
            <a:noFill/>
            <a:ln w="3175">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7" name="Line 192"/>
            <p:cNvSpPr>
              <a:spLocks noChangeAspect="1" noChangeShapeType="1"/>
            </p:cNvSpPr>
            <p:nvPr/>
          </p:nvSpPr>
          <p:spPr bwMode="auto">
            <a:xfrm>
              <a:off x="1625" y="2063"/>
              <a:ext cx="32" cy="0"/>
            </a:xfrm>
            <a:prstGeom prst="line">
              <a:avLst/>
            </a:prstGeom>
            <a:noFill/>
            <a:ln w="3175">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8" name="Line 193"/>
            <p:cNvSpPr>
              <a:spLocks noChangeAspect="1" noChangeShapeType="1"/>
            </p:cNvSpPr>
            <p:nvPr/>
          </p:nvSpPr>
          <p:spPr bwMode="auto">
            <a:xfrm>
              <a:off x="1693" y="2036"/>
              <a:ext cx="0" cy="32"/>
            </a:xfrm>
            <a:prstGeom prst="line">
              <a:avLst/>
            </a:prstGeom>
            <a:noFill/>
            <a:ln w="3175">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9" name="Line 194"/>
            <p:cNvSpPr>
              <a:spLocks noChangeAspect="1" noChangeShapeType="1"/>
            </p:cNvSpPr>
            <p:nvPr/>
          </p:nvSpPr>
          <p:spPr bwMode="auto">
            <a:xfrm>
              <a:off x="1677" y="2052"/>
              <a:ext cx="33" cy="0"/>
            </a:xfrm>
            <a:prstGeom prst="line">
              <a:avLst/>
            </a:prstGeom>
            <a:noFill/>
            <a:ln w="3175">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0" name="Line 195"/>
            <p:cNvSpPr>
              <a:spLocks noChangeAspect="1" noChangeShapeType="1"/>
            </p:cNvSpPr>
            <p:nvPr/>
          </p:nvSpPr>
          <p:spPr bwMode="auto">
            <a:xfrm>
              <a:off x="1762" y="2017"/>
              <a:ext cx="0" cy="33"/>
            </a:xfrm>
            <a:prstGeom prst="line">
              <a:avLst/>
            </a:prstGeom>
            <a:noFill/>
            <a:ln w="3175">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1" name="Line 196"/>
            <p:cNvSpPr>
              <a:spLocks noChangeAspect="1" noChangeShapeType="1"/>
            </p:cNvSpPr>
            <p:nvPr/>
          </p:nvSpPr>
          <p:spPr bwMode="auto">
            <a:xfrm>
              <a:off x="1746" y="2033"/>
              <a:ext cx="33" cy="0"/>
            </a:xfrm>
            <a:prstGeom prst="line">
              <a:avLst/>
            </a:prstGeom>
            <a:noFill/>
            <a:ln w="3175">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2" name="Line 197"/>
            <p:cNvSpPr>
              <a:spLocks noChangeAspect="1" noChangeShapeType="1"/>
            </p:cNvSpPr>
            <p:nvPr/>
          </p:nvSpPr>
          <p:spPr bwMode="auto">
            <a:xfrm>
              <a:off x="1832" y="1998"/>
              <a:ext cx="0" cy="33"/>
            </a:xfrm>
            <a:prstGeom prst="line">
              <a:avLst/>
            </a:prstGeom>
            <a:noFill/>
            <a:ln w="3175">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3" name="Line 198"/>
            <p:cNvSpPr>
              <a:spLocks noChangeAspect="1" noChangeShapeType="1"/>
            </p:cNvSpPr>
            <p:nvPr/>
          </p:nvSpPr>
          <p:spPr bwMode="auto">
            <a:xfrm>
              <a:off x="1816" y="2015"/>
              <a:ext cx="32" cy="0"/>
            </a:xfrm>
            <a:prstGeom prst="line">
              <a:avLst/>
            </a:prstGeom>
            <a:noFill/>
            <a:ln w="3175">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 name="Line 199"/>
            <p:cNvSpPr>
              <a:spLocks noChangeAspect="1" noChangeShapeType="1"/>
            </p:cNvSpPr>
            <p:nvPr/>
          </p:nvSpPr>
          <p:spPr bwMode="auto">
            <a:xfrm>
              <a:off x="1889" y="1980"/>
              <a:ext cx="0" cy="32"/>
            </a:xfrm>
            <a:prstGeom prst="line">
              <a:avLst/>
            </a:prstGeom>
            <a:noFill/>
            <a:ln w="3175">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 name="Line 200"/>
            <p:cNvSpPr>
              <a:spLocks noChangeAspect="1" noChangeShapeType="1"/>
            </p:cNvSpPr>
            <p:nvPr/>
          </p:nvSpPr>
          <p:spPr bwMode="auto">
            <a:xfrm>
              <a:off x="1872" y="1996"/>
              <a:ext cx="33" cy="0"/>
            </a:xfrm>
            <a:prstGeom prst="line">
              <a:avLst/>
            </a:prstGeom>
            <a:noFill/>
            <a:ln w="3175">
              <a:solidFill>
                <a:srgbClr val="FF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6" name="Line 201"/>
            <p:cNvSpPr>
              <a:spLocks noChangeAspect="1" noChangeShapeType="1"/>
            </p:cNvSpPr>
            <p:nvPr/>
          </p:nvSpPr>
          <p:spPr bwMode="auto">
            <a:xfrm>
              <a:off x="1115" y="2308"/>
              <a:ext cx="0" cy="32"/>
            </a:xfrm>
            <a:prstGeom prst="line">
              <a:avLst/>
            </a:prstGeom>
            <a:noFill/>
            <a:ln w="31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7" name="Line 202"/>
            <p:cNvSpPr>
              <a:spLocks noChangeAspect="1" noChangeShapeType="1"/>
            </p:cNvSpPr>
            <p:nvPr/>
          </p:nvSpPr>
          <p:spPr bwMode="auto">
            <a:xfrm flipH="1">
              <a:off x="1101" y="2316"/>
              <a:ext cx="29" cy="16"/>
            </a:xfrm>
            <a:prstGeom prst="line">
              <a:avLst/>
            </a:prstGeom>
            <a:noFill/>
            <a:ln w="31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8" name="Line 203"/>
            <p:cNvSpPr>
              <a:spLocks noChangeAspect="1" noChangeShapeType="1"/>
            </p:cNvSpPr>
            <p:nvPr/>
          </p:nvSpPr>
          <p:spPr bwMode="auto">
            <a:xfrm flipH="1" flipV="1">
              <a:off x="1101" y="2316"/>
              <a:ext cx="29" cy="16"/>
            </a:xfrm>
            <a:prstGeom prst="line">
              <a:avLst/>
            </a:prstGeom>
            <a:noFill/>
            <a:ln w="31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9" name="Line 204"/>
            <p:cNvSpPr>
              <a:spLocks noChangeAspect="1" noChangeShapeType="1"/>
            </p:cNvSpPr>
            <p:nvPr/>
          </p:nvSpPr>
          <p:spPr bwMode="auto">
            <a:xfrm>
              <a:off x="1181" y="2300"/>
              <a:ext cx="0" cy="33"/>
            </a:xfrm>
            <a:prstGeom prst="line">
              <a:avLst/>
            </a:prstGeom>
            <a:noFill/>
            <a:ln w="31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0" name="Line 205"/>
            <p:cNvSpPr>
              <a:spLocks noChangeAspect="1" noChangeShapeType="1"/>
            </p:cNvSpPr>
            <p:nvPr/>
          </p:nvSpPr>
          <p:spPr bwMode="auto">
            <a:xfrm flipH="1">
              <a:off x="1167" y="2308"/>
              <a:ext cx="28" cy="17"/>
            </a:xfrm>
            <a:prstGeom prst="line">
              <a:avLst/>
            </a:prstGeom>
            <a:noFill/>
            <a:ln w="31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1" name="Line 206"/>
            <p:cNvSpPr>
              <a:spLocks noChangeAspect="1" noChangeShapeType="1"/>
            </p:cNvSpPr>
            <p:nvPr/>
          </p:nvSpPr>
          <p:spPr bwMode="auto">
            <a:xfrm flipH="1" flipV="1">
              <a:off x="1167" y="2308"/>
              <a:ext cx="28" cy="17"/>
            </a:xfrm>
            <a:prstGeom prst="line">
              <a:avLst/>
            </a:prstGeom>
            <a:noFill/>
            <a:ln w="31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2" name="Line 207"/>
            <p:cNvSpPr>
              <a:spLocks noChangeAspect="1" noChangeShapeType="1"/>
            </p:cNvSpPr>
            <p:nvPr/>
          </p:nvSpPr>
          <p:spPr bwMode="auto">
            <a:xfrm>
              <a:off x="1248" y="2289"/>
              <a:ext cx="0" cy="33"/>
            </a:xfrm>
            <a:prstGeom prst="line">
              <a:avLst/>
            </a:prstGeom>
            <a:noFill/>
            <a:ln w="31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3" name="Line 208"/>
            <p:cNvSpPr>
              <a:spLocks noChangeAspect="1" noChangeShapeType="1"/>
            </p:cNvSpPr>
            <p:nvPr/>
          </p:nvSpPr>
          <p:spPr bwMode="auto">
            <a:xfrm flipH="1">
              <a:off x="1234" y="2297"/>
              <a:ext cx="28" cy="16"/>
            </a:xfrm>
            <a:prstGeom prst="line">
              <a:avLst/>
            </a:prstGeom>
            <a:noFill/>
            <a:ln w="31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4" name="Line 209"/>
            <p:cNvSpPr>
              <a:spLocks noChangeAspect="1" noChangeShapeType="1"/>
            </p:cNvSpPr>
            <p:nvPr/>
          </p:nvSpPr>
          <p:spPr bwMode="auto">
            <a:xfrm flipH="1" flipV="1">
              <a:off x="1234" y="2297"/>
              <a:ext cx="28" cy="16"/>
            </a:xfrm>
            <a:prstGeom prst="line">
              <a:avLst/>
            </a:prstGeom>
            <a:noFill/>
            <a:ln w="31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5" name="Line 210"/>
            <p:cNvSpPr>
              <a:spLocks noChangeAspect="1" noChangeShapeType="1"/>
            </p:cNvSpPr>
            <p:nvPr/>
          </p:nvSpPr>
          <p:spPr bwMode="auto">
            <a:xfrm>
              <a:off x="1301" y="2282"/>
              <a:ext cx="0" cy="32"/>
            </a:xfrm>
            <a:prstGeom prst="line">
              <a:avLst/>
            </a:prstGeom>
            <a:noFill/>
            <a:ln w="31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6" name="Line 211"/>
            <p:cNvSpPr>
              <a:spLocks noChangeAspect="1" noChangeShapeType="1"/>
            </p:cNvSpPr>
            <p:nvPr/>
          </p:nvSpPr>
          <p:spPr bwMode="auto">
            <a:xfrm flipH="1">
              <a:off x="1287" y="2290"/>
              <a:ext cx="29" cy="16"/>
            </a:xfrm>
            <a:prstGeom prst="line">
              <a:avLst/>
            </a:prstGeom>
            <a:noFill/>
            <a:ln w="31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7" name="Line 212"/>
            <p:cNvSpPr>
              <a:spLocks noChangeAspect="1" noChangeShapeType="1"/>
            </p:cNvSpPr>
            <p:nvPr/>
          </p:nvSpPr>
          <p:spPr bwMode="auto">
            <a:xfrm flipH="1" flipV="1">
              <a:off x="1287" y="2290"/>
              <a:ext cx="29" cy="16"/>
            </a:xfrm>
            <a:prstGeom prst="line">
              <a:avLst/>
            </a:prstGeom>
            <a:noFill/>
            <a:ln w="31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8" name="Line 213"/>
            <p:cNvSpPr>
              <a:spLocks noChangeAspect="1" noChangeShapeType="1"/>
            </p:cNvSpPr>
            <p:nvPr/>
          </p:nvSpPr>
          <p:spPr bwMode="auto">
            <a:xfrm>
              <a:off x="1371" y="2263"/>
              <a:ext cx="0" cy="33"/>
            </a:xfrm>
            <a:prstGeom prst="line">
              <a:avLst/>
            </a:prstGeom>
            <a:noFill/>
            <a:ln w="31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9" name="Line 214"/>
            <p:cNvSpPr>
              <a:spLocks noChangeAspect="1" noChangeShapeType="1"/>
            </p:cNvSpPr>
            <p:nvPr/>
          </p:nvSpPr>
          <p:spPr bwMode="auto">
            <a:xfrm flipH="1">
              <a:off x="1357" y="2271"/>
              <a:ext cx="28" cy="16"/>
            </a:xfrm>
            <a:prstGeom prst="line">
              <a:avLst/>
            </a:prstGeom>
            <a:noFill/>
            <a:ln w="31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0" name="Line 215"/>
            <p:cNvSpPr>
              <a:spLocks noChangeAspect="1" noChangeShapeType="1"/>
            </p:cNvSpPr>
            <p:nvPr/>
          </p:nvSpPr>
          <p:spPr bwMode="auto">
            <a:xfrm flipH="1" flipV="1">
              <a:off x="1357" y="2271"/>
              <a:ext cx="28" cy="16"/>
            </a:xfrm>
            <a:prstGeom prst="line">
              <a:avLst/>
            </a:prstGeom>
            <a:noFill/>
            <a:ln w="31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1" name="Line 216"/>
            <p:cNvSpPr>
              <a:spLocks noChangeAspect="1" noChangeShapeType="1"/>
            </p:cNvSpPr>
            <p:nvPr/>
          </p:nvSpPr>
          <p:spPr bwMode="auto">
            <a:xfrm>
              <a:off x="1371" y="2263"/>
              <a:ext cx="0" cy="33"/>
            </a:xfrm>
            <a:prstGeom prst="line">
              <a:avLst/>
            </a:prstGeom>
            <a:noFill/>
            <a:ln w="31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2" name="Line 217"/>
            <p:cNvSpPr>
              <a:spLocks noChangeAspect="1" noChangeShapeType="1"/>
            </p:cNvSpPr>
            <p:nvPr/>
          </p:nvSpPr>
          <p:spPr bwMode="auto">
            <a:xfrm flipH="1">
              <a:off x="1357" y="2271"/>
              <a:ext cx="28" cy="16"/>
            </a:xfrm>
            <a:prstGeom prst="line">
              <a:avLst/>
            </a:prstGeom>
            <a:noFill/>
            <a:ln w="31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3" name="Line 218"/>
            <p:cNvSpPr>
              <a:spLocks noChangeAspect="1" noChangeShapeType="1"/>
            </p:cNvSpPr>
            <p:nvPr/>
          </p:nvSpPr>
          <p:spPr bwMode="auto">
            <a:xfrm flipH="1" flipV="1">
              <a:off x="1357" y="2271"/>
              <a:ext cx="28" cy="16"/>
            </a:xfrm>
            <a:prstGeom prst="line">
              <a:avLst/>
            </a:prstGeom>
            <a:noFill/>
            <a:ln w="31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4" name="Line 219"/>
            <p:cNvSpPr>
              <a:spLocks noChangeAspect="1" noChangeShapeType="1"/>
            </p:cNvSpPr>
            <p:nvPr/>
          </p:nvSpPr>
          <p:spPr bwMode="auto">
            <a:xfrm>
              <a:off x="1446" y="2252"/>
              <a:ext cx="0" cy="32"/>
            </a:xfrm>
            <a:prstGeom prst="line">
              <a:avLst/>
            </a:prstGeom>
            <a:noFill/>
            <a:ln w="31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5" name="Line 220"/>
            <p:cNvSpPr>
              <a:spLocks noChangeAspect="1" noChangeShapeType="1"/>
            </p:cNvSpPr>
            <p:nvPr/>
          </p:nvSpPr>
          <p:spPr bwMode="auto">
            <a:xfrm flipH="1">
              <a:off x="1432" y="2260"/>
              <a:ext cx="28" cy="16"/>
            </a:xfrm>
            <a:prstGeom prst="line">
              <a:avLst/>
            </a:prstGeom>
            <a:noFill/>
            <a:ln w="31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6" name="Line 221"/>
            <p:cNvSpPr>
              <a:spLocks noChangeAspect="1" noChangeShapeType="1"/>
            </p:cNvSpPr>
            <p:nvPr/>
          </p:nvSpPr>
          <p:spPr bwMode="auto">
            <a:xfrm flipH="1" flipV="1">
              <a:off x="1432" y="2260"/>
              <a:ext cx="28" cy="16"/>
            </a:xfrm>
            <a:prstGeom prst="line">
              <a:avLst/>
            </a:prstGeom>
            <a:noFill/>
            <a:ln w="31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7" name="Line 222"/>
            <p:cNvSpPr>
              <a:spLocks noChangeAspect="1" noChangeShapeType="1"/>
            </p:cNvSpPr>
            <p:nvPr/>
          </p:nvSpPr>
          <p:spPr bwMode="auto">
            <a:xfrm>
              <a:off x="1506" y="2237"/>
              <a:ext cx="0" cy="32"/>
            </a:xfrm>
            <a:prstGeom prst="line">
              <a:avLst/>
            </a:prstGeom>
            <a:noFill/>
            <a:ln w="31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8" name="Line 223"/>
            <p:cNvSpPr>
              <a:spLocks noChangeAspect="1" noChangeShapeType="1"/>
            </p:cNvSpPr>
            <p:nvPr/>
          </p:nvSpPr>
          <p:spPr bwMode="auto">
            <a:xfrm flipH="1">
              <a:off x="1492" y="2245"/>
              <a:ext cx="28" cy="16"/>
            </a:xfrm>
            <a:prstGeom prst="line">
              <a:avLst/>
            </a:prstGeom>
            <a:noFill/>
            <a:ln w="31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9" name="Line 224"/>
            <p:cNvSpPr>
              <a:spLocks noChangeAspect="1" noChangeShapeType="1"/>
            </p:cNvSpPr>
            <p:nvPr/>
          </p:nvSpPr>
          <p:spPr bwMode="auto">
            <a:xfrm flipH="1" flipV="1">
              <a:off x="1492" y="2245"/>
              <a:ext cx="28" cy="16"/>
            </a:xfrm>
            <a:prstGeom prst="line">
              <a:avLst/>
            </a:prstGeom>
            <a:noFill/>
            <a:ln w="31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0" name="Line 225"/>
            <p:cNvSpPr>
              <a:spLocks noChangeAspect="1" noChangeShapeType="1"/>
            </p:cNvSpPr>
            <p:nvPr/>
          </p:nvSpPr>
          <p:spPr bwMode="auto">
            <a:xfrm>
              <a:off x="1574" y="2222"/>
              <a:ext cx="0" cy="33"/>
            </a:xfrm>
            <a:prstGeom prst="line">
              <a:avLst/>
            </a:prstGeom>
            <a:noFill/>
            <a:ln w="31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1" name="Line 226"/>
            <p:cNvSpPr>
              <a:spLocks noChangeAspect="1" noChangeShapeType="1"/>
            </p:cNvSpPr>
            <p:nvPr/>
          </p:nvSpPr>
          <p:spPr bwMode="auto">
            <a:xfrm flipH="1">
              <a:off x="1560" y="2230"/>
              <a:ext cx="28" cy="16"/>
            </a:xfrm>
            <a:prstGeom prst="line">
              <a:avLst/>
            </a:prstGeom>
            <a:noFill/>
            <a:ln w="31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2" name="Line 227"/>
            <p:cNvSpPr>
              <a:spLocks noChangeAspect="1" noChangeShapeType="1"/>
            </p:cNvSpPr>
            <p:nvPr/>
          </p:nvSpPr>
          <p:spPr bwMode="auto">
            <a:xfrm flipH="1" flipV="1">
              <a:off x="1560" y="2230"/>
              <a:ext cx="28" cy="16"/>
            </a:xfrm>
            <a:prstGeom prst="line">
              <a:avLst/>
            </a:prstGeom>
            <a:noFill/>
            <a:ln w="31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3" name="Line 228"/>
            <p:cNvSpPr>
              <a:spLocks noChangeAspect="1" noChangeShapeType="1"/>
            </p:cNvSpPr>
            <p:nvPr/>
          </p:nvSpPr>
          <p:spPr bwMode="auto">
            <a:xfrm>
              <a:off x="1642" y="2207"/>
              <a:ext cx="0" cy="33"/>
            </a:xfrm>
            <a:prstGeom prst="line">
              <a:avLst/>
            </a:prstGeom>
            <a:noFill/>
            <a:ln w="31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4" name="Line 229"/>
            <p:cNvSpPr>
              <a:spLocks noChangeAspect="1" noChangeShapeType="1"/>
            </p:cNvSpPr>
            <p:nvPr/>
          </p:nvSpPr>
          <p:spPr bwMode="auto">
            <a:xfrm flipH="1">
              <a:off x="1628" y="2215"/>
              <a:ext cx="28" cy="16"/>
            </a:xfrm>
            <a:prstGeom prst="line">
              <a:avLst/>
            </a:prstGeom>
            <a:noFill/>
            <a:ln w="31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5" name="Line 230"/>
            <p:cNvSpPr>
              <a:spLocks noChangeAspect="1" noChangeShapeType="1"/>
            </p:cNvSpPr>
            <p:nvPr/>
          </p:nvSpPr>
          <p:spPr bwMode="auto">
            <a:xfrm flipH="1" flipV="1">
              <a:off x="1628" y="2215"/>
              <a:ext cx="28" cy="16"/>
            </a:xfrm>
            <a:prstGeom prst="line">
              <a:avLst/>
            </a:prstGeom>
            <a:noFill/>
            <a:ln w="31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6" name="Line 231"/>
            <p:cNvSpPr>
              <a:spLocks noChangeAspect="1" noChangeShapeType="1"/>
            </p:cNvSpPr>
            <p:nvPr/>
          </p:nvSpPr>
          <p:spPr bwMode="auto">
            <a:xfrm>
              <a:off x="1695" y="2188"/>
              <a:ext cx="0" cy="33"/>
            </a:xfrm>
            <a:prstGeom prst="line">
              <a:avLst/>
            </a:prstGeom>
            <a:noFill/>
            <a:ln w="31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7" name="Line 232"/>
            <p:cNvSpPr>
              <a:spLocks noChangeAspect="1" noChangeShapeType="1"/>
            </p:cNvSpPr>
            <p:nvPr/>
          </p:nvSpPr>
          <p:spPr bwMode="auto">
            <a:xfrm flipH="1">
              <a:off x="1681" y="2197"/>
              <a:ext cx="28" cy="16"/>
            </a:xfrm>
            <a:prstGeom prst="line">
              <a:avLst/>
            </a:prstGeom>
            <a:noFill/>
            <a:ln w="31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8" name="Line 233"/>
            <p:cNvSpPr>
              <a:spLocks noChangeAspect="1" noChangeShapeType="1"/>
            </p:cNvSpPr>
            <p:nvPr/>
          </p:nvSpPr>
          <p:spPr bwMode="auto">
            <a:xfrm flipH="1" flipV="1">
              <a:off x="1681" y="2197"/>
              <a:ext cx="28" cy="16"/>
            </a:xfrm>
            <a:prstGeom prst="line">
              <a:avLst/>
            </a:prstGeom>
            <a:noFill/>
            <a:ln w="31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9" name="Line 234"/>
            <p:cNvSpPr>
              <a:spLocks noChangeAspect="1" noChangeShapeType="1"/>
            </p:cNvSpPr>
            <p:nvPr/>
          </p:nvSpPr>
          <p:spPr bwMode="auto">
            <a:xfrm>
              <a:off x="1764" y="2166"/>
              <a:ext cx="0" cy="33"/>
            </a:xfrm>
            <a:prstGeom prst="line">
              <a:avLst/>
            </a:prstGeom>
            <a:noFill/>
            <a:ln w="31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0" name="Line 235"/>
            <p:cNvSpPr>
              <a:spLocks noChangeAspect="1" noChangeShapeType="1"/>
            </p:cNvSpPr>
            <p:nvPr/>
          </p:nvSpPr>
          <p:spPr bwMode="auto">
            <a:xfrm flipH="1">
              <a:off x="1749" y="2174"/>
              <a:ext cx="29" cy="17"/>
            </a:xfrm>
            <a:prstGeom prst="line">
              <a:avLst/>
            </a:prstGeom>
            <a:noFill/>
            <a:ln w="31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1" name="Line 236"/>
            <p:cNvSpPr>
              <a:spLocks noChangeAspect="1" noChangeShapeType="1"/>
            </p:cNvSpPr>
            <p:nvPr/>
          </p:nvSpPr>
          <p:spPr bwMode="auto">
            <a:xfrm flipH="1" flipV="1">
              <a:off x="1749" y="2174"/>
              <a:ext cx="29" cy="17"/>
            </a:xfrm>
            <a:prstGeom prst="line">
              <a:avLst/>
            </a:prstGeom>
            <a:noFill/>
            <a:ln w="31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2" name="Line 237"/>
            <p:cNvSpPr>
              <a:spLocks noChangeAspect="1" noChangeShapeType="1"/>
            </p:cNvSpPr>
            <p:nvPr/>
          </p:nvSpPr>
          <p:spPr bwMode="auto">
            <a:xfrm>
              <a:off x="1835" y="2136"/>
              <a:ext cx="0" cy="33"/>
            </a:xfrm>
            <a:prstGeom prst="line">
              <a:avLst/>
            </a:prstGeom>
            <a:noFill/>
            <a:ln w="31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3" name="Line 238"/>
            <p:cNvSpPr>
              <a:spLocks noChangeAspect="1" noChangeShapeType="1"/>
            </p:cNvSpPr>
            <p:nvPr/>
          </p:nvSpPr>
          <p:spPr bwMode="auto">
            <a:xfrm flipH="1">
              <a:off x="1821" y="2144"/>
              <a:ext cx="28" cy="17"/>
            </a:xfrm>
            <a:prstGeom prst="line">
              <a:avLst/>
            </a:prstGeom>
            <a:noFill/>
            <a:ln w="31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4" name="Line 239"/>
            <p:cNvSpPr>
              <a:spLocks noChangeAspect="1" noChangeShapeType="1"/>
            </p:cNvSpPr>
            <p:nvPr/>
          </p:nvSpPr>
          <p:spPr bwMode="auto">
            <a:xfrm flipH="1" flipV="1">
              <a:off x="1821" y="2144"/>
              <a:ext cx="28" cy="17"/>
            </a:xfrm>
            <a:prstGeom prst="line">
              <a:avLst/>
            </a:prstGeom>
            <a:noFill/>
            <a:ln w="31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5" name="Line 240"/>
            <p:cNvSpPr>
              <a:spLocks noChangeAspect="1" noChangeShapeType="1"/>
            </p:cNvSpPr>
            <p:nvPr/>
          </p:nvSpPr>
          <p:spPr bwMode="auto">
            <a:xfrm>
              <a:off x="1887" y="2110"/>
              <a:ext cx="0" cy="33"/>
            </a:xfrm>
            <a:prstGeom prst="line">
              <a:avLst/>
            </a:prstGeom>
            <a:noFill/>
            <a:ln w="31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6" name="Line 241"/>
            <p:cNvSpPr>
              <a:spLocks noChangeAspect="1" noChangeShapeType="1"/>
            </p:cNvSpPr>
            <p:nvPr/>
          </p:nvSpPr>
          <p:spPr bwMode="auto">
            <a:xfrm flipH="1">
              <a:off x="1873" y="2118"/>
              <a:ext cx="29" cy="17"/>
            </a:xfrm>
            <a:prstGeom prst="line">
              <a:avLst/>
            </a:prstGeom>
            <a:noFill/>
            <a:ln w="31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7" name="Line 242"/>
            <p:cNvSpPr>
              <a:spLocks noChangeAspect="1" noChangeShapeType="1"/>
            </p:cNvSpPr>
            <p:nvPr/>
          </p:nvSpPr>
          <p:spPr bwMode="auto">
            <a:xfrm flipH="1" flipV="1">
              <a:off x="1873" y="2118"/>
              <a:ext cx="29" cy="17"/>
            </a:xfrm>
            <a:prstGeom prst="line">
              <a:avLst/>
            </a:prstGeom>
            <a:noFill/>
            <a:ln w="3175">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8" name="Freeform 243"/>
            <p:cNvSpPr>
              <a:spLocks noChangeAspect="1"/>
            </p:cNvSpPr>
            <p:nvPr/>
          </p:nvSpPr>
          <p:spPr bwMode="auto">
            <a:xfrm>
              <a:off x="776" y="2467"/>
              <a:ext cx="128" cy="111"/>
            </a:xfrm>
            <a:custGeom>
              <a:avLst/>
              <a:gdLst>
                <a:gd name="T0" fmla="*/ 0 w 1130"/>
                <a:gd name="T1" fmla="*/ 0 h 975"/>
                <a:gd name="T2" fmla="*/ 0 w 1130"/>
                <a:gd name="T3" fmla="*/ 0 h 975"/>
                <a:gd name="T4" fmla="*/ 0 w 1130"/>
                <a:gd name="T5" fmla="*/ 0 h 975"/>
                <a:gd name="T6" fmla="*/ 0 w 1130"/>
                <a:gd name="T7" fmla="*/ 0 h 975"/>
                <a:gd name="T8" fmla="*/ 0 w 1130"/>
                <a:gd name="T9" fmla="*/ 0 h 975"/>
                <a:gd name="T10" fmla="*/ 0 w 1130"/>
                <a:gd name="T11" fmla="*/ 0 h 975"/>
                <a:gd name="T12" fmla="*/ 0 w 1130"/>
                <a:gd name="T13" fmla="*/ 0 h 975"/>
                <a:gd name="T14" fmla="*/ 0 w 1130"/>
                <a:gd name="T15" fmla="*/ 0 h 975"/>
                <a:gd name="T16" fmla="*/ 0 w 1130"/>
                <a:gd name="T17" fmla="*/ 0 h 975"/>
                <a:gd name="T18" fmla="*/ 0 w 1130"/>
                <a:gd name="T19" fmla="*/ 0 h 975"/>
                <a:gd name="T20" fmla="*/ 0 w 1130"/>
                <a:gd name="T21" fmla="*/ 0 h 975"/>
                <a:gd name="T22" fmla="*/ 0 w 1130"/>
                <a:gd name="T23" fmla="*/ 0 h 975"/>
                <a:gd name="T24" fmla="*/ 0 w 1130"/>
                <a:gd name="T25" fmla="*/ 0 h 975"/>
                <a:gd name="T26" fmla="*/ 0 w 1130"/>
                <a:gd name="T27" fmla="*/ 0 h 975"/>
                <a:gd name="T28" fmla="*/ 0 w 1130"/>
                <a:gd name="T29" fmla="*/ 0 h 975"/>
                <a:gd name="T30" fmla="*/ 0 w 1130"/>
                <a:gd name="T31" fmla="*/ 0 h 975"/>
                <a:gd name="T32" fmla="*/ 0 w 1130"/>
                <a:gd name="T33" fmla="*/ 0 h 975"/>
                <a:gd name="T34" fmla="*/ 0 w 1130"/>
                <a:gd name="T35" fmla="*/ 0 h 975"/>
                <a:gd name="T36" fmla="*/ 0 w 1130"/>
                <a:gd name="T37" fmla="*/ 0 h 975"/>
                <a:gd name="T38" fmla="*/ 0 w 1130"/>
                <a:gd name="T39" fmla="*/ 0 h 975"/>
                <a:gd name="T40" fmla="*/ 0 w 1130"/>
                <a:gd name="T41" fmla="*/ 0 h 975"/>
                <a:gd name="T42" fmla="*/ 0 w 1130"/>
                <a:gd name="T43" fmla="*/ 0 h 97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1130"/>
                <a:gd name="T67" fmla="*/ 0 h 975"/>
                <a:gd name="T68" fmla="*/ 1130 w 1130"/>
                <a:gd name="T69" fmla="*/ 975 h 975"/>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1130" h="975">
                  <a:moveTo>
                    <a:pt x="522" y="625"/>
                  </a:moveTo>
                  <a:lnTo>
                    <a:pt x="565" y="150"/>
                  </a:lnTo>
                  <a:lnTo>
                    <a:pt x="1000" y="900"/>
                  </a:lnTo>
                  <a:lnTo>
                    <a:pt x="130" y="900"/>
                  </a:lnTo>
                  <a:lnTo>
                    <a:pt x="565" y="150"/>
                  </a:lnTo>
                  <a:lnTo>
                    <a:pt x="565" y="0"/>
                  </a:lnTo>
                  <a:lnTo>
                    <a:pt x="1130" y="975"/>
                  </a:lnTo>
                  <a:lnTo>
                    <a:pt x="1000" y="900"/>
                  </a:lnTo>
                  <a:lnTo>
                    <a:pt x="1130" y="975"/>
                  </a:lnTo>
                  <a:lnTo>
                    <a:pt x="0" y="975"/>
                  </a:lnTo>
                  <a:lnTo>
                    <a:pt x="130" y="900"/>
                  </a:lnTo>
                  <a:lnTo>
                    <a:pt x="0" y="975"/>
                  </a:lnTo>
                  <a:lnTo>
                    <a:pt x="565" y="0"/>
                  </a:lnTo>
                  <a:lnTo>
                    <a:pt x="565" y="150"/>
                  </a:lnTo>
                  <a:lnTo>
                    <a:pt x="609" y="625"/>
                  </a:lnTo>
                  <a:lnTo>
                    <a:pt x="1000" y="900"/>
                  </a:lnTo>
                  <a:lnTo>
                    <a:pt x="565" y="700"/>
                  </a:lnTo>
                  <a:lnTo>
                    <a:pt x="130" y="900"/>
                  </a:lnTo>
                  <a:lnTo>
                    <a:pt x="522" y="625"/>
                  </a:lnTo>
                  <a:lnTo>
                    <a:pt x="609" y="625"/>
                  </a:lnTo>
                  <a:lnTo>
                    <a:pt x="565" y="700"/>
                  </a:lnTo>
                  <a:lnTo>
                    <a:pt x="522" y="625"/>
                  </a:lnTo>
                </a:path>
              </a:pathLst>
            </a:custGeom>
            <a:noFill/>
            <a:ln w="3175">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pic>
        <p:nvPicPr>
          <p:cNvPr id="249" name="Bildobjekt 18"/>
          <p:cNvPicPr>
            <a:picLocks noChangeAspect="1" noChangeArrowheads="1"/>
          </p:cNvPicPr>
          <p:nvPr/>
        </p:nvPicPr>
        <p:blipFill>
          <a:blip r:embed="rId2">
            <a:extLst>
              <a:ext uri="{28A0092B-C50C-407E-A947-70E740481C1C}">
                <a14:useLocalDpi xmlns:a14="http://schemas.microsoft.com/office/drawing/2010/main" val="0"/>
              </a:ext>
            </a:extLst>
          </a:blip>
          <a:srcRect l="2338" t="25233" r="33618" b="5856"/>
          <a:stretch>
            <a:fillRect/>
          </a:stretch>
        </p:blipFill>
        <p:spPr bwMode="auto">
          <a:xfrm>
            <a:off x="4438905" y="1363802"/>
            <a:ext cx="3235325" cy="251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7164288" y="1988840"/>
            <a:ext cx="1786025" cy="1600438"/>
          </a:xfrm>
          <a:prstGeom prst="rect">
            <a:avLst/>
          </a:prstGeom>
          <a:solidFill>
            <a:schemeClr val="bg1"/>
          </a:solidFill>
        </p:spPr>
        <p:txBody>
          <a:bodyPr wrap="square">
            <a:spAutoFit/>
          </a:bodyPr>
          <a:lstStyle/>
          <a:p>
            <a:r>
              <a:rPr lang="en-US" sz="1400" i="1" dirty="0" smtClean="0"/>
              <a:t>Symbols </a:t>
            </a:r>
            <a:r>
              <a:rPr lang="en-US" sz="1400" i="1" dirty="0"/>
              <a:t>are experimental data taken from </a:t>
            </a:r>
            <a:r>
              <a:rPr lang="en-US" sz="1400" i="1" dirty="0" err="1"/>
              <a:t>Minamino</a:t>
            </a:r>
            <a:r>
              <a:rPr lang="en-US" sz="1400" i="1" dirty="0"/>
              <a:t> et al. Science and technology of advanced materials 2000;1:237-249. </a:t>
            </a:r>
            <a:endParaRPr lang="en-US" sz="1400" dirty="0"/>
          </a:p>
        </p:txBody>
      </p:sp>
      <p:pic>
        <p:nvPicPr>
          <p:cNvPr id="250" name="Picture 5" descr="IN100-IN738-a"/>
          <p:cNvPicPr>
            <a:picLocks noChangeAspect="1" noChangeArrowheads="1"/>
          </p:cNvPicPr>
          <p:nvPr/>
        </p:nvPicPr>
        <p:blipFill>
          <a:blip r:embed="rId3">
            <a:extLst>
              <a:ext uri="{28A0092B-C50C-407E-A947-70E740481C1C}">
                <a14:useLocalDpi xmlns:a14="http://schemas.microsoft.com/office/drawing/2010/main" val="0"/>
              </a:ext>
            </a:extLst>
          </a:blip>
          <a:srcRect t="22708" r="34816" b="5055"/>
          <a:stretch>
            <a:fillRect/>
          </a:stretch>
        </p:blipFill>
        <p:spPr bwMode="auto">
          <a:xfrm>
            <a:off x="4386473" y="3775644"/>
            <a:ext cx="3386376" cy="2732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7484565" y="4636874"/>
            <a:ext cx="1479923" cy="1600438"/>
          </a:xfrm>
          <a:prstGeom prst="rect">
            <a:avLst/>
          </a:prstGeom>
        </p:spPr>
        <p:txBody>
          <a:bodyPr wrap="square">
            <a:spAutoFit/>
          </a:bodyPr>
          <a:lstStyle/>
          <a:p>
            <a:r>
              <a:rPr lang="en-US" sz="1400" i="1" dirty="0" smtClean="0"/>
              <a:t>Symbols </a:t>
            </a:r>
            <a:r>
              <a:rPr lang="en-US" sz="1400" i="1" dirty="0"/>
              <a:t>are experimental data taken from Campbell et al, Materials </a:t>
            </a:r>
            <a:r>
              <a:rPr lang="en-US" sz="1400" i="1" dirty="0" err="1"/>
              <a:t>Sci</a:t>
            </a:r>
            <a:r>
              <a:rPr lang="en-US" sz="1400" i="1" dirty="0"/>
              <a:t> &amp; </a:t>
            </a:r>
            <a:r>
              <a:rPr lang="en-US" sz="1400" i="1" dirty="0" err="1"/>
              <a:t>Eng</a:t>
            </a:r>
            <a:r>
              <a:rPr lang="en-US" sz="1400" i="1" dirty="0"/>
              <a:t> A </a:t>
            </a:r>
            <a:r>
              <a:rPr lang="en-US" sz="1400" b="1" i="1" dirty="0"/>
              <a:t>407</a:t>
            </a:r>
            <a:r>
              <a:rPr lang="en-US" sz="1400" i="1" dirty="0"/>
              <a:t>(2005), pp. 135-146. </a:t>
            </a:r>
            <a:endParaRPr lang="en-US" sz="1400" dirty="0"/>
          </a:p>
        </p:txBody>
      </p:sp>
    </p:spTree>
    <p:extLst>
      <p:ext uri="{BB962C8B-B14F-4D97-AF65-F5344CB8AC3E}">
        <p14:creationId xmlns:p14="http://schemas.microsoft.com/office/powerpoint/2010/main" val="1382220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67544" y="260648"/>
            <a:ext cx="6480720" cy="369332"/>
          </a:xfrm>
        </p:spPr>
        <p:txBody>
          <a:bodyPr/>
          <a:lstStyle/>
          <a:p>
            <a:r>
              <a:rPr lang="en-US" sz="2400" dirty="0" smtClean="0"/>
              <a:t>Example </a:t>
            </a:r>
            <a:r>
              <a:rPr lang="en-US" sz="2400" dirty="0"/>
              <a:t>of thermodynamics + diffusion - </a:t>
            </a:r>
            <a:r>
              <a:rPr lang="en-US" sz="2400" dirty="0" err="1"/>
              <a:t>Nitriding</a:t>
            </a:r>
            <a:r>
              <a:rPr lang="en-US" sz="2400" dirty="0"/>
              <a:t> </a:t>
            </a:r>
          </a:p>
        </p:txBody>
      </p:sp>
      <p:sp>
        <p:nvSpPr>
          <p:cNvPr id="4" name="Rectangle 3"/>
          <p:cNvSpPr/>
          <p:nvPr/>
        </p:nvSpPr>
        <p:spPr>
          <a:xfrm>
            <a:off x="1043608" y="908720"/>
            <a:ext cx="6822504" cy="1477328"/>
          </a:xfrm>
          <a:prstGeom prst="rect">
            <a:avLst/>
          </a:prstGeom>
        </p:spPr>
        <p:txBody>
          <a:bodyPr wrap="square">
            <a:spAutoFit/>
          </a:bodyPr>
          <a:lstStyle/>
          <a:p>
            <a:pPr marL="285750" indent="-285750">
              <a:buFont typeface="Times New Roman" panose="02020603050405020304" pitchFamily="18" charset="0"/>
              <a:buChar char="–"/>
            </a:pPr>
            <a:r>
              <a:rPr lang="en-US" dirty="0" smtClean="0">
                <a:latin typeface="+mj-lt"/>
              </a:rPr>
              <a:t>Nitride </a:t>
            </a:r>
            <a:r>
              <a:rPr lang="en-US" dirty="0">
                <a:latin typeface="+mj-lt"/>
              </a:rPr>
              <a:t>formation at steel surface during </a:t>
            </a:r>
            <a:r>
              <a:rPr lang="en-US" dirty="0" err="1">
                <a:latin typeface="+mj-lt"/>
              </a:rPr>
              <a:t>nitriding</a:t>
            </a:r>
            <a:r>
              <a:rPr lang="en-US" dirty="0">
                <a:latin typeface="+mj-lt"/>
              </a:rPr>
              <a:t> of steel: </a:t>
            </a:r>
          </a:p>
          <a:p>
            <a:pPr defTabSz="292100"/>
            <a:r>
              <a:rPr lang="fr-FR" dirty="0">
                <a:latin typeface="+mj-lt"/>
              </a:rPr>
              <a:t>	</a:t>
            </a:r>
            <a:r>
              <a:rPr lang="fr-FR" dirty="0" smtClean="0">
                <a:latin typeface="+mj-lt"/>
              </a:rPr>
              <a:t>(</a:t>
            </a:r>
            <a:r>
              <a:rPr lang="fr-FR" dirty="0">
                <a:latin typeface="+mj-lt"/>
              </a:rPr>
              <a:t>Du et al. 1996, 1998) </a:t>
            </a:r>
            <a:endParaRPr lang="fr-FR" dirty="0" smtClean="0">
              <a:latin typeface="+mj-lt"/>
            </a:endParaRPr>
          </a:p>
          <a:p>
            <a:pPr defTabSz="292100"/>
            <a:endParaRPr lang="fr-FR" dirty="0">
              <a:latin typeface="+mj-lt"/>
            </a:endParaRPr>
          </a:p>
          <a:p>
            <a:pPr marL="285750" indent="-285750">
              <a:buFont typeface="Times New Roman" panose="02020603050405020304" pitchFamily="18" charset="0"/>
              <a:buChar char="–"/>
            </a:pPr>
            <a:r>
              <a:rPr lang="en-US" dirty="0" smtClean="0">
                <a:latin typeface="+mj-lt"/>
              </a:rPr>
              <a:t>A </a:t>
            </a:r>
            <a:r>
              <a:rPr lang="en-US" dirty="0">
                <a:latin typeface="+mj-lt"/>
              </a:rPr>
              <a:t>surface modification process with many advantages. How thick are the surface layers? </a:t>
            </a:r>
          </a:p>
        </p:txBody>
      </p:sp>
      <p:pic>
        <p:nvPicPr>
          <p:cNvPr id="6"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171" y="2923927"/>
            <a:ext cx="2957513"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99259" y="2996952"/>
            <a:ext cx="2925762" cy="273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83746" y="2996952"/>
            <a:ext cx="2952750" cy="289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08150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57200" y="188640"/>
            <a:ext cx="5987008" cy="504056"/>
          </a:xfrm>
        </p:spPr>
        <p:txBody>
          <a:bodyPr/>
          <a:lstStyle/>
          <a:p>
            <a:r>
              <a:rPr lang="en-US" sz="2600" dirty="0" smtClean="0"/>
              <a:t>CALPHAD </a:t>
            </a:r>
            <a:r>
              <a:rPr lang="en-US" sz="2600" dirty="0"/>
              <a:t>based software: TC-PRISMA (1) </a:t>
            </a:r>
          </a:p>
        </p:txBody>
      </p:sp>
      <p:sp>
        <p:nvSpPr>
          <p:cNvPr id="3" name="Rectangle 2"/>
          <p:cNvSpPr/>
          <p:nvPr/>
        </p:nvSpPr>
        <p:spPr>
          <a:xfrm>
            <a:off x="1001541" y="956047"/>
            <a:ext cx="7416824" cy="830997"/>
          </a:xfrm>
          <a:prstGeom prst="rect">
            <a:avLst/>
          </a:prstGeom>
        </p:spPr>
        <p:txBody>
          <a:bodyPr wrap="square">
            <a:spAutoFit/>
          </a:bodyPr>
          <a:lstStyle/>
          <a:p>
            <a:r>
              <a:rPr lang="en-US" sz="2400" dirty="0" smtClean="0"/>
              <a:t>Concurrent </a:t>
            </a:r>
            <a:r>
              <a:rPr lang="en-US" sz="2400" dirty="0"/>
              <a:t>nucleation, growth/dissolution, coarsening using a mean field approach. </a:t>
            </a:r>
          </a:p>
        </p:txBody>
      </p:sp>
      <p:sp>
        <p:nvSpPr>
          <p:cNvPr id="6" name="Oval 74"/>
          <p:cNvSpPr>
            <a:spLocks noChangeArrowheads="1"/>
          </p:cNvSpPr>
          <p:nvPr/>
        </p:nvSpPr>
        <p:spPr bwMode="auto">
          <a:xfrm>
            <a:off x="683568" y="5193862"/>
            <a:ext cx="2087563" cy="863600"/>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sv-SE" altLang="en-US"/>
          </a:p>
        </p:txBody>
      </p:sp>
      <p:grpSp>
        <p:nvGrpSpPr>
          <p:cNvPr id="7" name="Group 23"/>
          <p:cNvGrpSpPr>
            <a:grpSpLocks/>
          </p:cNvGrpSpPr>
          <p:nvPr/>
        </p:nvGrpSpPr>
        <p:grpSpPr bwMode="auto">
          <a:xfrm>
            <a:off x="683568" y="1953775"/>
            <a:ext cx="8280400" cy="4248150"/>
            <a:chOff x="684213" y="2276475"/>
            <a:chExt cx="8280400" cy="4248150"/>
          </a:xfrm>
        </p:grpSpPr>
        <p:sp>
          <p:nvSpPr>
            <p:cNvPr id="8" name="Oval 79"/>
            <p:cNvSpPr>
              <a:spLocks noChangeArrowheads="1"/>
            </p:cNvSpPr>
            <p:nvPr/>
          </p:nvSpPr>
          <p:spPr bwMode="auto">
            <a:xfrm>
              <a:off x="3708400" y="2419350"/>
              <a:ext cx="865188" cy="4032250"/>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sv-SE" altLang="en-US"/>
            </a:p>
          </p:txBody>
        </p:sp>
        <p:grpSp>
          <p:nvGrpSpPr>
            <p:cNvPr id="9" name="Group 78"/>
            <p:cNvGrpSpPr>
              <a:grpSpLocks/>
            </p:cNvGrpSpPr>
            <p:nvPr/>
          </p:nvGrpSpPr>
          <p:grpSpPr bwMode="auto">
            <a:xfrm>
              <a:off x="684213" y="2276475"/>
              <a:ext cx="2879725" cy="862013"/>
              <a:chOff x="385" y="618"/>
              <a:chExt cx="1905" cy="543"/>
            </a:xfrm>
          </p:grpSpPr>
          <p:sp>
            <p:nvSpPr>
              <p:cNvPr id="19" name="Oval 76"/>
              <p:cNvSpPr>
                <a:spLocks noChangeArrowheads="1"/>
              </p:cNvSpPr>
              <p:nvPr/>
            </p:nvSpPr>
            <p:spPr bwMode="auto">
              <a:xfrm>
                <a:off x="385" y="618"/>
                <a:ext cx="1905" cy="543"/>
              </a:xfrm>
              <a:prstGeom prst="ellipse">
                <a:avLst/>
              </a:prstGeom>
              <a:solidFill>
                <a:schemeClr val="accent1"/>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sv-SE" altLang="en-US"/>
              </a:p>
            </p:txBody>
          </p:sp>
          <p:sp>
            <p:nvSpPr>
              <p:cNvPr id="20" name="Text Box 56"/>
              <p:cNvSpPr txBox="1">
                <a:spLocks noChangeArrowheads="1"/>
              </p:cNvSpPr>
              <p:nvPr/>
            </p:nvSpPr>
            <p:spPr bwMode="auto">
              <a:xfrm>
                <a:off x="562" y="753"/>
                <a:ext cx="1624" cy="288"/>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sv-SE" altLang="en-US" b="1">
                    <a:solidFill>
                      <a:schemeClr val="bg1"/>
                    </a:solidFill>
                    <a:latin typeface="Arial" panose="020B0604020202020204" pitchFamily="34" charset="0"/>
                  </a:rPr>
                  <a:t>THERMO-CALC</a:t>
                </a:r>
              </a:p>
            </p:txBody>
          </p:sp>
        </p:grpSp>
        <p:sp>
          <p:nvSpPr>
            <p:cNvPr id="10" name="Text Box 57"/>
            <p:cNvSpPr txBox="1">
              <a:spLocks noChangeArrowheads="1"/>
            </p:cNvSpPr>
            <p:nvPr/>
          </p:nvSpPr>
          <p:spPr bwMode="auto">
            <a:xfrm>
              <a:off x="1187450" y="5734050"/>
              <a:ext cx="1336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sv-SE" altLang="en-US" b="1">
                  <a:solidFill>
                    <a:schemeClr val="bg1"/>
                  </a:solidFill>
                  <a:latin typeface="Arial" panose="020B0604020202020204" pitchFamily="34" charset="0"/>
                </a:rPr>
                <a:t>DICTRA</a:t>
              </a:r>
              <a:endParaRPr lang="sv-SE" altLang="en-US" b="1">
                <a:latin typeface="Arial" panose="020B0604020202020204" pitchFamily="34" charset="0"/>
              </a:endParaRPr>
            </a:p>
          </p:txBody>
        </p:sp>
        <p:sp>
          <p:nvSpPr>
            <p:cNvPr id="11" name="Text Box 58"/>
            <p:cNvSpPr txBox="1">
              <a:spLocks noChangeArrowheads="1"/>
            </p:cNvSpPr>
            <p:nvPr/>
          </p:nvSpPr>
          <p:spPr bwMode="auto">
            <a:xfrm>
              <a:off x="3922713" y="2924175"/>
              <a:ext cx="433387" cy="30130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r>
                <a:rPr lang="sv-SE" altLang="en-US" b="1">
                  <a:solidFill>
                    <a:schemeClr val="bg1"/>
                  </a:solidFill>
                  <a:latin typeface="Arial" panose="020B0604020202020204" pitchFamily="34" charset="0"/>
                </a:rPr>
                <a:t>TCPRISMA</a:t>
              </a:r>
            </a:p>
          </p:txBody>
        </p:sp>
        <p:sp>
          <p:nvSpPr>
            <p:cNvPr id="12" name="Text Box 62"/>
            <p:cNvSpPr txBox="1">
              <a:spLocks noChangeArrowheads="1"/>
            </p:cNvSpPr>
            <p:nvPr/>
          </p:nvSpPr>
          <p:spPr bwMode="auto">
            <a:xfrm>
              <a:off x="5364163" y="2414588"/>
              <a:ext cx="3600450" cy="41100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buFontTx/>
                <a:buChar char="•"/>
              </a:pPr>
              <a:r>
                <a:rPr lang="sv-SE" altLang="en-US" sz="2300" dirty="0">
                  <a:latin typeface="+mn-lt"/>
                </a:rPr>
                <a:t> </a:t>
              </a:r>
              <a:r>
                <a:rPr lang="sv-SE" altLang="en-US" sz="2000" dirty="0">
                  <a:latin typeface="+mn-lt"/>
                </a:rPr>
                <a:t>Particle Size Distribution</a:t>
              </a:r>
            </a:p>
            <a:p>
              <a:pPr eaLnBrk="1" hangingPunct="1">
                <a:spcBef>
                  <a:spcPct val="50000"/>
                </a:spcBef>
                <a:buFontTx/>
                <a:buChar char="•"/>
              </a:pPr>
              <a:r>
                <a:rPr lang="sv-SE" altLang="en-US" sz="2000" dirty="0">
                  <a:latin typeface="+mn-lt"/>
                </a:rPr>
                <a:t> Number Density</a:t>
              </a:r>
            </a:p>
            <a:p>
              <a:pPr eaLnBrk="1" hangingPunct="1">
                <a:spcBef>
                  <a:spcPct val="50000"/>
                </a:spcBef>
                <a:buFontTx/>
                <a:buChar char="•"/>
              </a:pPr>
              <a:r>
                <a:rPr lang="sv-SE" altLang="en-US" sz="2000" dirty="0">
                  <a:latin typeface="+mn-lt"/>
                </a:rPr>
                <a:t> Average Particle Radius</a:t>
              </a:r>
            </a:p>
            <a:p>
              <a:pPr eaLnBrk="1" hangingPunct="1">
                <a:spcBef>
                  <a:spcPct val="50000"/>
                </a:spcBef>
                <a:buFontTx/>
                <a:buChar char="•"/>
              </a:pPr>
              <a:r>
                <a:rPr lang="sv-SE" altLang="en-US" sz="2000" dirty="0">
                  <a:latin typeface="+mn-lt"/>
                </a:rPr>
                <a:t> Volume Fraction</a:t>
              </a:r>
            </a:p>
            <a:p>
              <a:pPr eaLnBrk="1" hangingPunct="1">
                <a:spcBef>
                  <a:spcPct val="50000"/>
                </a:spcBef>
                <a:buFontTx/>
                <a:buChar char="•"/>
              </a:pPr>
              <a:r>
                <a:rPr lang="sv-SE" altLang="en-US" sz="2000" dirty="0">
                  <a:latin typeface="+mn-lt"/>
                </a:rPr>
                <a:t> TTT/CCT</a:t>
              </a:r>
            </a:p>
            <a:p>
              <a:pPr eaLnBrk="1" hangingPunct="1">
                <a:spcBef>
                  <a:spcPct val="50000"/>
                </a:spcBef>
                <a:buFontTx/>
                <a:buChar char="•"/>
              </a:pPr>
              <a:r>
                <a:rPr lang="sv-SE" altLang="en-US" sz="2000" dirty="0">
                  <a:latin typeface="+mn-lt"/>
                </a:rPr>
                <a:t> Average Compositions</a:t>
              </a:r>
            </a:p>
            <a:p>
              <a:pPr eaLnBrk="1" hangingPunct="1">
                <a:spcBef>
                  <a:spcPct val="50000"/>
                </a:spcBef>
                <a:buFontTx/>
                <a:buChar char="•"/>
              </a:pPr>
              <a:r>
                <a:rPr lang="sv-SE" altLang="en-US" sz="2000" dirty="0">
                  <a:latin typeface="+mn-lt"/>
                </a:rPr>
                <a:t> Interface Compositions</a:t>
              </a:r>
            </a:p>
            <a:p>
              <a:pPr eaLnBrk="1" hangingPunct="1">
                <a:spcBef>
                  <a:spcPct val="50000"/>
                </a:spcBef>
                <a:buFontTx/>
                <a:buChar char="•"/>
              </a:pPr>
              <a:r>
                <a:rPr lang="sv-SE" altLang="en-US" sz="2000" dirty="0">
                  <a:latin typeface="+mn-lt"/>
                </a:rPr>
                <a:t> Nucleation Rate</a:t>
              </a:r>
            </a:p>
            <a:p>
              <a:pPr eaLnBrk="1" hangingPunct="1">
                <a:spcBef>
                  <a:spcPct val="50000"/>
                </a:spcBef>
                <a:buFontTx/>
                <a:buChar char="•"/>
              </a:pPr>
              <a:r>
                <a:rPr lang="sv-SE" altLang="en-US" sz="2000" dirty="0">
                  <a:latin typeface="+mn-lt"/>
                </a:rPr>
                <a:t> Critical Radius</a:t>
              </a:r>
            </a:p>
          </p:txBody>
        </p:sp>
        <p:sp>
          <p:nvSpPr>
            <p:cNvPr id="13" name="Text Box 68"/>
            <p:cNvSpPr txBox="1">
              <a:spLocks noChangeArrowheads="1"/>
            </p:cNvSpPr>
            <p:nvPr/>
          </p:nvSpPr>
          <p:spPr bwMode="auto">
            <a:xfrm>
              <a:off x="1619250" y="4076700"/>
              <a:ext cx="1333500" cy="45720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sv-SE" altLang="en-US">
                  <a:solidFill>
                    <a:schemeClr val="bg1"/>
                  </a:solidFill>
                  <a:latin typeface="Arial" panose="020B0604020202020204" pitchFamily="34" charset="0"/>
                </a:rPr>
                <a:t>X</a:t>
              </a:r>
              <a:r>
                <a:rPr lang="sv-SE" altLang="en-US" baseline="-25000">
                  <a:solidFill>
                    <a:schemeClr val="bg1"/>
                  </a:solidFill>
                  <a:latin typeface="Arial" panose="020B0604020202020204" pitchFamily="34" charset="0"/>
                </a:rPr>
                <a:t>i </a:t>
              </a:r>
              <a:r>
                <a:rPr lang="sv-SE" altLang="en-US">
                  <a:solidFill>
                    <a:schemeClr val="bg1"/>
                  </a:solidFill>
                  <a:latin typeface="Arial" panose="020B0604020202020204" pitchFamily="34" charset="0"/>
                </a:rPr>
                <a:t> &amp; T(t)</a:t>
              </a:r>
              <a:endParaRPr lang="sv-SE" altLang="en-US" baseline="-25000">
                <a:solidFill>
                  <a:schemeClr val="bg1"/>
                </a:solidFill>
                <a:latin typeface="Arial" panose="020B0604020202020204" pitchFamily="34" charset="0"/>
              </a:endParaRPr>
            </a:p>
          </p:txBody>
        </p:sp>
        <p:sp>
          <p:nvSpPr>
            <p:cNvPr id="14" name="Line 69"/>
            <p:cNvSpPr>
              <a:spLocks noChangeShapeType="1"/>
            </p:cNvSpPr>
            <p:nvPr/>
          </p:nvSpPr>
          <p:spPr bwMode="auto">
            <a:xfrm>
              <a:off x="2987675" y="4292600"/>
              <a:ext cx="720725" cy="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5" name="Line 70"/>
            <p:cNvSpPr>
              <a:spLocks noChangeShapeType="1"/>
            </p:cNvSpPr>
            <p:nvPr/>
          </p:nvSpPr>
          <p:spPr bwMode="auto">
            <a:xfrm flipV="1">
              <a:off x="1979613" y="5084763"/>
              <a:ext cx="1728787" cy="433387"/>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 name="Line 71"/>
            <p:cNvSpPr>
              <a:spLocks noChangeShapeType="1"/>
            </p:cNvSpPr>
            <p:nvPr/>
          </p:nvSpPr>
          <p:spPr bwMode="auto">
            <a:xfrm>
              <a:off x="2124075" y="3140075"/>
              <a:ext cx="1584325" cy="576263"/>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7" name="Line 72"/>
            <p:cNvSpPr>
              <a:spLocks noChangeShapeType="1"/>
            </p:cNvSpPr>
            <p:nvPr/>
          </p:nvSpPr>
          <p:spPr bwMode="auto">
            <a:xfrm>
              <a:off x="4572000" y="4795838"/>
              <a:ext cx="792163" cy="1728787"/>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8" name="Line 73"/>
            <p:cNvSpPr>
              <a:spLocks noChangeShapeType="1"/>
            </p:cNvSpPr>
            <p:nvPr/>
          </p:nvSpPr>
          <p:spPr bwMode="auto">
            <a:xfrm flipV="1">
              <a:off x="4572000" y="2420938"/>
              <a:ext cx="792163" cy="1295400"/>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grpSp>
    </p:spTree>
    <p:extLst>
      <p:ext uri="{BB962C8B-B14F-4D97-AF65-F5344CB8AC3E}">
        <p14:creationId xmlns:p14="http://schemas.microsoft.com/office/powerpoint/2010/main" val="10373098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611560" y="260648"/>
            <a:ext cx="5400675" cy="430887"/>
          </a:xfrm>
        </p:spPr>
        <p:txBody>
          <a:bodyPr/>
          <a:lstStyle/>
          <a:p>
            <a:r>
              <a:rPr lang="en-US" sz="2800" dirty="0" smtClean="0"/>
              <a:t>The </a:t>
            </a:r>
            <a:r>
              <a:rPr lang="en-US" sz="2800" dirty="0"/>
              <a:t>need for interfacial energies </a:t>
            </a:r>
          </a:p>
        </p:txBody>
      </p:sp>
      <p:sp>
        <p:nvSpPr>
          <p:cNvPr id="3" name="Rectangle 2"/>
          <p:cNvSpPr/>
          <p:nvPr/>
        </p:nvSpPr>
        <p:spPr>
          <a:xfrm>
            <a:off x="755576" y="1052736"/>
            <a:ext cx="7416824" cy="3816429"/>
          </a:xfrm>
          <a:prstGeom prst="rect">
            <a:avLst/>
          </a:prstGeom>
        </p:spPr>
        <p:txBody>
          <a:bodyPr wrap="square">
            <a:spAutoFit/>
          </a:bodyPr>
          <a:lstStyle/>
          <a:p>
            <a:endParaRPr lang="en-US" sz="2200" dirty="0">
              <a:solidFill>
                <a:srgbClr val="000000"/>
              </a:solidFill>
            </a:endParaRPr>
          </a:p>
          <a:p>
            <a:r>
              <a:rPr lang="en-US" sz="2200" dirty="0" smtClean="0"/>
              <a:t>The </a:t>
            </a:r>
            <a:r>
              <a:rPr lang="en-US" sz="2200" dirty="0"/>
              <a:t>length scale is typically determined by a combination of thermodynamic driving forces, interfacial energy, diffusion and the dynamic nature of the process. </a:t>
            </a:r>
            <a:endParaRPr lang="en-US" sz="2200" dirty="0" smtClean="0"/>
          </a:p>
          <a:p>
            <a:endParaRPr lang="en-US" sz="2200" dirty="0"/>
          </a:p>
          <a:p>
            <a:r>
              <a:rPr lang="en-US" sz="2200" dirty="0"/>
              <a:t>Modelling and databases for interfacial energy needed. </a:t>
            </a:r>
            <a:endParaRPr lang="en-US" sz="2200" dirty="0" smtClean="0"/>
          </a:p>
          <a:p>
            <a:endParaRPr lang="en-US" sz="2200" dirty="0"/>
          </a:p>
          <a:p>
            <a:r>
              <a:rPr lang="en-US" sz="2200" dirty="0"/>
              <a:t>In the simplest case interfacial energy is just a number (which may be difficult to determine experimentally but could be obtained from e.g. coarsening studies). Because of uncertainty could be treated as a calibration factor. </a:t>
            </a:r>
          </a:p>
        </p:txBody>
      </p:sp>
    </p:spTree>
    <p:extLst>
      <p:ext uri="{BB962C8B-B14F-4D97-AF65-F5344CB8AC3E}">
        <p14:creationId xmlns:p14="http://schemas.microsoft.com/office/powerpoint/2010/main" val="33121096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57200" y="188639"/>
            <a:ext cx="6131024" cy="443137"/>
          </a:xfrm>
        </p:spPr>
        <p:txBody>
          <a:bodyPr/>
          <a:lstStyle/>
          <a:p>
            <a:pPr>
              <a:defRPr/>
            </a:pPr>
            <a:r>
              <a:rPr lang="en-US" sz="2800" kern="0" dirty="0">
                <a:solidFill>
                  <a:srgbClr val="2D2DB9"/>
                </a:solidFill>
                <a:latin typeface="Arial Narrow" pitchFamily="34" charset="0"/>
              </a:rPr>
              <a:t>CALPHAD based software: TC-PRISMA (2)</a:t>
            </a:r>
            <a:endParaRPr lang="sv-SE" sz="2800" dirty="0">
              <a:solidFill>
                <a:schemeClr val="accent2"/>
              </a:solidFill>
              <a:latin typeface="Arial Narrow" pitchFamily="34" charset="0"/>
            </a:endParaRPr>
          </a:p>
        </p:txBody>
      </p:sp>
      <p:sp>
        <p:nvSpPr>
          <p:cNvPr id="3" name="Text Box 42"/>
          <p:cNvSpPr txBox="1">
            <a:spLocks noChangeArrowheads="1"/>
          </p:cNvSpPr>
          <p:nvPr/>
        </p:nvSpPr>
        <p:spPr bwMode="auto">
          <a:xfrm>
            <a:off x="539750" y="855663"/>
            <a:ext cx="399487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sv-SE" altLang="en-US" sz="2800" b="1" dirty="0">
                <a:latin typeface="+mn-lt"/>
              </a:rPr>
              <a:t>Classic Nucleation Theory</a:t>
            </a:r>
          </a:p>
        </p:txBody>
      </p:sp>
      <p:sp>
        <p:nvSpPr>
          <p:cNvPr id="4" name="Text Box 43"/>
          <p:cNvSpPr txBox="1">
            <a:spLocks noChangeArrowheads="1"/>
          </p:cNvSpPr>
          <p:nvPr/>
        </p:nvSpPr>
        <p:spPr bwMode="auto">
          <a:xfrm>
            <a:off x="4767263" y="1125538"/>
            <a:ext cx="43767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sv-SE" altLang="en-US" dirty="0">
                <a:solidFill>
                  <a:srgbClr val="009900"/>
                </a:solidFill>
                <a:latin typeface="+mn-lt"/>
              </a:rPr>
              <a:t>Grain size, dislocation density, etc</a:t>
            </a:r>
          </a:p>
        </p:txBody>
      </p:sp>
      <p:sp>
        <p:nvSpPr>
          <p:cNvPr id="5" name="Rectangle 21"/>
          <p:cNvSpPr>
            <a:spLocks noChangeArrowheads="1"/>
          </p:cNvSpPr>
          <p:nvPr/>
        </p:nvSpPr>
        <p:spPr bwMode="auto">
          <a:xfrm>
            <a:off x="574552" y="3429000"/>
            <a:ext cx="8066087" cy="1368425"/>
          </a:xfrm>
          <a:prstGeom prst="rect">
            <a:avLst/>
          </a:prstGeom>
          <a:solidFill>
            <a:srgbClr val="FFFFFF"/>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sv-SE" altLang="en-US"/>
          </a:p>
        </p:txBody>
      </p:sp>
      <p:sp>
        <p:nvSpPr>
          <p:cNvPr id="6" name="Rectangle 4"/>
          <p:cNvSpPr>
            <a:spLocks noChangeArrowheads="1"/>
          </p:cNvSpPr>
          <p:nvPr/>
        </p:nvSpPr>
        <p:spPr bwMode="auto">
          <a:xfrm>
            <a:off x="-252536" y="31861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sv-SE" altLang="en-US"/>
          </a:p>
        </p:txBody>
      </p:sp>
      <p:sp>
        <p:nvSpPr>
          <p:cNvPr id="7" name="Rectangle 5"/>
          <p:cNvSpPr>
            <a:spLocks noChangeArrowheads="1"/>
          </p:cNvSpPr>
          <p:nvPr/>
        </p:nvSpPr>
        <p:spPr bwMode="auto">
          <a:xfrm>
            <a:off x="-252536" y="321468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sv-SE" altLang="en-US"/>
          </a:p>
        </p:txBody>
      </p:sp>
      <p:sp>
        <p:nvSpPr>
          <p:cNvPr id="8" name="Rectangle 2"/>
          <p:cNvSpPr>
            <a:spLocks noChangeArrowheads="1"/>
          </p:cNvSpPr>
          <p:nvPr/>
        </p:nvSpPr>
        <p:spPr bwMode="auto">
          <a:xfrm>
            <a:off x="574552" y="1700213"/>
            <a:ext cx="8066087" cy="1223962"/>
          </a:xfrm>
          <a:prstGeom prst="rect">
            <a:avLst/>
          </a:prstGeom>
          <a:solidFill>
            <a:srgbClr val="FFFFFF"/>
          </a:solid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sv-SE" altLang="en-US"/>
          </a:p>
        </p:txBody>
      </p:sp>
      <p:graphicFrame>
        <p:nvGraphicFramePr>
          <p:cNvPr id="9" name="Object 7"/>
          <p:cNvGraphicFramePr>
            <a:graphicFrameLocks noChangeAspect="1"/>
          </p:cNvGraphicFramePr>
          <p:nvPr>
            <p:extLst>
              <p:ext uri="{D42A27DB-BD31-4B8C-83A1-F6EECF244321}">
                <p14:modId xmlns:p14="http://schemas.microsoft.com/office/powerpoint/2010/main" val="3857557076"/>
              </p:ext>
            </p:extLst>
          </p:nvPr>
        </p:nvGraphicFramePr>
        <p:xfrm>
          <a:off x="4679827" y="1700213"/>
          <a:ext cx="3765550" cy="1206500"/>
        </p:xfrm>
        <a:graphic>
          <a:graphicData uri="http://schemas.openxmlformats.org/presentationml/2006/ole">
            <mc:AlternateContent xmlns:mc="http://schemas.openxmlformats.org/markup-compatibility/2006">
              <mc:Choice xmlns:v="urn:schemas-microsoft-com:vml" Requires="v">
                <p:oleObj spid="_x0000_s1488" name="Equation" r:id="rId3" imgW="1511300" imgH="482600" progId="Equation.3">
                  <p:embed/>
                </p:oleObj>
              </mc:Choice>
              <mc:Fallback>
                <p:oleObj name="Equation" r:id="rId3" imgW="1511300" imgH="48260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9827" y="1700213"/>
                        <a:ext cx="3765550"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0" name="Object 8"/>
          <p:cNvGraphicFramePr>
            <a:graphicFrameLocks noChangeAspect="1"/>
          </p:cNvGraphicFramePr>
          <p:nvPr>
            <p:extLst>
              <p:ext uri="{D42A27DB-BD31-4B8C-83A1-F6EECF244321}">
                <p14:modId xmlns:p14="http://schemas.microsoft.com/office/powerpoint/2010/main" val="1193655638"/>
              </p:ext>
            </p:extLst>
          </p:nvPr>
        </p:nvGraphicFramePr>
        <p:xfrm>
          <a:off x="719014" y="1774825"/>
          <a:ext cx="2970213" cy="1077913"/>
        </p:xfrm>
        <a:graphic>
          <a:graphicData uri="http://schemas.openxmlformats.org/presentationml/2006/ole">
            <mc:AlternateContent xmlns:mc="http://schemas.openxmlformats.org/markup-compatibility/2006">
              <mc:Choice xmlns:v="urn:schemas-microsoft-com:vml" Requires="v">
                <p:oleObj spid="_x0000_s1489" name="Equation" r:id="rId5" imgW="1180588" imgH="431613" progId="Equation.3">
                  <p:embed/>
                </p:oleObj>
              </mc:Choice>
              <mc:Fallback>
                <p:oleObj name="Equation" r:id="rId5" imgW="1180588" imgH="431613"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9014" y="1774825"/>
                        <a:ext cx="2970213"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1" name="Rectangle 9"/>
          <p:cNvSpPr>
            <a:spLocks noChangeArrowheads="1"/>
          </p:cNvSpPr>
          <p:nvPr/>
        </p:nvSpPr>
        <p:spPr bwMode="auto">
          <a:xfrm>
            <a:off x="-252536" y="31480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sv-SE" altLang="en-US"/>
          </a:p>
        </p:txBody>
      </p:sp>
      <p:sp>
        <p:nvSpPr>
          <p:cNvPr id="12" name="Rectangle 11"/>
          <p:cNvSpPr>
            <a:spLocks noChangeArrowheads="1"/>
          </p:cNvSpPr>
          <p:nvPr/>
        </p:nvSpPr>
        <p:spPr bwMode="auto">
          <a:xfrm>
            <a:off x="-252536" y="32051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sv-SE" altLang="en-US"/>
          </a:p>
        </p:txBody>
      </p:sp>
      <p:graphicFrame>
        <p:nvGraphicFramePr>
          <p:cNvPr id="13" name="Object 10"/>
          <p:cNvGraphicFramePr>
            <a:graphicFrameLocks noChangeAspect="1"/>
          </p:cNvGraphicFramePr>
          <p:nvPr>
            <p:extLst>
              <p:ext uri="{D42A27DB-BD31-4B8C-83A1-F6EECF244321}">
                <p14:modId xmlns:p14="http://schemas.microsoft.com/office/powerpoint/2010/main" val="2218511835"/>
              </p:ext>
            </p:extLst>
          </p:nvPr>
        </p:nvGraphicFramePr>
        <p:xfrm>
          <a:off x="674564" y="3429000"/>
          <a:ext cx="4076700" cy="1398588"/>
        </p:xfrm>
        <a:graphic>
          <a:graphicData uri="http://schemas.openxmlformats.org/presentationml/2006/ole">
            <mc:AlternateContent xmlns:mc="http://schemas.openxmlformats.org/markup-compatibility/2006">
              <mc:Choice xmlns:v="urn:schemas-microsoft-com:vml" Requires="v">
                <p:oleObj spid="_x0000_s1490" name="Equation" r:id="rId7" imgW="1638300" imgH="558800" progId="Equation.3">
                  <p:embed/>
                </p:oleObj>
              </mc:Choice>
              <mc:Fallback>
                <p:oleObj name="Equation" r:id="rId7" imgW="1638300" imgH="55880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4564" y="3429000"/>
                        <a:ext cx="4076700" cy="139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 name="Object 12"/>
          <p:cNvGraphicFramePr>
            <a:graphicFrameLocks noChangeAspect="1"/>
          </p:cNvGraphicFramePr>
          <p:nvPr>
            <p:extLst>
              <p:ext uri="{D42A27DB-BD31-4B8C-83A1-F6EECF244321}">
                <p14:modId xmlns:p14="http://schemas.microsoft.com/office/powerpoint/2010/main" val="4019350663"/>
              </p:ext>
            </p:extLst>
          </p:nvPr>
        </p:nvGraphicFramePr>
        <p:xfrm>
          <a:off x="5832352" y="5084763"/>
          <a:ext cx="1792287" cy="1052512"/>
        </p:xfrm>
        <a:graphic>
          <a:graphicData uri="http://schemas.openxmlformats.org/presentationml/2006/ole">
            <mc:AlternateContent xmlns:mc="http://schemas.openxmlformats.org/markup-compatibility/2006">
              <mc:Choice xmlns:v="urn:schemas-microsoft-com:vml" Requires="v">
                <p:oleObj spid="_x0000_s1491" name="Equation" r:id="rId9" imgW="710891" imgH="418918" progId="Equation.3">
                  <p:embed/>
                </p:oleObj>
              </mc:Choice>
              <mc:Fallback>
                <p:oleObj name="Equation" r:id="rId9" imgW="710891" imgH="418918"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832352" y="5084763"/>
                        <a:ext cx="1792287" cy="1052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5" name="Rectangle 13"/>
          <p:cNvSpPr>
            <a:spLocks noChangeArrowheads="1"/>
          </p:cNvSpPr>
          <p:nvPr/>
        </p:nvSpPr>
        <p:spPr bwMode="auto">
          <a:xfrm>
            <a:off x="-252536" y="32051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sv-SE" altLang="en-US"/>
          </a:p>
        </p:txBody>
      </p:sp>
      <p:sp>
        <p:nvSpPr>
          <p:cNvPr id="16" name="Rectangle 15"/>
          <p:cNvSpPr>
            <a:spLocks noChangeArrowheads="1"/>
          </p:cNvSpPr>
          <p:nvPr/>
        </p:nvSpPr>
        <p:spPr bwMode="auto">
          <a:xfrm>
            <a:off x="-252536" y="31432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sv-SE" altLang="en-US"/>
          </a:p>
        </p:txBody>
      </p:sp>
      <p:graphicFrame>
        <p:nvGraphicFramePr>
          <p:cNvPr id="17" name="Object 22"/>
          <p:cNvGraphicFramePr>
            <a:graphicFrameLocks noChangeAspect="1"/>
          </p:cNvGraphicFramePr>
          <p:nvPr>
            <p:extLst>
              <p:ext uri="{D42A27DB-BD31-4B8C-83A1-F6EECF244321}">
                <p14:modId xmlns:p14="http://schemas.microsoft.com/office/powerpoint/2010/main" val="1604462747"/>
              </p:ext>
            </p:extLst>
          </p:nvPr>
        </p:nvGraphicFramePr>
        <p:xfrm>
          <a:off x="647577" y="5157788"/>
          <a:ext cx="1617662" cy="923925"/>
        </p:xfrm>
        <a:graphic>
          <a:graphicData uri="http://schemas.openxmlformats.org/presentationml/2006/ole">
            <mc:AlternateContent xmlns:mc="http://schemas.openxmlformats.org/markup-compatibility/2006">
              <mc:Choice xmlns:v="urn:schemas-microsoft-com:vml" Requires="v">
                <p:oleObj spid="_x0000_s1492" name="Equation" r:id="rId11" imgW="736600" imgH="419100" progId="Equation.DSMT4">
                  <p:embed/>
                </p:oleObj>
              </mc:Choice>
              <mc:Fallback>
                <p:oleObj name="Equation" r:id="rId11" imgW="736600" imgH="419100" progId="Equation.DSMT4">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47577" y="5157788"/>
                        <a:ext cx="1617662"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8" name="Object 23"/>
          <p:cNvGraphicFramePr>
            <a:graphicFrameLocks noChangeAspect="1"/>
          </p:cNvGraphicFramePr>
          <p:nvPr>
            <p:extLst>
              <p:ext uri="{D42A27DB-BD31-4B8C-83A1-F6EECF244321}">
                <p14:modId xmlns:p14="http://schemas.microsoft.com/office/powerpoint/2010/main" val="2460445052"/>
              </p:ext>
            </p:extLst>
          </p:nvPr>
        </p:nvGraphicFramePr>
        <p:xfrm>
          <a:off x="2087439" y="4941888"/>
          <a:ext cx="3103563" cy="1260475"/>
        </p:xfrm>
        <a:graphic>
          <a:graphicData uri="http://schemas.openxmlformats.org/presentationml/2006/ole">
            <mc:AlternateContent xmlns:mc="http://schemas.openxmlformats.org/markup-compatibility/2006">
              <mc:Choice xmlns:v="urn:schemas-microsoft-com:vml" Requires="v">
                <p:oleObj spid="_x0000_s1493" name="Equation" r:id="rId13" imgW="1409088" imgH="571252" progId="Equation.DSMT4">
                  <p:embed/>
                </p:oleObj>
              </mc:Choice>
              <mc:Fallback>
                <p:oleObj name="Equation" r:id="rId13" imgW="1409088" imgH="571252" progId="Equation.DSMT4">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087439" y="4941888"/>
                        <a:ext cx="3103563"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9" name="Rectangle 29"/>
          <p:cNvSpPr>
            <a:spLocks noChangeArrowheads="1"/>
          </p:cNvSpPr>
          <p:nvPr/>
        </p:nvSpPr>
        <p:spPr bwMode="auto">
          <a:xfrm>
            <a:off x="-252536" y="32131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sv-SE" altLang="en-US"/>
          </a:p>
        </p:txBody>
      </p:sp>
      <p:graphicFrame>
        <p:nvGraphicFramePr>
          <p:cNvPr id="20" name="Object 28"/>
          <p:cNvGraphicFramePr>
            <a:graphicFrameLocks noChangeAspect="1"/>
          </p:cNvGraphicFramePr>
          <p:nvPr>
            <p:extLst>
              <p:ext uri="{D42A27DB-BD31-4B8C-83A1-F6EECF244321}">
                <p14:modId xmlns:p14="http://schemas.microsoft.com/office/powerpoint/2010/main" val="3663195459"/>
              </p:ext>
            </p:extLst>
          </p:nvPr>
        </p:nvGraphicFramePr>
        <p:xfrm>
          <a:off x="5614864" y="3573463"/>
          <a:ext cx="2605088" cy="1141412"/>
        </p:xfrm>
        <a:graphic>
          <a:graphicData uri="http://schemas.openxmlformats.org/presentationml/2006/ole">
            <mc:AlternateContent xmlns:mc="http://schemas.openxmlformats.org/markup-compatibility/2006">
              <mc:Choice xmlns:v="urn:schemas-microsoft-com:vml" Requires="v">
                <p:oleObj spid="_x0000_s1494" name="Equation" r:id="rId15" imgW="1041400" imgH="457200" progId="Equation.3">
                  <p:embed/>
                </p:oleObj>
              </mc:Choice>
              <mc:Fallback>
                <p:oleObj name="Equation" r:id="rId15" imgW="1041400" imgH="457200" progId="Equation.3">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614864" y="3573463"/>
                        <a:ext cx="2605088" cy="114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21" name="Text Box 30"/>
          <p:cNvSpPr txBox="1">
            <a:spLocks noChangeArrowheads="1"/>
          </p:cNvSpPr>
          <p:nvPr/>
        </p:nvSpPr>
        <p:spPr bwMode="auto">
          <a:xfrm>
            <a:off x="5451352" y="2873375"/>
            <a:ext cx="23383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sv-SE" altLang="en-US" dirty="0">
                <a:solidFill>
                  <a:srgbClr val="009900"/>
                </a:solidFill>
                <a:latin typeface="+mn-lt"/>
              </a:rPr>
              <a:t>Interfacial energy</a:t>
            </a:r>
          </a:p>
        </p:txBody>
      </p:sp>
      <p:sp>
        <p:nvSpPr>
          <p:cNvPr id="22" name="Line 31"/>
          <p:cNvSpPr>
            <a:spLocks noChangeShapeType="1"/>
          </p:cNvSpPr>
          <p:nvPr/>
        </p:nvSpPr>
        <p:spPr bwMode="auto">
          <a:xfrm>
            <a:off x="6480052" y="3284538"/>
            <a:ext cx="935037" cy="504825"/>
          </a:xfrm>
          <a:prstGeom prst="line">
            <a:avLst/>
          </a:prstGeom>
          <a:noFill/>
          <a:ln w="12700">
            <a:solidFill>
              <a:srgbClr val="008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3" name="Text Box 32"/>
          <p:cNvSpPr txBox="1">
            <a:spLocks noChangeArrowheads="1"/>
          </p:cNvSpPr>
          <p:nvPr/>
        </p:nvSpPr>
        <p:spPr bwMode="auto">
          <a:xfrm>
            <a:off x="7775452" y="2873375"/>
            <a:ext cx="11652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sv-SE" altLang="en-US" dirty="0">
                <a:solidFill>
                  <a:srgbClr val="009900"/>
                </a:solidFill>
                <a:latin typeface="+mn-lt"/>
                <a:cs typeface="Times New Roman" panose="02020603050405020304" pitchFamily="18" charset="0"/>
              </a:rPr>
              <a:t>Volume</a:t>
            </a:r>
          </a:p>
        </p:txBody>
      </p:sp>
      <p:sp>
        <p:nvSpPr>
          <p:cNvPr id="24" name="Oval 37"/>
          <p:cNvSpPr>
            <a:spLocks noChangeArrowheads="1"/>
          </p:cNvSpPr>
          <p:nvPr/>
        </p:nvSpPr>
        <p:spPr bwMode="auto">
          <a:xfrm>
            <a:off x="3814639" y="5661025"/>
            <a:ext cx="431800" cy="504825"/>
          </a:xfrm>
          <a:prstGeom prst="ellipse">
            <a:avLst/>
          </a:prstGeom>
          <a:solidFill>
            <a:srgbClr val="3366FF">
              <a:alpha val="41960"/>
            </a:srgbClr>
          </a:solidFill>
          <a:ln w="19050">
            <a:solidFill>
              <a:srgbClr val="000080"/>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sv-SE" altLang="en-US"/>
          </a:p>
        </p:txBody>
      </p:sp>
      <p:sp>
        <p:nvSpPr>
          <p:cNvPr id="25" name="Line 34"/>
          <p:cNvSpPr>
            <a:spLocks noChangeShapeType="1"/>
          </p:cNvSpPr>
          <p:nvPr/>
        </p:nvSpPr>
        <p:spPr bwMode="auto">
          <a:xfrm flipH="1">
            <a:off x="7848477" y="3284538"/>
            <a:ext cx="358775" cy="431800"/>
          </a:xfrm>
          <a:prstGeom prst="line">
            <a:avLst/>
          </a:prstGeom>
          <a:noFill/>
          <a:ln w="9525">
            <a:solidFill>
              <a:srgbClr val="008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26" name="Oval 39"/>
          <p:cNvSpPr>
            <a:spLocks noChangeArrowheads="1"/>
          </p:cNvSpPr>
          <p:nvPr/>
        </p:nvSpPr>
        <p:spPr bwMode="auto">
          <a:xfrm>
            <a:off x="7199189" y="4221163"/>
            <a:ext cx="720725" cy="503237"/>
          </a:xfrm>
          <a:prstGeom prst="ellipse">
            <a:avLst/>
          </a:prstGeom>
          <a:solidFill>
            <a:srgbClr val="FF3300">
              <a:alpha val="50195"/>
            </a:srgbClr>
          </a:solidFill>
          <a:ln w="9525">
            <a:solidFill>
              <a:srgbClr val="FF0000"/>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sv-SE" altLang="en-US"/>
          </a:p>
        </p:txBody>
      </p:sp>
      <p:sp>
        <p:nvSpPr>
          <p:cNvPr id="27" name="Oval 40"/>
          <p:cNvSpPr>
            <a:spLocks noChangeArrowheads="1"/>
          </p:cNvSpPr>
          <p:nvPr/>
        </p:nvSpPr>
        <p:spPr bwMode="auto">
          <a:xfrm>
            <a:off x="2519239" y="3500438"/>
            <a:ext cx="720725" cy="1366837"/>
          </a:xfrm>
          <a:prstGeom prst="ellipse">
            <a:avLst/>
          </a:prstGeom>
          <a:solidFill>
            <a:srgbClr val="FF3300">
              <a:alpha val="50195"/>
            </a:srgbClr>
          </a:solidFill>
          <a:ln w="9525">
            <a:solidFill>
              <a:srgbClr val="FF0000"/>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sv-SE" altLang="en-US"/>
          </a:p>
        </p:txBody>
      </p:sp>
      <p:sp>
        <p:nvSpPr>
          <p:cNvPr id="28" name="Oval 41"/>
          <p:cNvSpPr>
            <a:spLocks noChangeArrowheads="1"/>
          </p:cNvSpPr>
          <p:nvPr/>
        </p:nvSpPr>
        <p:spPr bwMode="auto">
          <a:xfrm>
            <a:off x="3022477" y="3502025"/>
            <a:ext cx="720725" cy="1366838"/>
          </a:xfrm>
          <a:prstGeom prst="ellipse">
            <a:avLst/>
          </a:prstGeom>
          <a:solidFill>
            <a:srgbClr val="008000">
              <a:alpha val="50195"/>
            </a:srgbClr>
          </a:solidFill>
          <a:ln w="9525">
            <a:solidFill>
              <a:srgbClr val="339966"/>
            </a:solidFill>
            <a:round/>
            <a:headEnd/>
            <a:tailEnd/>
          </a:ln>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sv-SE" altLang="en-US"/>
          </a:p>
        </p:txBody>
      </p:sp>
      <p:sp>
        <p:nvSpPr>
          <p:cNvPr id="29" name="Line 44"/>
          <p:cNvSpPr>
            <a:spLocks noChangeShapeType="1"/>
          </p:cNvSpPr>
          <p:nvPr/>
        </p:nvSpPr>
        <p:spPr bwMode="auto">
          <a:xfrm flipH="1">
            <a:off x="6335589" y="1555750"/>
            <a:ext cx="360363" cy="504825"/>
          </a:xfrm>
          <a:prstGeom prst="line">
            <a:avLst/>
          </a:prstGeom>
          <a:noFill/>
          <a:ln w="12700">
            <a:solidFill>
              <a:srgbClr val="008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425854640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63662" y="255624"/>
            <a:ext cx="6491064" cy="400110"/>
          </a:xfrm>
        </p:spPr>
        <p:txBody>
          <a:bodyPr/>
          <a:lstStyle/>
          <a:p>
            <a:r>
              <a:rPr lang="en-US" sz="2600" dirty="0" smtClean="0"/>
              <a:t>TC-PRISMA Examples: Ni-based </a:t>
            </a:r>
            <a:r>
              <a:rPr lang="en-US" sz="2600" dirty="0" err="1" smtClean="0"/>
              <a:t>superalloy</a:t>
            </a:r>
            <a:r>
              <a:rPr lang="en-US" sz="2600" dirty="0" smtClean="0"/>
              <a:t> (1)</a:t>
            </a:r>
            <a:endParaRPr lang="en-US" sz="2600" dirty="0"/>
          </a:p>
        </p:txBody>
      </p:sp>
      <p:sp>
        <p:nvSpPr>
          <p:cNvPr id="3" name="Line 2"/>
          <p:cNvSpPr>
            <a:spLocks noChangeShapeType="1"/>
          </p:cNvSpPr>
          <p:nvPr/>
        </p:nvSpPr>
        <p:spPr bwMode="auto">
          <a:xfrm flipV="1">
            <a:off x="900113" y="5013325"/>
            <a:ext cx="0" cy="16557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4" name="Line 3"/>
          <p:cNvSpPr>
            <a:spLocks noChangeShapeType="1"/>
          </p:cNvSpPr>
          <p:nvPr/>
        </p:nvSpPr>
        <p:spPr bwMode="auto">
          <a:xfrm>
            <a:off x="900113" y="6669088"/>
            <a:ext cx="5761037" cy="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5" name="Line 4"/>
          <p:cNvSpPr>
            <a:spLocks noChangeShapeType="1"/>
          </p:cNvSpPr>
          <p:nvPr/>
        </p:nvSpPr>
        <p:spPr bwMode="auto">
          <a:xfrm flipV="1">
            <a:off x="1187450" y="5229225"/>
            <a:ext cx="215900" cy="1295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5"/>
          <p:cNvSpPr>
            <a:spLocks noChangeShapeType="1"/>
          </p:cNvSpPr>
          <p:nvPr/>
        </p:nvSpPr>
        <p:spPr bwMode="auto">
          <a:xfrm>
            <a:off x="1403350" y="5229225"/>
            <a:ext cx="936625"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 name="Line 6"/>
          <p:cNvSpPr>
            <a:spLocks noChangeShapeType="1"/>
          </p:cNvSpPr>
          <p:nvPr/>
        </p:nvSpPr>
        <p:spPr bwMode="auto">
          <a:xfrm>
            <a:off x="2339975" y="5229225"/>
            <a:ext cx="0" cy="1295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 name="Line 7"/>
          <p:cNvSpPr>
            <a:spLocks noChangeShapeType="1"/>
          </p:cNvSpPr>
          <p:nvPr/>
        </p:nvSpPr>
        <p:spPr bwMode="auto">
          <a:xfrm>
            <a:off x="2339975" y="6524625"/>
            <a:ext cx="360363"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 name="Line 8"/>
          <p:cNvSpPr>
            <a:spLocks noChangeShapeType="1"/>
          </p:cNvSpPr>
          <p:nvPr/>
        </p:nvSpPr>
        <p:spPr bwMode="auto">
          <a:xfrm flipV="1">
            <a:off x="2700338" y="5445125"/>
            <a:ext cx="144462" cy="10795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 name="Line 9"/>
          <p:cNvSpPr>
            <a:spLocks noChangeShapeType="1"/>
          </p:cNvSpPr>
          <p:nvPr/>
        </p:nvSpPr>
        <p:spPr bwMode="auto">
          <a:xfrm>
            <a:off x="2844800" y="5445125"/>
            <a:ext cx="719138"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 name="Line 10"/>
          <p:cNvSpPr>
            <a:spLocks noChangeShapeType="1"/>
          </p:cNvSpPr>
          <p:nvPr/>
        </p:nvSpPr>
        <p:spPr bwMode="auto">
          <a:xfrm>
            <a:off x="3924300" y="5732463"/>
            <a:ext cx="2520950"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 name="Line 11"/>
          <p:cNvSpPr>
            <a:spLocks noChangeShapeType="1"/>
          </p:cNvSpPr>
          <p:nvPr/>
        </p:nvSpPr>
        <p:spPr bwMode="auto">
          <a:xfrm>
            <a:off x="6446838" y="5732463"/>
            <a:ext cx="71437" cy="720725"/>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 name="Text Box 12"/>
          <p:cNvSpPr txBox="1">
            <a:spLocks noChangeArrowheads="1"/>
          </p:cNvSpPr>
          <p:nvPr/>
        </p:nvSpPr>
        <p:spPr bwMode="auto">
          <a:xfrm>
            <a:off x="1400175" y="4832350"/>
            <a:ext cx="89479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sv-SE" altLang="en-US" sz="2000" dirty="0">
                <a:latin typeface="+mn-lt"/>
              </a:rPr>
              <a:t>1573 K</a:t>
            </a:r>
            <a:endParaRPr lang="en-US" altLang="en-US" sz="2000" dirty="0">
              <a:latin typeface="+mn-lt"/>
            </a:endParaRPr>
          </a:p>
        </p:txBody>
      </p:sp>
      <p:sp>
        <p:nvSpPr>
          <p:cNvPr id="14" name="Text Box 13"/>
          <p:cNvSpPr txBox="1">
            <a:spLocks noChangeArrowheads="1"/>
          </p:cNvSpPr>
          <p:nvPr/>
        </p:nvSpPr>
        <p:spPr bwMode="auto">
          <a:xfrm>
            <a:off x="1538288" y="5229225"/>
            <a:ext cx="72648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sv-SE" altLang="en-US" sz="2000" dirty="0">
                <a:latin typeface="+mn-lt"/>
                <a:cs typeface="Times New Roman" panose="02020603050405020304" pitchFamily="18" charset="0"/>
              </a:rPr>
              <a:t>20 hr</a:t>
            </a:r>
            <a:endParaRPr lang="en-US" altLang="en-US" sz="2000" dirty="0">
              <a:latin typeface="+mn-lt"/>
              <a:cs typeface="Times New Roman" panose="02020603050405020304" pitchFamily="18" charset="0"/>
            </a:endParaRPr>
          </a:p>
        </p:txBody>
      </p:sp>
      <p:sp>
        <p:nvSpPr>
          <p:cNvPr id="15" name="Text Box 14"/>
          <p:cNvSpPr txBox="1">
            <a:spLocks noChangeArrowheads="1"/>
          </p:cNvSpPr>
          <p:nvPr/>
        </p:nvSpPr>
        <p:spPr bwMode="auto">
          <a:xfrm>
            <a:off x="2771775" y="4438650"/>
            <a:ext cx="89479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sv-SE" altLang="en-US" sz="2000" dirty="0">
                <a:latin typeface="+mn-lt"/>
              </a:rPr>
              <a:t>1273 K</a:t>
            </a:r>
          </a:p>
          <a:p>
            <a:pPr eaLnBrk="1" hangingPunct="1"/>
            <a:r>
              <a:rPr lang="sv-SE" altLang="en-US" sz="2000" dirty="0">
                <a:latin typeface="+mn-lt"/>
              </a:rPr>
              <a:t>1363 K</a:t>
            </a:r>
          </a:p>
          <a:p>
            <a:pPr eaLnBrk="1" hangingPunct="1"/>
            <a:r>
              <a:rPr lang="sv-SE" altLang="en-US" sz="2000" dirty="0">
                <a:solidFill>
                  <a:schemeClr val="accent2"/>
                </a:solidFill>
                <a:latin typeface="+mn-lt"/>
              </a:rPr>
              <a:t>1173 K</a:t>
            </a:r>
            <a:endParaRPr lang="en-US" altLang="en-US" sz="2000" dirty="0">
              <a:solidFill>
                <a:schemeClr val="accent2"/>
              </a:solidFill>
              <a:latin typeface="+mn-lt"/>
            </a:endParaRPr>
          </a:p>
        </p:txBody>
      </p:sp>
      <p:sp>
        <p:nvSpPr>
          <p:cNvPr id="16" name="Text Box 15"/>
          <p:cNvSpPr txBox="1">
            <a:spLocks noChangeArrowheads="1"/>
          </p:cNvSpPr>
          <p:nvPr/>
        </p:nvSpPr>
        <p:spPr bwMode="auto">
          <a:xfrm>
            <a:off x="4427538" y="5337175"/>
            <a:ext cx="159691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sv-SE" altLang="en-US" sz="2000" dirty="0">
                <a:latin typeface="+mn-lt"/>
                <a:cs typeface="Times New Roman" panose="02020603050405020304" pitchFamily="18" charset="0"/>
              </a:rPr>
              <a:t>1073 K, </a:t>
            </a:r>
            <a:r>
              <a:rPr lang="sv-SE" altLang="en-US" sz="2000" dirty="0">
                <a:solidFill>
                  <a:schemeClr val="accent2"/>
                </a:solidFill>
                <a:latin typeface="+mn-lt"/>
                <a:cs typeface="Times New Roman" panose="02020603050405020304" pitchFamily="18" charset="0"/>
              </a:rPr>
              <a:t>873 K</a:t>
            </a:r>
            <a:endParaRPr lang="en-US" altLang="en-US" sz="2000" dirty="0">
              <a:solidFill>
                <a:schemeClr val="accent2"/>
              </a:solidFill>
              <a:latin typeface="+mn-lt"/>
              <a:cs typeface="Times New Roman" panose="02020603050405020304" pitchFamily="18" charset="0"/>
            </a:endParaRPr>
          </a:p>
        </p:txBody>
      </p:sp>
      <p:sp>
        <p:nvSpPr>
          <p:cNvPr id="17" name="Text Box 16"/>
          <p:cNvSpPr txBox="1">
            <a:spLocks noChangeArrowheads="1"/>
          </p:cNvSpPr>
          <p:nvPr/>
        </p:nvSpPr>
        <p:spPr bwMode="auto">
          <a:xfrm>
            <a:off x="2844800" y="5445125"/>
            <a:ext cx="79060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sv-SE" altLang="en-US" sz="2000" dirty="0">
                <a:latin typeface="+mn-lt"/>
                <a:cs typeface="Times New Roman" panose="02020603050405020304" pitchFamily="18" charset="0"/>
              </a:rPr>
              <a:t>0.5 hr</a:t>
            </a:r>
            <a:endParaRPr lang="en-US" altLang="en-US" sz="2000" dirty="0">
              <a:latin typeface="+mn-lt"/>
              <a:cs typeface="Times New Roman" panose="02020603050405020304" pitchFamily="18" charset="0"/>
            </a:endParaRPr>
          </a:p>
        </p:txBody>
      </p:sp>
      <p:sp>
        <p:nvSpPr>
          <p:cNvPr id="18" name="Text Box 17"/>
          <p:cNvSpPr txBox="1">
            <a:spLocks noChangeArrowheads="1"/>
          </p:cNvSpPr>
          <p:nvPr/>
        </p:nvSpPr>
        <p:spPr bwMode="auto">
          <a:xfrm>
            <a:off x="4211638" y="5732463"/>
            <a:ext cx="2152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sv-SE" altLang="en-US" sz="2000" dirty="0">
                <a:latin typeface="+mn-lt"/>
              </a:rPr>
              <a:t>~ 264 hr, </a:t>
            </a:r>
            <a:r>
              <a:rPr lang="sv-SE" altLang="en-US" sz="2000" dirty="0">
                <a:solidFill>
                  <a:schemeClr val="accent2"/>
                </a:solidFill>
                <a:latin typeface="+mn-lt"/>
              </a:rPr>
              <a:t>~ 1024 hr</a:t>
            </a:r>
            <a:endParaRPr lang="en-US" altLang="en-US" sz="2000" dirty="0">
              <a:solidFill>
                <a:schemeClr val="accent2"/>
              </a:solidFill>
              <a:latin typeface="+mn-lt"/>
            </a:endParaRPr>
          </a:p>
        </p:txBody>
      </p:sp>
      <p:pic>
        <p:nvPicPr>
          <p:cNvPr id="19" name="Picture 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8750" y="2068513"/>
            <a:ext cx="4491038" cy="25019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0" name="Line 20"/>
          <p:cNvSpPr>
            <a:spLocks noChangeShapeType="1"/>
          </p:cNvSpPr>
          <p:nvPr/>
        </p:nvSpPr>
        <p:spPr bwMode="auto">
          <a:xfrm>
            <a:off x="3565525" y="5445125"/>
            <a:ext cx="71438" cy="10795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 name="Line 21"/>
          <p:cNvSpPr>
            <a:spLocks noChangeShapeType="1"/>
          </p:cNvSpPr>
          <p:nvPr/>
        </p:nvSpPr>
        <p:spPr bwMode="auto">
          <a:xfrm>
            <a:off x="3636963" y="6524625"/>
            <a:ext cx="144462"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 name="Line 22"/>
          <p:cNvSpPr>
            <a:spLocks noChangeShapeType="1"/>
          </p:cNvSpPr>
          <p:nvPr/>
        </p:nvSpPr>
        <p:spPr bwMode="auto">
          <a:xfrm flipV="1">
            <a:off x="3781425" y="5732463"/>
            <a:ext cx="144463" cy="792162"/>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 name="Text Box 23"/>
          <p:cNvSpPr txBox="1">
            <a:spLocks noChangeArrowheads="1"/>
          </p:cNvSpPr>
          <p:nvPr/>
        </p:nvSpPr>
        <p:spPr bwMode="auto">
          <a:xfrm>
            <a:off x="771525" y="1825625"/>
            <a:ext cx="3152775" cy="298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50000"/>
              </a:spcBef>
            </a:pPr>
            <a:r>
              <a:rPr lang="sv-SE" altLang="en-US" sz="2000" dirty="0">
                <a:latin typeface="+mn-lt"/>
              </a:rPr>
              <a:t>Ni-9.8Al-8.3Cr</a:t>
            </a:r>
          </a:p>
          <a:p>
            <a:pPr eaLnBrk="1" hangingPunct="1">
              <a:spcBef>
                <a:spcPct val="50000"/>
              </a:spcBef>
            </a:pPr>
            <a:r>
              <a:rPr lang="sv-SE" altLang="en-US" sz="2000" dirty="0">
                <a:latin typeface="+mn-lt"/>
              </a:rPr>
              <a:t>Ni-9.7Al-8.5Cr-2W</a:t>
            </a:r>
          </a:p>
          <a:p>
            <a:pPr eaLnBrk="1" hangingPunct="1">
              <a:spcBef>
                <a:spcPct val="50000"/>
              </a:spcBef>
            </a:pPr>
            <a:r>
              <a:rPr lang="sv-SE" altLang="en-US" sz="2000" dirty="0">
                <a:solidFill>
                  <a:schemeClr val="accent2"/>
                </a:solidFill>
                <a:latin typeface="+mn-lt"/>
              </a:rPr>
              <a:t>Ni-7.5Al-8.5Cr</a:t>
            </a:r>
          </a:p>
          <a:p>
            <a:pPr eaLnBrk="1" hangingPunct="1">
              <a:spcBef>
                <a:spcPct val="50000"/>
              </a:spcBef>
            </a:pPr>
            <a:r>
              <a:rPr lang="sv-SE" altLang="en-US" sz="2000" dirty="0">
                <a:solidFill>
                  <a:schemeClr val="accent2"/>
                </a:solidFill>
                <a:latin typeface="+mn-lt"/>
              </a:rPr>
              <a:t>Ni-5.2Al-14.2Cr</a:t>
            </a:r>
          </a:p>
          <a:p>
            <a:pPr eaLnBrk="1" hangingPunct="1">
              <a:spcBef>
                <a:spcPct val="50000"/>
              </a:spcBef>
            </a:pPr>
            <a:r>
              <a:rPr lang="sv-SE" altLang="en-US" sz="2000" dirty="0">
                <a:latin typeface="+mn-lt"/>
              </a:rPr>
              <a:t>s = 0.023 J/m</a:t>
            </a:r>
            <a:r>
              <a:rPr lang="sv-SE" altLang="en-US" sz="2000" baseline="30000" dirty="0">
                <a:latin typeface="+mn-lt"/>
              </a:rPr>
              <a:t>2</a:t>
            </a:r>
          </a:p>
          <a:p>
            <a:pPr eaLnBrk="1" hangingPunct="1">
              <a:spcBef>
                <a:spcPct val="50000"/>
              </a:spcBef>
            </a:pPr>
            <a:r>
              <a:rPr lang="sv-SE" altLang="en-US" sz="2000" dirty="0">
                <a:latin typeface="+mn-lt"/>
              </a:rPr>
              <a:t>Thermo-Calc and Dictra Databases</a:t>
            </a:r>
            <a:endParaRPr lang="en-US" altLang="en-US" sz="2000" dirty="0">
              <a:latin typeface="+mn-lt"/>
            </a:endParaRPr>
          </a:p>
        </p:txBody>
      </p:sp>
      <p:sp>
        <p:nvSpPr>
          <p:cNvPr id="24" name="Text Box 24"/>
          <p:cNvSpPr txBox="1">
            <a:spLocks noChangeArrowheads="1"/>
          </p:cNvSpPr>
          <p:nvPr/>
        </p:nvSpPr>
        <p:spPr bwMode="auto">
          <a:xfrm>
            <a:off x="684213" y="765175"/>
            <a:ext cx="58197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2000" dirty="0">
                <a:latin typeface="+mn-lt"/>
              </a:rPr>
              <a:t>Booth-Morrison et al. </a:t>
            </a:r>
            <a:r>
              <a:rPr lang="en-US" altLang="en-US" sz="2000" dirty="0" err="1">
                <a:latin typeface="+mn-lt"/>
              </a:rPr>
              <a:t>Acta</a:t>
            </a:r>
            <a:r>
              <a:rPr lang="en-US" altLang="en-US" sz="2000" dirty="0">
                <a:latin typeface="+mn-lt"/>
              </a:rPr>
              <a:t> Mater. 56(2008) 3422-3438</a:t>
            </a:r>
          </a:p>
          <a:p>
            <a:pPr eaLnBrk="1" hangingPunct="1"/>
            <a:r>
              <a:rPr lang="sv-SE" altLang="en-US" sz="2000" dirty="0">
                <a:latin typeface="+mn-lt"/>
              </a:rPr>
              <a:t>Sudbrack et al. Acta Mater. 56(2008)448-463</a:t>
            </a:r>
          </a:p>
          <a:p>
            <a:pPr eaLnBrk="1" hangingPunct="1"/>
            <a:r>
              <a:rPr lang="sv-SE" altLang="en-US" sz="2000" dirty="0">
                <a:latin typeface="+mn-lt"/>
              </a:rPr>
              <a:t>Sudbrack et al. Acta Mater. 54(2006)3199-3210</a:t>
            </a:r>
            <a:endParaRPr lang="en-US" altLang="en-US" sz="2000" dirty="0">
              <a:latin typeface="+mn-lt"/>
            </a:endParaRPr>
          </a:p>
        </p:txBody>
      </p:sp>
      <p:sp>
        <p:nvSpPr>
          <p:cNvPr id="25" name="Text Box 25"/>
          <p:cNvSpPr txBox="1">
            <a:spLocks noChangeArrowheads="1"/>
          </p:cNvSpPr>
          <p:nvPr/>
        </p:nvSpPr>
        <p:spPr bwMode="auto">
          <a:xfrm>
            <a:off x="5651500" y="4522788"/>
            <a:ext cx="297613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sv-SE" altLang="en-US" sz="1200" dirty="0">
                <a:latin typeface="+mn-lt"/>
              </a:rPr>
              <a:t>Mao et al, Nature materials, 6(2007)210-216</a:t>
            </a:r>
            <a:endParaRPr lang="en-US" altLang="en-US" sz="1200" dirty="0">
              <a:latin typeface="+mn-lt"/>
            </a:endParaRPr>
          </a:p>
        </p:txBody>
      </p:sp>
      <p:sp>
        <p:nvSpPr>
          <p:cNvPr id="26" name="Text Box 26"/>
          <p:cNvSpPr txBox="1">
            <a:spLocks noChangeArrowheads="1"/>
          </p:cNvSpPr>
          <p:nvPr/>
        </p:nvSpPr>
        <p:spPr bwMode="auto">
          <a:xfrm>
            <a:off x="3781425" y="4868863"/>
            <a:ext cx="1827744"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sv-SE" altLang="en-US" sz="2000" dirty="0">
                <a:latin typeface="+mn-lt"/>
                <a:cs typeface="Times New Roman" panose="02020603050405020304" pitchFamily="18" charset="0"/>
              </a:rPr>
              <a:t>(~90 K + Solvus)</a:t>
            </a:r>
            <a:endParaRPr lang="en-US" altLang="en-US" sz="2000" dirty="0">
              <a:latin typeface="+mn-lt"/>
              <a:cs typeface="Times New Roman" panose="02020603050405020304" pitchFamily="18" charset="0"/>
            </a:endParaRPr>
          </a:p>
        </p:txBody>
      </p:sp>
      <p:sp>
        <p:nvSpPr>
          <p:cNvPr id="27" name="Text Box 27"/>
          <p:cNvSpPr txBox="1">
            <a:spLocks noChangeArrowheads="1"/>
          </p:cNvSpPr>
          <p:nvPr/>
        </p:nvSpPr>
        <p:spPr bwMode="auto">
          <a:xfrm>
            <a:off x="4643438" y="2924175"/>
            <a:ext cx="377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sv-SE" altLang="en-US">
                <a:latin typeface="Symbol" panose="05050102010706020507" pitchFamily="18" charset="2"/>
              </a:rPr>
              <a:t>g</a:t>
            </a:r>
            <a:r>
              <a:rPr lang="sv-SE" altLang="en-US">
                <a:latin typeface="Arial" panose="020B0604020202020204" pitchFamily="34" charset="0"/>
              </a:rPr>
              <a:t>’</a:t>
            </a:r>
            <a:endParaRPr lang="en-US" altLang="en-US">
              <a:latin typeface="Symbol" panose="05050102010706020507" pitchFamily="18" charset="2"/>
            </a:endParaRPr>
          </a:p>
        </p:txBody>
      </p:sp>
      <p:sp>
        <p:nvSpPr>
          <p:cNvPr id="28" name="Text Box 28"/>
          <p:cNvSpPr txBox="1">
            <a:spLocks noChangeArrowheads="1"/>
          </p:cNvSpPr>
          <p:nvPr/>
        </p:nvSpPr>
        <p:spPr bwMode="auto">
          <a:xfrm>
            <a:off x="6138863" y="2924175"/>
            <a:ext cx="377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sv-SE" altLang="en-US">
                <a:latin typeface="Symbol" panose="05050102010706020507" pitchFamily="18" charset="2"/>
              </a:rPr>
              <a:t>g</a:t>
            </a:r>
            <a:r>
              <a:rPr lang="sv-SE" altLang="en-US">
                <a:latin typeface="Arial" panose="020B0604020202020204" pitchFamily="34" charset="0"/>
              </a:rPr>
              <a:t>’</a:t>
            </a:r>
            <a:endParaRPr lang="en-US" altLang="en-US">
              <a:latin typeface="Symbol" panose="05050102010706020507" pitchFamily="18" charset="2"/>
            </a:endParaRPr>
          </a:p>
        </p:txBody>
      </p:sp>
      <p:sp>
        <p:nvSpPr>
          <p:cNvPr id="29" name="Text Box 29"/>
          <p:cNvSpPr txBox="1">
            <a:spLocks noChangeArrowheads="1"/>
          </p:cNvSpPr>
          <p:nvPr/>
        </p:nvSpPr>
        <p:spPr bwMode="auto">
          <a:xfrm>
            <a:off x="7434263" y="2898775"/>
            <a:ext cx="377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sv-SE" altLang="en-US">
                <a:latin typeface="Symbol" panose="05050102010706020507" pitchFamily="18" charset="2"/>
              </a:rPr>
              <a:t>g</a:t>
            </a:r>
            <a:r>
              <a:rPr lang="sv-SE" altLang="en-US">
                <a:latin typeface="Arial" panose="020B0604020202020204" pitchFamily="34" charset="0"/>
              </a:rPr>
              <a:t>’</a:t>
            </a:r>
            <a:endParaRPr lang="en-US" altLang="en-US">
              <a:latin typeface="Symbol" panose="05050102010706020507" pitchFamily="18" charset="2"/>
            </a:endParaRPr>
          </a:p>
        </p:txBody>
      </p:sp>
      <p:sp>
        <p:nvSpPr>
          <p:cNvPr id="30" name="Text Box 30"/>
          <p:cNvSpPr txBox="1">
            <a:spLocks noChangeArrowheads="1"/>
          </p:cNvSpPr>
          <p:nvPr/>
        </p:nvSpPr>
        <p:spPr bwMode="auto">
          <a:xfrm>
            <a:off x="1547813" y="5553075"/>
            <a:ext cx="72648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sv-SE" altLang="en-US" sz="2000" dirty="0">
                <a:solidFill>
                  <a:schemeClr val="accent2"/>
                </a:solidFill>
                <a:latin typeface="+mn-lt"/>
              </a:rPr>
              <a:t>24 hr</a:t>
            </a:r>
            <a:endParaRPr lang="en-US" altLang="en-US" sz="2000" dirty="0">
              <a:solidFill>
                <a:schemeClr val="accent2"/>
              </a:solidFill>
              <a:latin typeface="+mn-lt"/>
            </a:endParaRPr>
          </a:p>
        </p:txBody>
      </p:sp>
      <p:sp>
        <p:nvSpPr>
          <p:cNvPr id="31" name="Text Box 31"/>
          <p:cNvSpPr txBox="1">
            <a:spLocks noChangeArrowheads="1"/>
          </p:cNvSpPr>
          <p:nvPr/>
        </p:nvSpPr>
        <p:spPr bwMode="auto">
          <a:xfrm>
            <a:off x="2906713" y="5768975"/>
            <a:ext cx="5966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sv-SE" altLang="en-US" sz="2000" dirty="0">
                <a:solidFill>
                  <a:schemeClr val="accent2"/>
                </a:solidFill>
                <a:latin typeface="+mn-lt"/>
              </a:rPr>
              <a:t>3 hr</a:t>
            </a:r>
            <a:endParaRPr lang="en-US" altLang="en-US" sz="2000" dirty="0">
              <a:solidFill>
                <a:schemeClr val="accent2"/>
              </a:solidFill>
              <a:latin typeface="+mn-lt"/>
            </a:endParaRPr>
          </a:p>
        </p:txBody>
      </p:sp>
    </p:spTree>
    <p:extLst>
      <p:ext uri="{BB962C8B-B14F-4D97-AF65-F5344CB8AC3E}">
        <p14:creationId xmlns:p14="http://schemas.microsoft.com/office/powerpoint/2010/main" val="18903987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1"/>
          <p:cNvSpPr txBox="1">
            <a:spLocks/>
          </p:cNvSpPr>
          <p:nvPr/>
        </p:nvSpPr>
        <p:spPr>
          <a:xfrm>
            <a:off x="467544" y="260648"/>
            <a:ext cx="6491064" cy="800219"/>
          </a:xfrm>
          <a:prstGeom prst="rect">
            <a:avLst/>
          </a:prstGeom>
        </p:spPr>
        <p:txBody>
          <a:bodyPr vert="horz" lIns="0" tIns="0" rIns="0" bIns="0" rtlCol="0" anchor="b" anchorCtr="0">
            <a:spAutoFit/>
          </a:bodyPr>
          <a:lstStyle>
            <a:lvl1pPr marL="0" indent="0" algn="l" defTabSz="914400" rtl="0" eaLnBrk="1" latinLnBrk="0" hangingPunct="1">
              <a:spcBef>
                <a:spcPct val="20000"/>
              </a:spcBef>
              <a:buFontTx/>
              <a:buNone/>
              <a:defRPr sz="2000" b="1" kern="1200">
                <a:solidFill>
                  <a:srgbClr val="002060"/>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600" dirty="0" smtClean="0"/>
              <a:t>TC-PRISMA Examples: Ni-based </a:t>
            </a:r>
            <a:r>
              <a:rPr lang="en-US" sz="2600" dirty="0" err="1" smtClean="0"/>
              <a:t>superalloy</a:t>
            </a:r>
            <a:r>
              <a:rPr lang="en-US" sz="2600" dirty="0" smtClean="0"/>
              <a:t> (2) – Mean radius</a:t>
            </a:r>
            <a:endParaRPr lang="en-US" sz="2600" dirty="0"/>
          </a:p>
        </p:txBody>
      </p:sp>
      <p:pic>
        <p:nvPicPr>
          <p:cNvPr id="5" name="Picture 2" descr="t-r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813" y="1194643"/>
            <a:ext cx="5645150" cy="554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402854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p:cNvSpPr txBox="1">
            <a:spLocks/>
          </p:cNvSpPr>
          <p:nvPr/>
        </p:nvSpPr>
        <p:spPr>
          <a:xfrm>
            <a:off x="467544" y="188640"/>
            <a:ext cx="6491064" cy="800219"/>
          </a:xfrm>
          <a:prstGeom prst="rect">
            <a:avLst/>
          </a:prstGeom>
        </p:spPr>
        <p:txBody>
          <a:bodyPr vert="horz" lIns="0" tIns="0" rIns="0" bIns="0" rtlCol="0" anchor="b" anchorCtr="0">
            <a:spAutoFit/>
          </a:bodyPr>
          <a:lstStyle>
            <a:lvl1pPr marL="0" indent="0" algn="l" defTabSz="914400" rtl="0" eaLnBrk="1" latinLnBrk="0" hangingPunct="1">
              <a:spcBef>
                <a:spcPct val="20000"/>
              </a:spcBef>
              <a:buFontTx/>
              <a:buNone/>
              <a:defRPr sz="2000" b="1" kern="1200">
                <a:solidFill>
                  <a:srgbClr val="002060"/>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600" dirty="0" smtClean="0"/>
              <a:t>TC-PRISMA Examples: Ni-based </a:t>
            </a:r>
            <a:r>
              <a:rPr lang="en-US" sz="2600" dirty="0" err="1" smtClean="0"/>
              <a:t>superalloy</a:t>
            </a:r>
            <a:r>
              <a:rPr lang="en-US" sz="2600" dirty="0" smtClean="0"/>
              <a:t> (3) – Number density</a:t>
            </a:r>
            <a:endParaRPr lang="en-US" sz="2600" dirty="0"/>
          </a:p>
        </p:txBody>
      </p:sp>
      <p:pic>
        <p:nvPicPr>
          <p:cNvPr id="4" name="Picture 2" descr="t-n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713" y="1176610"/>
            <a:ext cx="5645150" cy="549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492368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83768" y="837282"/>
            <a:ext cx="6044208" cy="2215991"/>
          </a:xfrm>
        </p:spPr>
        <p:txBody>
          <a:bodyPr/>
          <a:lstStyle/>
          <a:p>
            <a:pPr algn="l"/>
            <a:r>
              <a:rPr lang="en-US" sz="2400" dirty="0" smtClean="0"/>
              <a:t>The </a:t>
            </a:r>
            <a:r>
              <a:rPr lang="en-US" sz="2400" dirty="0"/>
              <a:t>National Academies Press, 2008 </a:t>
            </a:r>
            <a:r>
              <a:rPr lang="en-US" sz="2400" dirty="0" smtClean="0"/>
              <a:t/>
            </a:r>
            <a:br>
              <a:rPr lang="en-US" sz="2400" dirty="0" smtClean="0"/>
            </a:br>
            <a:r>
              <a:rPr lang="en-US" sz="2000" b="0" dirty="0"/>
              <a:t/>
            </a:r>
            <a:br>
              <a:rPr lang="en-US" sz="2000" b="0" dirty="0"/>
            </a:br>
            <a:r>
              <a:rPr lang="en-US" sz="2400" dirty="0"/>
              <a:t>Integrated Computational Materials Engineering: A Transformational Discipline for Improved Competitiveness and National </a:t>
            </a:r>
            <a:r>
              <a:rPr lang="en-US" sz="2400" dirty="0" smtClean="0"/>
              <a:t>Security</a:t>
            </a:r>
            <a:endParaRPr lang="en-US" sz="2400" dirty="0"/>
          </a:p>
        </p:txBody>
      </p:sp>
      <p:sp>
        <p:nvSpPr>
          <p:cNvPr id="4" name="Text Placeholder 3"/>
          <p:cNvSpPr>
            <a:spLocks noGrp="1"/>
          </p:cNvSpPr>
          <p:nvPr>
            <p:ph type="body" sz="quarter" idx="13"/>
          </p:nvPr>
        </p:nvSpPr>
        <p:spPr>
          <a:xfrm>
            <a:off x="457200" y="200890"/>
            <a:ext cx="5400675" cy="430887"/>
          </a:xfrm>
        </p:spPr>
        <p:txBody>
          <a:bodyPr/>
          <a:lstStyle/>
          <a:p>
            <a:r>
              <a:rPr lang="en-US" sz="2800" dirty="0" smtClean="0"/>
              <a:t> What is ICME?</a:t>
            </a:r>
            <a:endParaRPr lang="en-US" sz="2800" dirty="0"/>
          </a:p>
        </p:txBody>
      </p:sp>
      <p:sp>
        <p:nvSpPr>
          <p:cNvPr id="5" name="Title 1"/>
          <p:cNvSpPr txBox="1">
            <a:spLocks/>
          </p:cNvSpPr>
          <p:nvPr/>
        </p:nvSpPr>
        <p:spPr>
          <a:xfrm>
            <a:off x="683568" y="3212976"/>
            <a:ext cx="8064896" cy="3262432"/>
          </a:xfrm>
          <a:prstGeom prst="rect">
            <a:avLst/>
          </a:prstGeom>
        </p:spPr>
        <p:txBody>
          <a:bodyPr vert="horz" wrap="square" lIns="0" tIns="0" rIns="0" bIns="0" rtlCol="0" anchor="t" anchorCtr="0">
            <a:sp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pPr algn="l"/>
            <a:r>
              <a:rPr lang="en-US" sz="2000" b="0" dirty="0" smtClean="0">
                <a:latin typeface="+mn-lt"/>
              </a:rPr>
              <a:t>ICME: an approach to design products, the materials that comprise them, and their associated materials processing methods by linking materials models at multiple length scales. Key words are "Integrated", involving integrating models at multiple length scales, and "Engineering", signifying industrial utility. </a:t>
            </a:r>
          </a:p>
          <a:p>
            <a:pPr algn="l"/>
            <a:endParaRPr lang="en-US" sz="1200" b="0" dirty="0" smtClean="0">
              <a:latin typeface="+mn-lt"/>
            </a:endParaRPr>
          </a:p>
          <a:p>
            <a:pPr algn="l"/>
            <a:r>
              <a:rPr lang="en-US" sz="2000" b="0" dirty="0" smtClean="0">
                <a:latin typeface="+mn-lt"/>
              </a:rPr>
              <a:t>Focus is on the materials, i.e. understanding how processes produce material structures, how those structures give rise to material properties, and how to select materials for a given application. This report describes the need for using </a:t>
            </a:r>
            <a:r>
              <a:rPr lang="en-US" sz="2000" b="0" dirty="0" err="1" smtClean="0">
                <a:latin typeface="+mn-lt"/>
              </a:rPr>
              <a:t>multiscale</a:t>
            </a:r>
            <a:r>
              <a:rPr lang="en-US" sz="2000" b="0" dirty="0" smtClean="0">
                <a:latin typeface="+mn-lt"/>
              </a:rPr>
              <a:t> materials modeling to capture the process-structures-properties-performance of a material. </a:t>
            </a:r>
            <a:endParaRPr lang="en-US" sz="1800" dirty="0">
              <a:latin typeface="+mn-lt"/>
            </a:endParaRPr>
          </a:p>
        </p:txBody>
      </p:sp>
      <p:pic>
        <p:nvPicPr>
          <p:cNvPr id="3" name="Picture 2"/>
          <p:cNvPicPr>
            <a:picLocks noChangeAspect="1"/>
          </p:cNvPicPr>
          <p:nvPr/>
        </p:nvPicPr>
        <p:blipFill>
          <a:blip r:embed="rId2"/>
          <a:stretch>
            <a:fillRect/>
          </a:stretch>
        </p:blipFill>
        <p:spPr>
          <a:xfrm>
            <a:off x="611560" y="837283"/>
            <a:ext cx="1512168" cy="2167512"/>
          </a:xfrm>
          <a:prstGeom prst="rect">
            <a:avLst/>
          </a:prstGeom>
        </p:spPr>
      </p:pic>
    </p:spTree>
    <p:extLst>
      <p:ext uri="{BB962C8B-B14F-4D97-AF65-F5344CB8AC3E}">
        <p14:creationId xmlns:p14="http://schemas.microsoft.com/office/powerpoint/2010/main" val="38581303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1"/>
          <p:cNvSpPr txBox="1">
            <a:spLocks/>
          </p:cNvSpPr>
          <p:nvPr/>
        </p:nvSpPr>
        <p:spPr>
          <a:xfrm>
            <a:off x="539552" y="188640"/>
            <a:ext cx="6491064" cy="800219"/>
          </a:xfrm>
          <a:prstGeom prst="rect">
            <a:avLst/>
          </a:prstGeom>
        </p:spPr>
        <p:txBody>
          <a:bodyPr vert="horz" lIns="0" tIns="0" rIns="0" bIns="0" rtlCol="0" anchor="b" anchorCtr="0">
            <a:spAutoFit/>
          </a:bodyPr>
          <a:lstStyle>
            <a:lvl1pPr marL="0" indent="0" algn="l" defTabSz="914400" rtl="0" eaLnBrk="1" latinLnBrk="0" hangingPunct="1">
              <a:spcBef>
                <a:spcPct val="20000"/>
              </a:spcBef>
              <a:buFontTx/>
              <a:buNone/>
              <a:defRPr sz="2000" b="1" kern="1200">
                <a:solidFill>
                  <a:srgbClr val="002060"/>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sz="2600" dirty="0" smtClean="0"/>
              <a:t>TC-PRISMA Examples: Ni-based </a:t>
            </a:r>
            <a:r>
              <a:rPr lang="en-US" sz="2600" dirty="0" err="1" smtClean="0"/>
              <a:t>superalloy</a:t>
            </a:r>
            <a:r>
              <a:rPr lang="en-US" sz="2600" dirty="0" smtClean="0"/>
              <a:t> (4) – Rene88DT</a:t>
            </a:r>
            <a:endParaRPr lang="en-US" sz="2600" dirty="0"/>
          </a:p>
        </p:txBody>
      </p:sp>
      <p:pic>
        <p:nvPicPr>
          <p:cNvPr id="4" name="Picture 4" descr="r-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1556792"/>
            <a:ext cx="5213350" cy="5072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5"/>
          <p:cNvSpPr txBox="1">
            <a:spLocks noChangeArrowheads="1"/>
          </p:cNvSpPr>
          <p:nvPr/>
        </p:nvSpPr>
        <p:spPr bwMode="auto">
          <a:xfrm>
            <a:off x="841489" y="1095127"/>
            <a:ext cx="77629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sv-SE" altLang="en-US" dirty="0">
                <a:solidFill>
                  <a:srgbClr val="002060"/>
                </a:solidFill>
                <a:latin typeface="+mn-lt"/>
              </a:rPr>
              <a:t>Change only system and use same set of physical parameters</a:t>
            </a:r>
          </a:p>
        </p:txBody>
      </p:sp>
    </p:spTree>
    <p:extLst>
      <p:ext uri="{BB962C8B-B14F-4D97-AF65-F5344CB8AC3E}">
        <p14:creationId xmlns:p14="http://schemas.microsoft.com/office/powerpoint/2010/main" val="11583345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539552" y="260648"/>
            <a:ext cx="6923112" cy="400110"/>
          </a:xfrm>
        </p:spPr>
        <p:txBody>
          <a:bodyPr/>
          <a:lstStyle/>
          <a:p>
            <a:r>
              <a:rPr lang="en-US" sz="2600" dirty="0" smtClean="0"/>
              <a:t>TC-PRISMA Examples: Particle size distribution</a:t>
            </a:r>
            <a:endParaRPr lang="en-US" sz="2600" dirty="0"/>
          </a:p>
        </p:txBody>
      </p:sp>
      <p:grpSp>
        <p:nvGrpSpPr>
          <p:cNvPr id="3" name="Group 4"/>
          <p:cNvGrpSpPr>
            <a:grpSpLocks/>
          </p:cNvGrpSpPr>
          <p:nvPr/>
        </p:nvGrpSpPr>
        <p:grpSpPr bwMode="auto">
          <a:xfrm>
            <a:off x="899592" y="1124744"/>
            <a:ext cx="7345363" cy="5040312"/>
            <a:chOff x="340" y="512"/>
            <a:chExt cx="5534" cy="3608"/>
          </a:xfrm>
        </p:grpSpPr>
        <p:pic>
          <p:nvPicPr>
            <p:cNvPr id="4" name="Picture 5" descr="U-GU-2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0" y="514"/>
              <a:ext cx="1877" cy="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descr="U-GU-19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82" y="527"/>
              <a:ext cx="1877" cy="1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U-GU-55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91" y="512"/>
              <a:ext cx="1883" cy="1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descr="U-GU-62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4" y="2387"/>
              <a:ext cx="1871" cy="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descr="U-GU-125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88" y="2387"/>
              <a:ext cx="1871" cy="1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0" descr="U-GU-309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97" y="2387"/>
              <a:ext cx="1877" cy="1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3445819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67544" y="260648"/>
            <a:ext cx="6419056" cy="468791"/>
          </a:xfrm>
        </p:spPr>
        <p:txBody>
          <a:bodyPr/>
          <a:lstStyle/>
          <a:p>
            <a:r>
              <a:rPr lang="en-US" sz="2800" dirty="0" smtClean="0"/>
              <a:t>CALPHAD based software: Phase field (1)</a:t>
            </a:r>
            <a:endParaRPr lang="en-US" sz="2800" dirty="0"/>
          </a:p>
        </p:txBody>
      </p:sp>
      <p:sp>
        <p:nvSpPr>
          <p:cNvPr id="3" name="Rectangle 2"/>
          <p:cNvSpPr/>
          <p:nvPr/>
        </p:nvSpPr>
        <p:spPr>
          <a:xfrm>
            <a:off x="827584" y="1052736"/>
            <a:ext cx="7372871" cy="4892624"/>
          </a:xfrm>
          <a:prstGeom prst="rect">
            <a:avLst/>
          </a:prstGeom>
        </p:spPr>
        <p:txBody>
          <a:bodyPr wrap="square">
            <a:spAutoFit/>
          </a:bodyPr>
          <a:lstStyle/>
          <a:p>
            <a:pPr marL="342900" indent="-342900">
              <a:buFont typeface="Arial" panose="020B0604020202020204" pitchFamily="34" charset="0"/>
              <a:buChar char="•"/>
            </a:pPr>
            <a:r>
              <a:rPr lang="sv-SE" altLang="en-US" sz="2000" dirty="0">
                <a:cs typeface="Times New Roman" panose="02020603050405020304" pitchFamily="18" charset="0"/>
              </a:rPr>
              <a:t>Output:</a:t>
            </a:r>
          </a:p>
          <a:p>
            <a:pPr marL="800100" lvl="1" indent="-342900">
              <a:buFont typeface="Calibri" panose="020F0502020204030204" pitchFamily="34" charset="0"/>
              <a:buChar char="–"/>
            </a:pPr>
            <a:r>
              <a:rPr lang="sv-SE" altLang="en-US" sz="2000" dirty="0">
                <a:cs typeface="Times New Roman" panose="02020603050405020304" pitchFamily="18" charset="0"/>
              </a:rPr>
              <a:t>Detailed morphology</a:t>
            </a:r>
          </a:p>
          <a:p>
            <a:pPr marL="800100" lvl="1" indent="-342900">
              <a:buFont typeface="Calibri" panose="020F0502020204030204" pitchFamily="34" charset="0"/>
              <a:buChar char="–"/>
            </a:pPr>
            <a:r>
              <a:rPr lang="sv-SE" altLang="en-US" sz="2000" dirty="0">
                <a:cs typeface="Times New Roman" panose="02020603050405020304" pitchFamily="18" charset="0"/>
              </a:rPr>
              <a:t>Concentration fields</a:t>
            </a:r>
          </a:p>
          <a:p>
            <a:pPr marL="800100" lvl="1" indent="-342900">
              <a:buFont typeface="Calibri" panose="020F0502020204030204" pitchFamily="34" charset="0"/>
              <a:buChar char="–"/>
            </a:pPr>
            <a:r>
              <a:rPr lang="sv-SE" altLang="en-US" sz="2000" dirty="0">
                <a:cs typeface="Times New Roman" panose="02020603050405020304" pitchFamily="18" charset="0"/>
              </a:rPr>
              <a:t>Stress fields</a:t>
            </a:r>
          </a:p>
          <a:p>
            <a:pPr marL="800100" lvl="1" indent="-342900">
              <a:buFont typeface="Calibri" panose="020F0502020204030204" pitchFamily="34" charset="0"/>
              <a:buChar char="–"/>
            </a:pPr>
            <a:r>
              <a:rPr lang="sv-SE" altLang="en-US" sz="2000" dirty="0">
                <a:cs typeface="Times New Roman" panose="02020603050405020304" pitchFamily="18" charset="0"/>
              </a:rPr>
              <a:t>Plastic strain fields (dislocation density fields)</a:t>
            </a:r>
          </a:p>
          <a:p>
            <a:pPr marL="800100" lvl="1" indent="-342900">
              <a:buFont typeface="Calibri" panose="020F0502020204030204" pitchFamily="34" charset="0"/>
              <a:buChar char="–"/>
            </a:pPr>
            <a:r>
              <a:rPr lang="sv-SE" altLang="en-US" sz="2000" dirty="0">
                <a:cs typeface="Times New Roman" panose="02020603050405020304" pitchFamily="18" charset="0"/>
              </a:rPr>
              <a:t>...</a:t>
            </a:r>
          </a:p>
          <a:p>
            <a:pPr marL="342900" indent="-342900">
              <a:buFont typeface="Arial" panose="020B0604020202020204" pitchFamily="34" charset="0"/>
              <a:buChar char="•"/>
            </a:pPr>
            <a:r>
              <a:rPr lang="sv-SE" altLang="en-US" sz="2000" dirty="0">
                <a:cs typeface="Times New Roman" panose="02020603050405020304" pitchFamily="18" charset="0"/>
              </a:rPr>
              <a:t>Need or can use input from</a:t>
            </a:r>
          </a:p>
          <a:p>
            <a:pPr marL="800100" lvl="1" indent="-342900">
              <a:buFont typeface="Calibri" panose="020F0502020204030204" pitchFamily="34" charset="0"/>
              <a:buChar char="–"/>
            </a:pPr>
            <a:r>
              <a:rPr lang="sv-SE" altLang="en-US" sz="2000" dirty="0">
                <a:cs typeface="Times New Roman" panose="02020603050405020304" pitchFamily="18" charset="0"/>
              </a:rPr>
              <a:t>Multicomponent thermodynamics</a:t>
            </a:r>
          </a:p>
          <a:p>
            <a:pPr marL="800100" lvl="1" indent="-342900">
              <a:buFont typeface="Calibri" panose="020F0502020204030204" pitchFamily="34" charset="0"/>
              <a:buChar char="–"/>
            </a:pPr>
            <a:r>
              <a:rPr lang="sv-SE" altLang="en-US" sz="2000" dirty="0">
                <a:cs typeface="Times New Roman" panose="02020603050405020304" pitchFamily="18" charset="0"/>
              </a:rPr>
              <a:t>Multicomponent diffusion analysis</a:t>
            </a:r>
          </a:p>
          <a:p>
            <a:pPr marL="800100" lvl="1" indent="-342900">
              <a:buFont typeface="Calibri" panose="020F0502020204030204" pitchFamily="34" charset="0"/>
              <a:buChar char="–"/>
            </a:pPr>
            <a:r>
              <a:rPr lang="sv-SE" altLang="en-US" sz="2000" dirty="0">
                <a:cs typeface="Times New Roman" panose="02020603050405020304" pitchFamily="18" charset="0"/>
              </a:rPr>
              <a:t>Interfacial energy and mobility</a:t>
            </a:r>
          </a:p>
          <a:p>
            <a:pPr marL="800100" lvl="1" indent="-342900">
              <a:buFont typeface="Calibri" panose="020F0502020204030204" pitchFamily="34" charset="0"/>
              <a:buChar char="–"/>
            </a:pPr>
            <a:r>
              <a:rPr lang="sv-SE" altLang="en-US" sz="2000" dirty="0">
                <a:cs typeface="Times New Roman" panose="02020603050405020304" pitchFamily="18" charset="0"/>
              </a:rPr>
              <a:t>Elastic coefficients and stresses</a:t>
            </a:r>
          </a:p>
          <a:p>
            <a:pPr marL="800100" lvl="1" indent="-342900">
              <a:buFont typeface="Calibri" panose="020F0502020204030204" pitchFamily="34" charset="0"/>
              <a:buChar char="–"/>
            </a:pPr>
            <a:r>
              <a:rPr lang="sv-SE" altLang="en-US" sz="2000" dirty="0">
                <a:cs typeface="Times New Roman" panose="02020603050405020304" pitchFamily="18" charset="0"/>
              </a:rPr>
              <a:t>Stress-free transformation strain tensor (eigen strains)</a:t>
            </a:r>
          </a:p>
          <a:p>
            <a:pPr marL="800100" lvl="1" indent="-342900">
              <a:buFont typeface="Calibri" panose="020F0502020204030204" pitchFamily="34" charset="0"/>
              <a:buChar char="–"/>
            </a:pPr>
            <a:r>
              <a:rPr lang="sv-SE" altLang="en-US" sz="2000" dirty="0">
                <a:cs typeface="Times New Roman" panose="02020603050405020304" pitchFamily="18" charset="0"/>
              </a:rPr>
              <a:t>Plastic relaxation</a:t>
            </a:r>
          </a:p>
          <a:p>
            <a:pPr marL="800100" lvl="1" indent="-342900">
              <a:buFont typeface="Calibri" panose="020F0502020204030204" pitchFamily="34" charset="0"/>
              <a:buChar char="–"/>
            </a:pPr>
            <a:r>
              <a:rPr lang="sv-SE" altLang="en-US" sz="2000" dirty="0">
                <a:cs typeface="Times New Roman" panose="02020603050405020304" pitchFamily="18" charset="0"/>
              </a:rPr>
              <a:t>Fluid flow (Navier Stokes)</a:t>
            </a:r>
          </a:p>
          <a:p>
            <a:pPr marL="800100" lvl="1" indent="-342900">
              <a:buFont typeface="Calibri" panose="020F0502020204030204" pitchFamily="34" charset="0"/>
              <a:buChar char="–"/>
            </a:pPr>
            <a:r>
              <a:rPr lang="sv-SE" altLang="en-US" sz="2000" dirty="0">
                <a:cs typeface="Times New Roman" panose="02020603050405020304" pitchFamily="18" charset="0"/>
              </a:rPr>
              <a:t>....</a:t>
            </a:r>
          </a:p>
        </p:txBody>
      </p:sp>
      <p:sp>
        <p:nvSpPr>
          <p:cNvPr id="4" name="TextBox 8"/>
          <p:cNvSpPr txBox="1">
            <a:spLocks noChangeArrowheads="1"/>
          </p:cNvSpPr>
          <p:nvPr/>
        </p:nvSpPr>
        <p:spPr bwMode="auto">
          <a:xfrm>
            <a:off x="4860032" y="6105208"/>
            <a:ext cx="417715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2000" i="1" dirty="0">
                <a:latin typeface="+mn-lt"/>
              </a:rPr>
              <a:t>Slide courtesy of Prof. J. </a:t>
            </a:r>
            <a:r>
              <a:rPr lang="en-US" altLang="en-US" sz="2000" i="1" dirty="0" err="1">
                <a:latin typeface="+mn-lt"/>
              </a:rPr>
              <a:t>Ågren</a:t>
            </a:r>
            <a:r>
              <a:rPr lang="en-US" altLang="en-US" sz="2000" i="1" dirty="0">
                <a:latin typeface="+mn-lt"/>
              </a:rPr>
              <a:t>, KTH</a:t>
            </a:r>
          </a:p>
        </p:txBody>
      </p:sp>
    </p:spTree>
    <p:extLst>
      <p:ext uri="{BB962C8B-B14F-4D97-AF65-F5344CB8AC3E}">
        <p14:creationId xmlns:p14="http://schemas.microsoft.com/office/powerpoint/2010/main" val="10865254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57200" y="188640"/>
            <a:ext cx="6347048" cy="504055"/>
          </a:xfrm>
        </p:spPr>
        <p:txBody>
          <a:bodyPr/>
          <a:lstStyle/>
          <a:p>
            <a:r>
              <a:rPr lang="en-US" sz="2800" dirty="0" smtClean="0"/>
              <a:t>CALPHAD based software: Phase field (2)</a:t>
            </a:r>
            <a:endParaRPr lang="en-US" sz="2800" dirty="0"/>
          </a:p>
        </p:txBody>
      </p:sp>
      <p:pic>
        <p:nvPicPr>
          <p:cNvPr id="4" name="Picture 2" descr="Coupling_Thermocalc_Teil1"/>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304" y="1501676"/>
            <a:ext cx="2119313" cy="378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3" descr="Coupling_Thermocalc_Teil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2804" y="1412776"/>
            <a:ext cx="2700338" cy="465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Coupling_Thermocalc_Teil4"/>
          <p:cNvPicPr>
            <a:picLocks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020817" y="4009926"/>
            <a:ext cx="2984500" cy="210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Coupling_Thermocalc_Teil2"/>
          <p:cNvPicPr>
            <a:picLocks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26704" y="2932013"/>
            <a:ext cx="2135188" cy="29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7"/>
          <p:cNvSpPr txBox="1">
            <a:spLocks noChangeArrowheads="1"/>
          </p:cNvSpPr>
          <p:nvPr/>
        </p:nvSpPr>
        <p:spPr bwMode="auto">
          <a:xfrm>
            <a:off x="688404" y="5483126"/>
            <a:ext cx="1803400" cy="627062"/>
          </a:xfrm>
          <a:prstGeom prst="rect">
            <a:avLst/>
          </a:prstGeom>
          <a:solidFill>
            <a:srgbClr val="CC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87251" tIns="43626" rIns="87251" bIns="43626">
            <a:spAutoFit/>
          </a:bodyPr>
          <a:lstStyle>
            <a:lvl1pPr defTabSz="871538" eaLnBrk="0" hangingPunct="0">
              <a:defRPr sz="2400">
                <a:solidFill>
                  <a:schemeClr val="tx1"/>
                </a:solidFill>
                <a:latin typeface="Times New Roman" panose="02020603050405020304" pitchFamily="18" charset="0"/>
              </a:defRPr>
            </a:lvl1pPr>
            <a:lvl2pPr marL="742950" indent="-285750" defTabSz="871538" eaLnBrk="0" hangingPunct="0">
              <a:defRPr sz="2400">
                <a:solidFill>
                  <a:schemeClr val="tx1"/>
                </a:solidFill>
                <a:latin typeface="Times New Roman" panose="02020603050405020304" pitchFamily="18" charset="0"/>
              </a:defRPr>
            </a:lvl2pPr>
            <a:lvl3pPr marL="1143000" indent="-228600" defTabSz="871538" eaLnBrk="0" hangingPunct="0">
              <a:defRPr sz="2400">
                <a:solidFill>
                  <a:schemeClr val="tx1"/>
                </a:solidFill>
                <a:latin typeface="Times New Roman" panose="02020603050405020304" pitchFamily="18" charset="0"/>
              </a:defRPr>
            </a:lvl3pPr>
            <a:lvl4pPr marL="1600200" indent="-228600" defTabSz="871538" eaLnBrk="0" hangingPunct="0">
              <a:defRPr sz="2400">
                <a:solidFill>
                  <a:schemeClr val="tx1"/>
                </a:solidFill>
                <a:latin typeface="Times New Roman" panose="02020603050405020304" pitchFamily="18" charset="0"/>
              </a:defRPr>
            </a:lvl4pPr>
            <a:lvl5pPr marL="2057400" indent="-228600" defTabSz="871538" eaLnBrk="0" hangingPunct="0">
              <a:defRPr sz="2400">
                <a:solidFill>
                  <a:schemeClr val="tx1"/>
                </a:solidFill>
                <a:latin typeface="Times New Roman" panose="02020603050405020304" pitchFamily="18" charset="0"/>
              </a:defRPr>
            </a:lvl5pPr>
            <a:lvl6pPr marL="2514600" indent="-228600" defTabSz="87153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87153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87153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871538"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50000"/>
              </a:spcBef>
            </a:pPr>
            <a:r>
              <a:rPr lang="de-DE" altLang="en-US" sz="1400" b="1">
                <a:solidFill>
                  <a:prstClr val="white"/>
                </a:solidFill>
              </a:rPr>
              <a:t>Mobility </a:t>
            </a:r>
          </a:p>
          <a:p>
            <a:pPr algn="ctr">
              <a:spcBef>
                <a:spcPct val="50000"/>
              </a:spcBef>
            </a:pPr>
            <a:r>
              <a:rPr lang="de-DE" altLang="en-US" sz="1400" b="1">
                <a:solidFill>
                  <a:prstClr val="white"/>
                </a:solidFill>
              </a:rPr>
              <a:t>Database</a:t>
            </a:r>
          </a:p>
        </p:txBody>
      </p:sp>
      <p:sp>
        <p:nvSpPr>
          <p:cNvPr id="9" name="TextBox 10"/>
          <p:cNvSpPr txBox="1">
            <a:spLocks noChangeArrowheads="1"/>
          </p:cNvSpPr>
          <p:nvPr/>
        </p:nvSpPr>
        <p:spPr bwMode="auto">
          <a:xfrm>
            <a:off x="683568" y="802382"/>
            <a:ext cx="76327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2000" i="1" dirty="0">
                <a:solidFill>
                  <a:prstClr val="black"/>
                </a:solidFill>
                <a:latin typeface="Calibri"/>
              </a:rPr>
              <a:t>Slide courtesy of Dr. Georg J. Schmitz, ACCESS</a:t>
            </a:r>
          </a:p>
        </p:txBody>
      </p:sp>
    </p:spTree>
    <p:extLst>
      <p:ext uri="{BB962C8B-B14F-4D97-AF65-F5344CB8AC3E}">
        <p14:creationId xmlns:p14="http://schemas.microsoft.com/office/powerpoint/2010/main" val="8547192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7" name="Rectangle 3"/>
          <p:cNvSpPr>
            <a:spLocks noGrp="1" noChangeArrowheads="1"/>
          </p:cNvSpPr>
          <p:nvPr>
            <p:ph type="body" idx="1"/>
          </p:nvPr>
        </p:nvSpPr>
        <p:spPr>
          <a:xfrm>
            <a:off x="685800" y="1066800"/>
            <a:ext cx="7772400" cy="4876800"/>
          </a:xfrm>
        </p:spPr>
        <p:txBody>
          <a:bodyPr/>
          <a:lstStyle/>
          <a:p>
            <a:pPr eaLnBrk="1" hangingPunct="1"/>
            <a:endParaRPr lang="en-GB" altLang="en-US" smtClean="0">
              <a:latin typeface="Verdana" panose="020B0604030504040204" pitchFamily="34" charset="0"/>
              <a:cs typeface="Times New Roman" panose="02020603050405020304" pitchFamily="18" charset="0"/>
            </a:endParaRPr>
          </a:p>
          <a:p>
            <a:pPr eaLnBrk="1" hangingPunct="1"/>
            <a:endParaRPr lang="en-GB" altLang="en-US" smtClean="0">
              <a:latin typeface="Verdana" panose="020B0604030504040204" pitchFamily="34" charset="0"/>
              <a:cs typeface="Times New Roman" panose="02020603050405020304" pitchFamily="18" charset="0"/>
            </a:endParaRPr>
          </a:p>
          <a:p>
            <a:pPr algn="ctr" eaLnBrk="1" hangingPunct="1"/>
            <a:r>
              <a:rPr lang="sv-SE" altLang="en-US" sz="5400" smtClean="0">
                <a:solidFill>
                  <a:schemeClr val="accent2"/>
                </a:solidFill>
              </a:rPr>
              <a:t>The underlying principles </a:t>
            </a:r>
          </a:p>
          <a:p>
            <a:pPr algn="ctr" eaLnBrk="1" hangingPunct="1"/>
            <a:r>
              <a:rPr lang="sv-SE" altLang="en-US" sz="5400" smtClean="0">
                <a:solidFill>
                  <a:schemeClr val="accent2"/>
                </a:solidFill>
              </a:rPr>
              <a:t>Of CALPHAD and </a:t>
            </a:r>
          </a:p>
          <a:p>
            <a:pPr algn="ctr" eaLnBrk="1" hangingPunct="1"/>
            <a:r>
              <a:rPr lang="sv-SE" altLang="en-US" sz="5400" smtClean="0">
                <a:solidFill>
                  <a:schemeClr val="accent2"/>
                </a:solidFill>
              </a:rPr>
              <a:t>Thermo-Calc</a:t>
            </a:r>
            <a:endParaRPr lang="en-GB" altLang="en-US" sz="5400" smtClean="0">
              <a:solidFill>
                <a:schemeClr val="accent2"/>
              </a:solidFill>
            </a:endParaRPr>
          </a:p>
        </p:txBody>
      </p:sp>
    </p:spTree>
    <p:extLst>
      <p:ext uri="{BB962C8B-B14F-4D97-AF65-F5344CB8AC3E}">
        <p14:creationId xmlns:p14="http://schemas.microsoft.com/office/powerpoint/2010/main" val="1280190803"/>
      </p:ext>
    </p:extLst>
  </p:cSld>
  <p:clrMapOvr>
    <a:masterClrMapping/>
  </p:clrMapOvr>
  <p:transition advClick="0"/>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Title 1"/>
          <p:cNvSpPr>
            <a:spLocks noGrp="1"/>
          </p:cNvSpPr>
          <p:nvPr>
            <p:ph type="title"/>
          </p:nvPr>
        </p:nvSpPr>
        <p:spPr/>
        <p:txBody>
          <a:bodyPr/>
          <a:lstStyle/>
          <a:p>
            <a:pPr eaLnBrk="1" hangingPunct="1"/>
            <a:r>
              <a:rPr lang="sv-SE" altLang="en-US" smtClean="0"/>
              <a:t>Thermodynamics</a:t>
            </a:r>
            <a:endParaRPr lang="en-US" altLang="en-US" smtClean="0"/>
          </a:p>
        </p:txBody>
      </p:sp>
      <p:pic>
        <p:nvPicPr>
          <p:cNvPr id="84995" name="Picture 2" descr="hillert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088" y="765175"/>
            <a:ext cx="4113212" cy="571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6" name="Rectangle 4"/>
          <p:cNvSpPr>
            <a:spLocks noChangeArrowheads="1"/>
          </p:cNvSpPr>
          <p:nvPr/>
        </p:nvSpPr>
        <p:spPr bwMode="auto">
          <a:xfrm>
            <a:off x="5157788" y="3398838"/>
            <a:ext cx="33750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400">
                <a:solidFill>
                  <a:schemeClr val="tx1"/>
                </a:solidFill>
                <a:latin typeface="Arial Narrow" panose="020B0606020202030204" pitchFamily="34" charset="0"/>
              </a:defRPr>
            </a:lvl1pPr>
            <a:lvl2pPr marL="742950" indent="-285750">
              <a:spcBef>
                <a:spcPct val="20000"/>
              </a:spcBef>
              <a:buChar char="–"/>
              <a:defRPr sz="2000">
                <a:solidFill>
                  <a:schemeClr val="tx1"/>
                </a:solidFill>
                <a:latin typeface="Arial Narrow" panose="020B0606020202030204" pitchFamily="34" charset="0"/>
              </a:defRPr>
            </a:lvl2pPr>
            <a:lvl3pPr marL="1143000" indent="-228600">
              <a:spcBef>
                <a:spcPct val="20000"/>
              </a:spcBef>
              <a:buChar char="•"/>
              <a:defRPr>
                <a:solidFill>
                  <a:schemeClr val="tx1"/>
                </a:solidFill>
                <a:latin typeface="Arial Narrow" panose="020B0606020202030204" pitchFamily="34" charset="0"/>
              </a:defRPr>
            </a:lvl3pPr>
            <a:lvl4pPr marL="1600200" indent="-228600">
              <a:spcBef>
                <a:spcPct val="20000"/>
              </a:spcBef>
              <a:buChar char="–"/>
              <a:defRPr sz="1600">
                <a:solidFill>
                  <a:schemeClr val="tx1"/>
                </a:solidFill>
                <a:latin typeface="Arial Narrow" panose="020B0606020202030204" pitchFamily="34" charset="0"/>
              </a:defRPr>
            </a:lvl4pPr>
            <a:lvl5pPr marL="2057400" indent="-228600">
              <a:spcBef>
                <a:spcPct val="20000"/>
              </a:spcBef>
              <a:buChar char="»"/>
              <a:defRPr sz="14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14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14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14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1400">
                <a:solidFill>
                  <a:schemeClr val="tx1"/>
                </a:solidFill>
                <a:latin typeface="Arial Narrow" panose="020B0606020202030204" pitchFamily="34" charset="0"/>
              </a:defRPr>
            </a:lvl9pPr>
          </a:lstStyle>
          <a:p>
            <a:pPr fontAlgn="base">
              <a:spcBef>
                <a:spcPct val="0"/>
              </a:spcBef>
              <a:spcAft>
                <a:spcPct val="0"/>
              </a:spcAft>
            </a:pPr>
            <a:r>
              <a:rPr lang="en-US" altLang="en-US" smtClean="0">
                <a:solidFill>
                  <a:srgbClr val="000000"/>
                </a:solidFill>
                <a:latin typeface="Times New Roman" panose="02020603050405020304" pitchFamily="18" charset="0"/>
              </a:rPr>
              <a:t>ISBN 978-0-521-85351-4</a:t>
            </a:r>
          </a:p>
        </p:txBody>
      </p:sp>
    </p:spTree>
    <p:extLst>
      <p:ext uri="{BB962C8B-B14F-4D97-AF65-F5344CB8AC3E}">
        <p14:creationId xmlns:p14="http://schemas.microsoft.com/office/powerpoint/2010/main" val="237203262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7263" y="836613"/>
            <a:ext cx="7862887" cy="513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Rectangle 6"/>
          <p:cNvSpPr>
            <a:spLocks noChangeArrowheads="1"/>
          </p:cNvSpPr>
          <p:nvPr/>
        </p:nvSpPr>
        <p:spPr bwMode="auto">
          <a:xfrm>
            <a:off x="609600" y="-20638"/>
            <a:ext cx="5903913"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defRPr sz="2400">
                <a:solidFill>
                  <a:schemeClr val="tx1"/>
                </a:solidFill>
                <a:latin typeface="Arial Narrow" panose="020B0606020202030204" pitchFamily="34" charset="0"/>
              </a:defRPr>
            </a:lvl1pPr>
            <a:lvl2pPr marL="742950" indent="-285750">
              <a:spcBef>
                <a:spcPct val="20000"/>
              </a:spcBef>
              <a:buChar char="–"/>
              <a:defRPr sz="2000">
                <a:solidFill>
                  <a:schemeClr val="tx1"/>
                </a:solidFill>
                <a:latin typeface="Arial Narrow" panose="020B0606020202030204" pitchFamily="34" charset="0"/>
              </a:defRPr>
            </a:lvl2pPr>
            <a:lvl3pPr marL="1143000" indent="-228600">
              <a:spcBef>
                <a:spcPct val="20000"/>
              </a:spcBef>
              <a:buChar char="•"/>
              <a:defRPr>
                <a:solidFill>
                  <a:schemeClr val="tx1"/>
                </a:solidFill>
                <a:latin typeface="Arial Narrow" panose="020B0606020202030204" pitchFamily="34" charset="0"/>
              </a:defRPr>
            </a:lvl3pPr>
            <a:lvl4pPr marL="1600200" indent="-228600">
              <a:spcBef>
                <a:spcPct val="20000"/>
              </a:spcBef>
              <a:buChar char="–"/>
              <a:defRPr sz="1600">
                <a:solidFill>
                  <a:schemeClr val="tx1"/>
                </a:solidFill>
                <a:latin typeface="Arial Narrow" panose="020B0606020202030204" pitchFamily="34" charset="0"/>
              </a:defRPr>
            </a:lvl4pPr>
            <a:lvl5pPr marL="2057400" indent="-228600">
              <a:spcBef>
                <a:spcPct val="20000"/>
              </a:spcBef>
              <a:buChar char="»"/>
              <a:defRPr sz="14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14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14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14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1400">
                <a:solidFill>
                  <a:schemeClr val="tx1"/>
                </a:solidFill>
                <a:latin typeface="Arial Narrow" panose="020B0606020202030204" pitchFamily="34" charset="0"/>
              </a:defRPr>
            </a:lvl9pPr>
          </a:lstStyle>
          <a:p>
            <a:pPr fontAlgn="base">
              <a:spcBef>
                <a:spcPct val="0"/>
              </a:spcBef>
              <a:spcAft>
                <a:spcPct val="0"/>
              </a:spcAft>
            </a:pPr>
            <a:r>
              <a:rPr lang="sv-SE" altLang="en-US" sz="3000" b="1" smtClean="0">
                <a:solidFill>
                  <a:srgbClr val="000000"/>
                </a:solidFill>
              </a:rPr>
              <a:t>Assessment guide</a:t>
            </a:r>
            <a:endParaRPr lang="en-GB" altLang="en-US" sz="3000" b="1" smtClean="0">
              <a:solidFill>
                <a:srgbClr val="000000"/>
              </a:solidFill>
            </a:endParaRPr>
          </a:p>
        </p:txBody>
      </p:sp>
      <p:sp>
        <p:nvSpPr>
          <p:cNvPr id="86020" name="Text Box 7"/>
          <p:cNvSpPr txBox="1">
            <a:spLocks noChangeArrowheads="1"/>
          </p:cNvSpPr>
          <p:nvPr/>
        </p:nvSpPr>
        <p:spPr bwMode="auto">
          <a:xfrm>
            <a:off x="1042988" y="6092825"/>
            <a:ext cx="77057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400">
                <a:solidFill>
                  <a:schemeClr val="tx1"/>
                </a:solidFill>
                <a:latin typeface="Arial Narrow" panose="020B0606020202030204" pitchFamily="34" charset="0"/>
              </a:defRPr>
            </a:lvl1pPr>
            <a:lvl2pPr marL="742950" indent="-285750">
              <a:spcBef>
                <a:spcPct val="20000"/>
              </a:spcBef>
              <a:buChar char="–"/>
              <a:defRPr sz="2000">
                <a:solidFill>
                  <a:schemeClr val="tx1"/>
                </a:solidFill>
                <a:latin typeface="Arial Narrow" panose="020B0606020202030204" pitchFamily="34" charset="0"/>
              </a:defRPr>
            </a:lvl2pPr>
            <a:lvl3pPr marL="1143000" indent="-228600">
              <a:spcBef>
                <a:spcPct val="20000"/>
              </a:spcBef>
              <a:buChar char="•"/>
              <a:defRPr>
                <a:solidFill>
                  <a:schemeClr val="tx1"/>
                </a:solidFill>
                <a:latin typeface="Arial Narrow" panose="020B0606020202030204" pitchFamily="34" charset="0"/>
              </a:defRPr>
            </a:lvl3pPr>
            <a:lvl4pPr marL="1600200" indent="-228600">
              <a:spcBef>
                <a:spcPct val="20000"/>
              </a:spcBef>
              <a:buChar char="–"/>
              <a:defRPr sz="1600">
                <a:solidFill>
                  <a:schemeClr val="tx1"/>
                </a:solidFill>
                <a:latin typeface="Arial Narrow" panose="020B0606020202030204" pitchFamily="34" charset="0"/>
              </a:defRPr>
            </a:lvl4pPr>
            <a:lvl5pPr marL="2057400" indent="-228600">
              <a:spcBef>
                <a:spcPct val="20000"/>
              </a:spcBef>
              <a:buChar char="»"/>
              <a:defRPr sz="14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14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14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14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1400">
                <a:solidFill>
                  <a:schemeClr val="tx1"/>
                </a:solidFill>
                <a:latin typeface="Arial Narrow" panose="020B0606020202030204" pitchFamily="34" charset="0"/>
              </a:defRPr>
            </a:lvl9pPr>
          </a:lstStyle>
          <a:p>
            <a:pPr fontAlgn="base">
              <a:spcBef>
                <a:spcPct val="50000"/>
              </a:spcBef>
              <a:spcAft>
                <a:spcPct val="0"/>
              </a:spcAft>
            </a:pPr>
            <a:r>
              <a:rPr lang="sv-SE" altLang="en-US" smtClean="0">
                <a:solidFill>
                  <a:srgbClr val="000000"/>
                </a:solidFill>
              </a:rPr>
              <a:t>ISBN  978-0-521-86811</a:t>
            </a:r>
            <a:endParaRPr lang="en-US" altLang="en-US" smtClean="0">
              <a:solidFill>
                <a:srgbClr val="000000"/>
              </a:solidFill>
            </a:endParaRPr>
          </a:p>
        </p:txBody>
      </p:sp>
    </p:spTree>
    <p:extLst>
      <p:ext uri="{BB962C8B-B14F-4D97-AF65-F5344CB8AC3E}">
        <p14:creationId xmlns:p14="http://schemas.microsoft.com/office/powerpoint/2010/main" val="41029552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ChangeArrowheads="1"/>
          </p:cNvSpPr>
          <p:nvPr/>
        </p:nvSpPr>
        <p:spPr bwMode="auto">
          <a:xfrm>
            <a:off x="539750" y="0"/>
            <a:ext cx="5903913"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defRPr sz="2400">
                <a:solidFill>
                  <a:schemeClr val="tx1"/>
                </a:solidFill>
                <a:latin typeface="Arial Narrow" panose="020B0606020202030204" pitchFamily="34" charset="0"/>
              </a:defRPr>
            </a:lvl1pPr>
            <a:lvl2pPr marL="742950" indent="-285750">
              <a:spcBef>
                <a:spcPct val="20000"/>
              </a:spcBef>
              <a:buChar char="–"/>
              <a:defRPr sz="2000">
                <a:solidFill>
                  <a:schemeClr val="tx1"/>
                </a:solidFill>
                <a:latin typeface="Arial Narrow" panose="020B0606020202030204" pitchFamily="34" charset="0"/>
              </a:defRPr>
            </a:lvl2pPr>
            <a:lvl3pPr marL="1143000" indent="-228600">
              <a:spcBef>
                <a:spcPct val="20000"/>
              </a:spcBef>
              <a:buChar char="•"/>
              <a:defRPr>
                <a:solidFill>
                  <a:schemeClr val="tx1"/>
                </a:solidFill>
                <a:latin typeface="Arial Narrow" panose="020B0606020202030204" pitchFamily="34" charset="0"/>
              </a:defRPr>
            </a:lvl3pPr>
            <a:lvl4pPr marL="1600200" indent="-228600">
              <a:spcBef>
                <a:spcPct val="20000"/>
              </a:spcBef>
              <a:buChar char="–"/>
              <a:defRPr sz="1600">
                <a:solidFill>
                  <a:schemeClr val="tx1"/>
                </a:solidFill>
                <a:latin typeface="Arial Narrow" panose="020B0606020202030204" pitchFamily="34" charset="0"/>
              </a:defRPr>
            </a:lvl4pPr>
            <a:lvl5pPr marL="2057400" indent="-228600">
              <a:spcBef>
                <a:spcPct val="20000"/>
              </a:spcBef>
              <a:buChar char="»"/>
              <a:defRPr sz="14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14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14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14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1400">
                <a:solidFill>
                  <a:schemeClr val="tx1"/>
                </a:solidFill>
                <a:latin typeface="Arial Narrow" panose="020B0606020202030204" pitchFamily="34" charset="0"/>
              </a:defRPr>
            </a:lvl9pPr>
          </a:lstStyle>
          <a:p>
            <a:pPr fontAlgn="base">
              <a:spcBef>
                <a:spcPct val="0"/>
              </a:spcBef>
              <a:spcAft>
                <a:spcPct val="0"/>
              </a:spcAft>
            </a:pPr>
            <a:r>
              <a:rPr lang="en-US" altLang="en-US" b="1" smtClean="0">
                <a:solidFill>
                  <a:srgbClr val="000000"/>
                </a:solidFill>
                <a:latin typeface="Times New Roman" panose="02020603050405020304" pitchFamily="18" charset="0"/>
              </a:rPr>
              <a:t>Behind Thermo-Calc</a:t>
            </a:r>
          </a:p>
        </p:txBody>
      </p:sp>
      <p:sp>
        <p:nvSpPr>
          <p:cNvPr id="103427" name="Rectangle 3"/>
          <p:cNvSpPr>
            <a:spLocks noChangeArrowheads="1"/>
          </p:cNvSpPr>
          <p:nvPr/>
        </p:nvSpPr>
        <p:spPr bwMode="auto">
          <a:xfrm>
            <a:off x="684213" y="765175"/>
            <a:ext cx="8280400" cy="489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defRPr sz="2400">
                <a:solidFill>
                  <a:schemeClr val="tx1"/>
                </a:solidFill>
                <a:latin typeface="Arial Narrow" panose="020B0606020202030204" pitchFamily="34" charset="0"/>
              </a:defRPr>
            </a:lvl1pPr>
            <a:lvl2pPr marL="742950" indent="-285750">
              <a:spcBef>
                <a:spcPct val="20000"/>
              </a:spcBef>
              <a:buChar char="–"/>
              <a:defRPr sz="2000">
                <a:solidFill>
                  <a:schemeClr val="tx1"/>
                </a:solidFill>
                <a:latin typeface="Arial Narrow" panose="020B0606020202030204" pitchFamily="34" charset="0"/>
              </a:defRPr>
            </a:lvl2pPr>
            <a:lvl3pPr marL="1143000" indent="-228600">
              <a:spcBef>
                <a:spcPct val="20000"/>
              </a:spcBef>
              <a:buChar char="•"/>
              <a:defRPr>
                <a:solidFill>
                  <a:schemeClr val="tx1"/>
                </a:solidFill>
                <a:latin typeface="Arial Narrow" panose="020B0606020202030204" pitchFamily="34" charset="0"/>
              </a:defRPr>
            </a:lvl3pPr>
            <a:lvl4pPr marL="1600200" indent="-228600">
              <a:spcBef>
                <a:spcPct val="20000"/>
              </a:spcBef>
              <a:buChar char="–"/>
              <a:defRPr sz="1600">
                <a:solidFill>
                  <a:schemeClr val="tx1"/>
                </a:solidFill>
                <a:latin typeface="Arial Narrow" panose="020B0606020202030204" pitchFamily="34" charset="0"/>
              </a:defRPr>
            </a:lvl4pPr>
            <a:lvl5pPr marL="2057400" indent="-228600">
              <a:spcBef>
                <a:spcPct val="20000"/>
              </a:spcBef>
              <a:buChar char="»"/>
              <a:defRPr sz="14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14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14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14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1400">
                <a:solidFill>
                  <a:schemeClr val="tx1"/>
                </a:solidFill>
                <a:latin typeface="Arial Narrow" panose="020B0606020202030204" pitchFamily="34" charset="0"/>
              </a:defRPr>
            </a:lvl9pPr>
          </a:lstStyle>
          <a:p>
            <a:pPr fontAlgn="base">
              <a:spcAft>
                <a:spcPct val="0"/>
              </a:spcAft>
            </a:pPr>
            <a:r>
              <a:rPr lang="en-US" altLang="en-US" u="sng" smtClean="0">
                <a:solidFill>
                  <a:srgbClr val="000000"/>
                </a:solidFill>
                <a:latin typeface="Times New Roman" panose="02020603050405020304" pitchFamily="18" charset="0"/>
              </a:rPr>
              <a:t>Thermodynamic Databases (</a:t>
            </a:r>
            <a:r>
              <a:rPr lang="en-US" altLang="en-US" i="1" u="sng" smtClean="0">
                <a:solidFill>
                  <a:srgbClr val="000000"/>
                </a:solidFill>
                <a:latin typeface="Times New Roman" panose="02020603050405020304" pitchFamily="18" charset="0"/>
              </a:rPr>
              <a:t>The CALPHAD approach)</a:t>
            </a:r>
          </a:p>
        </p:txBody>
      </p:sp>
      <p:sp>
        <p:nvSpPr>
          <p:cNvPr id="103428" name="AutoShape 4"/>
          <p:cNvSpPr>
            <a:spLocks noChangeArrowheads="1"/>
          </p:cNvSpPr>
          <p:nvPr/>
        </p:nvSpPr>
        <p:spPr bwMode="auto">
          <a:xfrm>
            <a:off x="6443663" y="4076700"/>
            <a:ext cx="1752600" cy="1008063"/>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17694720 60000 65536"/>
              <a:gd name="T13" fmla="*/ 11796480 60000 65536"/>
              <a:gd name="T14" fmla="*/ 11796480 60000 65536"/>
              <a:gd name="T15" fmla="*/ 5898240 60000 65536"/>
              <a:gd name="T16" fmla="*/ 0 60000 65536"/>
              <a:gd name="T17" fmla="*/ 0 60000 65536"/>
              <a:gd name="T18" fmla="*/ 0 w 21600"/>
              <a:gd name="T19" fmla="*/ 14400 h 21600"/>
              <a:gd name="T20" fmla="*/ 18514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29" y="0"/>
                </a:moveTo>
                <a:lnTo>
                  <a:pt x="9257" y="7200"/>
                </a:lnTo>
                <a:lnTo>
                  <a:pt x="12343" y="7200"/>
                </a:lnTo>
                <a:lnTo>
                  <a:pt x="12343" y="14400"/>
                </a:lnTo>
                <a:lnTo>
                  <a:pt x="0" y="14400"/>
                </a:lnTo>
                <a:lnTo>
                  <a:pt x="0" y="21600"/>
                </a:lnTo>
                <a:lnTo>
                  <a:pt x="18514" y="21600"/>
                </a:lnTo>
                <a:lnTo>
                  <a:pt x="18514" y="7200"/>
                </a:lnTo>
                <a:lnTo>
                  <a:pt x="21600" y="7200"/>
                </a:lnTo>
                <a:lnTo>
                  <a:pt x="15429" y="0"/>
                </a:lnTo>
                <a:close/>
              </a:path>
            </a:pathLst>
          </a:custGeom>
          <a:solidFill>
            <a:srgbClr val="FF3300"/>
          </a:solidFill>
          <a:ln w="9525">
            <a:solidFill>
              <a:srgbClr val="FF3300"/>
            </a:solidFill>
            <a:miter lim="800000"/>
            <a:headEnd/>
            <a:tailEnd/>
          </a:ln>
        </p:spPr>
        <p:txBody>
          <a:bodyPr wrap="none" anchor="ctr"/>
          <a:lstStyle/>
          <a:p>
            <a:pPr eaLnBrk="0" fontAlgn="base" hangingPunct="0">
              <a:spcBef>
                <a:spcPct val="0"/>
              </a:spcBef>
              <a:spcAft>
                <a:spcPct val="0"/>
              </a:spcAft>
            </a:pPr>
            <a:endParaRPr lang="en-US" sz="2400" smtClean="0">
              <a:solidFill>
                <a:srgbClr val="000000"/>
              </a:solidFill>
              <a:latin typeface="Times New Roman" panose="02020603050405020304" pitchFamily="18" charset="0"/>
            </a:endParaRPr>
          </a:p>
        </p:txBody>
      </p:sp>
      <p:sp>
        <p:nvSpPr>
          <p:cNvPr id="103429" name="AutoShape 5"/>
          <p:cNvSpPr>
            <a:spLocks noChangeArrowheads="1"/>
          </p:cNvSpPr>
          <p:nvPr/>
        </p:nvSpPr>
        <p:spPr bwMode="auto">
          <a:xfrm flipH="1">
            <a:off x="1836738" y="4076700"/>
            <a:ext cx="1727200" cy="1008063"/>
          </a:xfrm>
          <a:custGeom>
            <a:avLst/>
            <a:gdLst>
              <a:gd name="T0" fmla="*/ 2147483646 w 21600"/>
              <a:gd name="T1" fmla="*/ 0 h 21600"/>
              <a:gd name="T2" fmla="*/ 2147483646 w 21600"/>
              <a:gd name="T3" fmla="*/ 2147483646 h 21600"/>
              <a:gd name="T4" fmla="*/ 0 w 21600"/>
              <a:gd name="T5" fmla="*/ 2147483646 h 21600"/>
              <a:gd name="T6" fmla="*/ 2147483646 w 21600"/>
              <a:gd name="T7" fmla="*/ 2147483646 h 21600"/>
              <a:gd name="T8" fmla="*/ 2147483646 w 21600"/>
              <a:gd name="T9" fmla="*/ 2147483646 h 21600"/>
              <a:gd name="T10" fmla="*/ 2147483646 w 21600"/>
              <a:gd name="T11" fmla="*/ 2147483646 h 21600"/>
              <a:gd name="T12" fmla="*/ 17694720 60000 65536"/>
              <a:gd name="T13" fmla="*/ 11796480 60000 65536"/>
              <a:gd name="T14" fmla="*/ 11796480 60000 65536"/>
              <a:gd name="T15" fmla="*/ 5898240 60000 65536"/>
              <a:gd name="T16" fmla="*/ 0 60000 65536"/>
              <a:gd name="T17" fmla="*/ 0 60000 65536"/>
              <a:gd name="T18" fmla="*/ 0 w 21600"/>
              <a:gd name="T19" fmla="*/ 14018 h 21600"/>
              <a:gd name="T20" fmla="*/ 18721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5436" y="0"/>
                </a:moveTo>
                <a:lnTo>
                  <a:pt x="9271" y="7177"/>
                </a:lnTo>
                <a:lnTo>
                  <a:pt x="12150" y="7177"/>
                </a:lnTo>
                <a:lnTo>
                  <a:pt x="12150" y="14018"/>
                </a:lnTo>
                <a:lnTo>
                  <a:pt x="0" y="14018"/>
                </a:lnTo>
                <a:lnTo>
                  <a:pt x="0" y="21600"/>
                </a:lnTo>
                <a:lnTo>
                  <a:pt x="18721" y="21600"/>
                </a:lnTo>
                <a:lnTo>
                  <a:pt x="18721" y="7177"/>
                </a:lnTo>
                <a:lnTo>
                  <a:pt x="21600" y="7177"/>
                </a:lnTo>
                <a:lnTo>
                  <a:pt x="15436" y="0"/>
                </a:lnTo>
                <a:close/>
              </a:path>
            </a:pathLst>
          </a:custGeom>
          <a:solidFill>
            <a:srgbClr val="FF3300"/>
          </a:solidFill>
          <a:ln w="9525">
            <a:solidFill>
              <a:srgbClr val="FF3300"/>
            </a:solidFill>
            <a:miter lim="800000"/>
            <a:headEnd/>
            <a:tailEnd/>
          </a:ln>
        </p:spPr>
        <p:txBody>
          <a:bodyPr wrap="none" anchor="ctr"/>
          <a:lstStyle/>
          <a:p>
            <a:pPr eaLnBrk="0" fontAlgn="base" hangingPunct="0">
              <a:spcBef>
                <a:spcPct val="0"/>
              </a:spcBef>
              <a:spcAft>
                <a:spcPct val="0"/>
              </a:spcAft>
            </a:pPr>
            <a:endParaRPr lang="en-US" sz="2400" smtClean="0">
              <a:solidFill>
                <a:srgbClr val="000000"/>
              </a:solidFill>
              <a:latin typeface="Times New Roman" panose="02020603050405020304" pitchFamily="18" charset="0"/>
            </a:endParaRPr>
          </a:p>
        </p:txBody>
      </p:sp>
      <p:sp>
        <p:nvSpPr>
          <p:cNvPr id="103430" name="AutoShape 6"/>
          <p:cNvSpPr>
            <a:spLocks noChangeArrowheads="1"/>
          </p:cNvSpPr>
          <p:nvPr/>
        </p:nvSpPr>
        <p:spPr bwMode="auto">
          <a:xfrm>
            <a:off x="4683125" y="5021263"/>
            <a:ext cx="533400" cy="1073150"/>
          </a:xfrm>
          <a:prstGeom prst="downArrow">
            <a:avLst>
              <a:gd name="adj1" fmla="val 50000"/>
              <a:gd name="adj2" fmla="val 50298"/>
            </a:avLst>
          </a:prstGeom>
          <a:solidFill>
            <a:srgbClr val="FF3300"/>
          </a:solidFill>
          <a:ln w="9525">
            <a:solidFill>
              <a:srgbClr val="FF3300"/>
            </a:solidFill>
            <a:miter lim="800000"/>
            <a:headEnd/>
            <a:tailEnd/>
          </a:ln>
        </p:spPr>
        <p:txBody>
          <a:bodyPr wrap="none" anchor="ctr"/>
          <a:lstStyle>
            <a:lvl1pPr>
              <a:spcBef>
                <a:spcPct val="20000"/>
              </a:spcBef>
              <a:defRPr sz="2400">
                <a:solidFill>
                  <a:schemeClr val="tx1"/>
                </a:solidFill>
                <a:latin typeface="Arial Narrow" panose="020B0606020202030204" pitchFamily="34" charset="0"/>
              </a:defRPr>
            </a:lvl1pPr>
            <a:lvl2pPr marL="742950" indent="-285750">
              <a:spcBef>
                <a:spcPct val="20000"/>
              </a:spcBef>
              <a:buChar char="–"/>
              <a:defRPr sz="2000">
                <a:solidFill>
                  <a:schemeClr val="tx1"/>
                </a:solidFill>
                <a:latin typeface="Arial Narrow" panose="020B0606020202030204" pitchFamily="34" charset="0"/>
              </a:defRPr>
            </a:lvl2pPr>
            <a:lvl3pPr marL="1143000" indent="-228600">
              <a:spcBef>
                <a:spcPct val="20000"/>
              </a:spcBef>
              <a:buChar char="•"/>
              <a:defRPr>
                <a:solidFill>
                  <a:schemeClr val="tx1"/>
                </a:solidFill>
                <a:latin typeface="Arial Narrow" panose="020B0606020202030204" pitchFamily="34" charset="0"/>
              </a:defRPr>
            </a:lvl3pPr>
            <a:lvl4pPr marL="1600200" indent="-228600">
              <a:spcBef>
                <a:spcPct val="20000"/>
              </a:spcBef>
              <a:buChar char="–"/>
              <a:defRPr sz="1600">
                <a:solidFill>
                  <a:schemeClr val="tx1"/>
                </a:solidFill>
                <a:latin typeface="Arial Narrow" panose="020B0606020202030204" pitchFamily="34" charset="0"/>
              </a:defRPr>
            </a:lvl4pPr>
            <a:lvl5pPr marL="2057400" indent="-228600">
              <a:spcBef>
                <a:spcPct val="20000"/>
              </a:spcBef>
              <a:buChar char="»"/>
              <a:defRPr sz="14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14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14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14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1400">
                <a:solidFill>
                  <a:schemeClr val="tx1"/>
                </a:solidFill>
                <a:latin typeface="Arial Narrow" panose="020B0606020202030204" pitchFamily="34" charset="0"/>
              </a:defRPr>
            </a:lvl9pPr>
          </a:lstStyle>
          <a:p>
            <a:pPr fontAlgn="base">
              <a:spcBef>
                <a:spcPct val="0"/>
              </a:spcBef>
              <a:spcAft>
                <a:spcPct val="0"/>
              </a:spcAft>
            </a:pPr>
            <a:endParaRPr lang="en-US" altLang="en-US" smtClean="0">
              <a:solidFill>
                <a:srgbClr val="000000"/>
              </a:solidFill>
              <a:latin typeface="Times New Roman" panose="02020603050405020304" pitchFamily="18" charset="0"/>
            </a:endParaRPr>
          </a:p>
        </p:txBody>
      </p:sp>
      <p:sp>
        <p:nvSpPr>
          <p:cNvPr id="103431" name="Text Box 7"/>
          <p:cNvSpPr txBox="1">
            <a:spLocks noChangeArrowheads="1"/>
          </p:cNvSpPr>
          <p:nvPr/>
        </p:nvSpPr>
        <p:spPr bwMode="auto">
          <a:xfrm>
            <a:off x="1042988" y="1473200"/>
            <a:ext cx="3168650" cy="20272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185738" indent="-185738">
              <a:spcBef>
                <a:spcPct val="20000"/>
              </a:spcBef>
              <a:defRPr sz="2400">
                <a:solidFill>
                  <a:schemeClr val="tx1"/>
                </a:solidFill>
                <a:latin typeface="Arial Narrow" panose="020B0606020202030204" pitchFamily="34" charset="0"/>
              </a:defRPr>
            </a:lvl1pPr>
            <a:lvl2pPr marL="742950" indent="-285750">
              <a:spcBef>
                <a:spcPct val="20000"/>
              </a:spcBef>
              <a:buChar char="–"/>
              <a:defRPr sz="2000">
                <a:solidFill>
                  <a:schemeClr val="tx1"/>
                </a:solidFill>
                <a:latin typeface="Arial Narrow" panose="020B0606020202030204" pitchFamily="34" charset="0"/>
              </a:defRPr>
            </a:lvl2pPr>
            <a:lvl3pPr marL="1143000" indent="-228600">
              <a:spcBef>
                <a:spcPct val="20000"/>
              </a:spcBef>
              <a:buChar char="•"/>
              <a:defRPr>
                <a:solidFill>
                  <a:schemeClr val="tx1"/>
                </a:solidFill>
                <a:latin typeface="Arial Narrow" panose="020B0606020202030204" pitchFamily="34" charset="0"/>
              </a:defRPr>
            </a:lvl3pPr>
            <a:lvl4pPr marL="1600200" indent="-228600">
              <a:spcBef>
                <a:spcPct val="20000"/>
              </a:spcBef>
              <a:buChar char="–"/>
              <a:defRPr sz="1600">
                <a:solidFill>
                  <a:schemeClr val="tx1"/>
                </a:solidFill>
                <a:latin typeface="Arial Narrow" panose="020B0606020202030204" pitchFamily="34" charset="0"/>
              </a:defRPr>
            </a:lvl4pPr>
            <a:lvl5pPr marL="2057400" indent="-228600">
              <a:spcBef>
                <a:spcPct val="20000"/>
              </a:spcBef>
              <a:buChar char="»"/>
              <a:defRPr sz="14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14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14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14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1400">
                <a:solidFill>
                  <a:schemeClr val="tx1"/>
                </a:solidFill>
                <a:latin typeface="Arial Narrow" panose="020B0606020202030204" pitchFamily="34" charset="0"/>
              </a:defRPr>
            </a:lvl9pPr>
          </a:lstStyle>
          <a:p>
            <a:pPr eaLnBrk="0" fontAlgn="base" hangingPunct="0">
              <a:spcBef>
                <a:spcPct val="50000"/>
              </a:spcBef>
              <a:spcAft>
                <a:spcPct val="0"/>
              </a:spcAft>
            </a:pPr>
            <a:r>
              <a:rPr lang="en-US" altLang="en-US" sz="1800" b="1" u="sng" smtClean="0">
                <a:solidFill>
                  <a:srgbClr val="000000"/>
                </a:solidFill>
                <a:latin typeface="Times New Roman" panose="02020603050405020304" pitchFamily="18" charset="0"/>
              </a:rPr>
              <a:t>Thermochemical measurements:</a:t>
            </a:r>
            <a:r>
              <a:rPr lang="en-US" altLang="en-US" sz="1800" smtClean="0">
                <a:solidFill>
                  <a:srgbClr val="000000"/>
                </a:solidFill>
                <a:latin typeface="Times New Roman" panose="02020603050405020304" pitchFamily="18" charset="0"/>
              </a:rPr>
              <a:t> </a:t>
            </a:r>
          </a:p>
          <a:p>
            <a:pPr eaLnBrk="0" fontAlgn="base" hangingPunct="0">
              <a:spcBef>
                <a:spcPct val="50000"/>
              </a:spcBef>
              <a:spcAft>
                <a:spcPct val="0"/>
              </a:spcAft>
              <a:buFontTx/>
              <a:buChar char="•"/>
            </a:pPr>
            <a:r>
              <a:rPr lang="en-US" altLang="en-US" sz="1800" smtClean="0">
                <a:solidFill>
                  <a:srgbClr val="000000"/>
                </a:solidFill>
                <a:latin typeface="Times New Roman" panose="02020603050405020304" pitchFamily="18" charset="0"/>
              </a:rPr>
              <a:t>Enthalpy</a:t>
            </a:r>
          </a:p>
          <a:p>
            <a:pPr eaLnBrk="0" fontAlgn="base" hangingPunct="0">
              <a:spcBef>
                <a:spcPct val="50000"/>
              </a:spcBef>
              <a:spcAft>
                <a:spcPct val="0"/>
              </a:spcAft>
              <a:buFontTx/>
              <a:buChar char="•"/>
            </a:pPr>
            <a:r>
              <a:rPr lang="en-US" altLang="en-US" sz="1800" smtClean="0">
                <a:solidFill>
                  <a:srgbClr val="000000"/>
                </a:solidFill>
                <a:latin typeface="Times New Roman" panose="02020603050405020304" pitchFamily="18" charset="0"/>
              </a:rPr>
              <a:t>Entropy</a:t>
            </a:r>
          </a:p>
          <a:p>
            <a:pPr eaLnBrk="0" fontAlgn="base" hangingPunct="0">
              <a:spcBef>
                <a:spcPct val="50000"/>
              </a:spcBef>
              <a:spcAft>
                <a:spcPct val="0"/>
              </a:spcAft>
              <a:buFontTx/>
              <a:buChar char="•"/>
            </a:pPr>
            <a:r>
              <a:rPr lang="en-US" altLang="en-US" sz="1800" smtClean="0">
                <a:solidFill>
                  <a:srgbClr val="000000"/>
                </a:solidFill>
                <a:latin typeface="Times New Roman" panose="02020603050405020304" pitchFamily="18" charset="0"/>
              </a:rPr>
              <a:t>Heat capacity</a:t>
            </a:r>
          </a:p>
          <a:p>
            <a:pPr eaLnBrk="0" fontAlgn="base" hangingPunct="0">
              <a:spcBef>
                <a:spcPct val="50000"/>
              </a:spcBef>
              <a:spcAft>
                <a:spcPct val="0"/>
              </a:spcAft>
              <a:buFontTx/>
              <a:buChar char="•"/>
            </a:pPr>
            <a:r>
              <a:rPr lang="en-US" altLang="en-US" sz="1800" smtClean="0">
                <a:solidFill>
                  <a:srgbClr val="000000"/>
                </a:solidFill>
                <a:latin typeface="Times New Roman" panose="02020603050405020304" pitchFamily="18" charset="0"/>
              </a:rPr>
              <a:t>Activity</a:t>
            </a:r>
          </a:p>
        </p:txBody>
      </p:sp>
      <p:sp>
        <p:nvSpPr>
          <p:cNvPr id="103432" name="Text Box 8"/>
          <p:cNvSpPr txBox="1">
            <a:spLocks noChangeArrowheads="1"/>
          </p:cNvSpPr>
          <p:nvPr/>
        </p:nvSpPr>
        <p:spPr bwMode="auto">
          <a:xfrm>
            <a:off x="6372225" y="1473200"/>
            <a:ext cx="2125663" cy="20272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marL="185738" indent="-185738">
              <a:spcBef>
                <a:spcPct val="20000"/>
              </a:spcBef>
              <a:defRPr sz="2400">
                <a:solidFill>
                  <a:schemeClr val="tx1"/>
                </a:solidFill>
                <a:latin typeface="Arial Narrow" panose="020B0606020202030204" pitchFamily="34" charset="0"/>
              </a:defRPr>
            </a:lvl1pPr>
            <a:lvl2pPr marL="742950" indent="-285750">
              <a:spcBef>
                <a:spcPct val="20000"/>
              </a:spcBef>
              <a:buChar char="–"/>
              <a:defRPr sz="2000">
                <a:solidFill>
                  <a:schemeClr val="tx1"/>
                </a:solidFill>
                <a:latin typeface="Arial Narrow" panose="020B0606020202030204" pitchFamily="34" charset="0"/>
              </a:defRPr>
            </a:lvl2pPr>
            <a:lvl3pPr marL="1143000" indent="-228600">
              <a:spcBef>
                <a:spcPct val="20000"/>
              </a:spcBef>
              <a:buChar char="•"/>
              <a:defRPr>
                <a:solidFill>
                  <a:schemeClr val="tx1"/>
                </a:solidFill>
                <a:latin typeface="Arial Narrow" panose="020B0606020202030204" pitchFamily="34" charset="0"/>
              </a:defRPr>
            </a:lvl3pPr>
            <a:lvl4pPr marL="1600200" indent="-228600">
              <a:spcBef>
                <a:spcPct val="20000"/>
              </a:spcBef>
              <a:buChar char="–"/>
              <a:defRPr sz="1600">
                <a:solidFill>
                  <a:schemeClr val="tx1"/>
                </a:solidFill>
                <a:latin typeface="Arial Narrow" panose="020B0606020202030204" pitchFamily="34" charset="0"/>
              </a:defRPr>
            </a:lvl4pPr>
            <a:lvl5pPr marL="2057400" indent="-228600">
              <a:spcBef>
                <a:spcPct val="20000"/>
              </a:spcBef>
              <a:buChar char="»"/>
              <a:defRPr sz="14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14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14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14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1400">
                <a:solidFill>
                  <a:schemeClr val="tx1"/>
                </a:solidFill>
                <a:latin typeface="Arial Narrow" panose="020B0606020202030204" pitchFamily="34" charset="0"/>
              </a:defRPr>
            </a:lvl9pPr>
          </a:lstStyle>
          <a:p>
            <a:pPr eaLnBrk="0" fontAlgn="base" hangingPunct="0">
              <a:spcBef>
                <a:spcPct val="50000"/>
              </a:spcBef>
              <a:spcAft>
                <a:spcPct val="0"/>
              </a:spcAft>
            </a:pPr>
            <a:r>
              <a:rPr lang="en-US" altLang="en-US" sz="1800" b="1" u="sng" smtClean="0">
                <a:solidFill>
                  <a:srgbClr val="000000"/>
                </a:solidFill>
                <a:latin typeface="Times New Roman" panose="02020603050405020304" pitchFamily="18" charset="0"/>
              </a:rPr>
              <a:t>Phase equilibria:</a:t>
            </a:r>
            <a:r>
              <a:rPr lang="en-US" altLang="en-US" sz="1800" smtClean="0">
                <a:solidFill>
                  <a:srgbClr val="000000"/>
                </a:solidFill>
                <a:latin typeface="Times New Roman" panose="02020603050405020304" pitchFamily="18" charset="0"/>
              </a:rPr>
              <a:t> </a:t>
            </a:r>
          </a:p>
          <a:p>
            <a:pPr eaLnBrk="0" fontAlgn="base" hangingPunct="0">
              <a:spcBef>
                <a:spcPct val="50000"/>
              </a:spcBef>
              <a:spcAft>
                <a:spcPct val="0"/>
              </a:spcAft>
              <a:buFontTx/>
              <a:buChar char="•"/>
            </a:pPr>
            <a:r>
              <a:rPr lang="en-US" altLang="en-US" sz="1800" smtClean="0">
                <a:solidFill>
                  <a:srgbClr val="000000"/>
                </a:solidFill>
                <a:latin typeface="Times New Roman" panose="02020603050405020304" pitchFamily="18" charset="0"/>
              </a:rPr>
              <a:t>Liquidus</a:t>
            </a:r>
          </a:p>
          <a:p>
            <a:pPr eaLnBrk="0" fontAlgn="base" hangingPunct="0">
              <a:spcBef>
                <a:spcPct val="50000"/>
              </a:spcBef>
              <a:spcAft>
                <a:spcPct val="0"/>
              </a:spcAft>
              <a:buFontTx/>
              <a:buChar char="•"/>
            </a:pPr>
            <a:r>
              <a:rPr lang="en-US" altLang="en-US" sz="1800" smtClean="0">
                <a:solidFill>
                  <a:srgbClr val="000000"/>
                </a:solidFill>
                <a:latin typeface="Times New Roman" panose="02020603050405020304" pitchFamily="18" charset="0"/>
              </a:rPr>
              <a:t>Solidus</a:t>
            </a:r>
          </a:p>
          <a:p>
            <a:pPr eaLnBrk="0" fontAlgn="base" hangingPunct="0">
              <a:spcBef>
                <a:spcPct val="50000"/>
              </a:spcBef>
              <a:spcAft>
                <a:spcPct val="0"/>
              </a:spcAft>
              <a:buFontTx/>
              <a:buChar char="•"/>
            </a:pPr>
            <a:r>
              <a:rPr lang="en-US" altLang="en-US" sz="1800" smtClean="0">
                <a:solidFill>
                  <a:srgbClr val="000000"/>
                </a:solidFill>
                <a:latin typeface="Times New Roman" panose="02020603050405020304" pitchFamily="18" charset="0"/>
              </a:rPr>
              <a:t>Phase boundary</a:t>
            </a:r>
          </a:p>
          <a:p>
            <a:pPr eaLnBrk="0" fontAlgn="base" hangingPunct="0">
              <a:spcBef>
                <a:spcPct val="50000"/>
              </a:spcBef>
              <a:spcAft>
                <a:spcPct val="0"/>
              </a:spcAft>
              <a:buFontTx/>
              <a:buChar char="•"/>
            </a:pPr>
            <a:endParaRPr lang="en-US" altLang="en-US" sz="1800" smtClean="0">
              <a:solidFill>
                <a:srgbClr val="000000"/>
              </a:solidFill>
              <a:latin typeface="Times New Roman" panose="02020603050405020304" pitchFamily="18" charset="0"/>
            </a:endParaRPr>
          </a:p>
        </p:txBody>
      </p:sp>
      <p:sp>
        <p:nvSpPr>
          <p:cNvPr id="103433" name="Text Box 9"/>
          <p:cNvSpPr txBox="1">
            <a:spLocks noChangeArrowheads="1"/>
          </p:cNvSpPr>
          <p:nvPr/>
        </p:nvSpPr>
        <p:spPr bwMode="auto">
          <a:xfrm>
            <a:off x="3540125" y="4183063"/>
            <a:ext cx="2895600" cy="1379537"/>
          </a:xfrm>
          <a:prstGeom prst="rect">
            <a:avLst/>
          </a:prstGeom>
          <a:solidFill>
            <a:srgbClr val="00FF99"/>
          </a:solidFill>
          <a:ln w="9525">
            <a:solidFill>
              <a:schemeClr val="tx1"/>
            </a:solidFill>
            <a:miter lim="800000"/>
            <a:headEnd/>
            <a:tailEnd/>
          </a:ln>
        </p:spPr>
        <p:txBody>
          <a:bodyPr>
            <a:spAutoFit/>
          </a:bodyPr>
          <a:lstStyle>
            <a:lvl1pPr>
              <a:spcBef>
                <a:spcPct val="20000"/>
              </a:spcBef>
              <a:defRPr sz="2400">
                <a:solidFill>
                  <a:schemeClr val="tx1"/>
                </a:solidFill>
                <a:latin typeface="Arial Narrow" panose="020B0606020202030204" pitchFamily="34" charset="0"/>
              </a:defRPr>
            </a:lvl1pPr>
            <a:lvl2pPr marL="742950" indent="-285750">
              <a:spcBef>
                <a:spcPct val="20000"/>
              </a:spcBef>
              <a:buChar char="–"/>
              <a:defRPr sz="2000">
                <a:solidFill>
                  <a:schemeClr val="tx1"/>
                </a:solidFill>
                <a:latin typeface="Arial Narrow" panose="020B0606020202030204" pitchFamily="34" charset="0"/>
              </a:defRPr>
            </a:lvl2pPr>
            <a:lvl3pPr marL="1143000" indent="-228600">
              <a:spcBef>
                <a:spcPct val="20000"/>
              </a:spcBef>
              <a:buChar char="•"/>
              <a:defRPr>
                <a:solidFill>
                  <a:schemeClr val="tx1"/>
                </a:solidFill>
                <a:latin typeface="Arial Narrow" panose="020B0606020202030204" pitchFamily="34" charset="0"/>
              </a:defRPr>
            </a:lvl3pPr>
            <a:lvl4pPr marL="1600200" indent="-228600">
              <a:spcBef>
                <a:spcPct val="20000"/>
              </a:spcBef>
              <a:buChar char="–"/>
              <a:defRPr sz="1600">
                <a:solidFill>
                  <a:schemeClr val="tx1"/>
                </a:solidFill>
                <a:latin typeface="Arial Narrow" panose="020B0606020202030204" pitchFamily="34" charset="0"/>
              </a:defRPr>
            </a:lvl4pPr>
            <a:lvl5pPr marL="2057400" indent="-228600">
              <a:spcBef>
                <a:spcPct val="20000"/>
              </a:spcBef>
              <a:buChar char="»"/>
              <a:defRPr sz="14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14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14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14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1400">
                <a:solidFill>
                  <a:schemeClr val="tx1"/>
                </a:solidFill>
                <a:latin typeface="Arial Narrow" panose="020B0606020202030204" pitchFamily="34" charset="0"/>
              </a:defRPr>
            </a:lvl9pPr>
          </a:lstStyle>
          <a:p>
            <a:pPr algn="ctr" eaLnBrk="0" fontAlgn="base" hangingPunct="0">
              <a:spcBef>
                <a:spcPct val="50000"/>
              </a:spcBef>
              <a:spcAft>
                <a:spcPct val="0"/>
              </a:spcAft>
            </a:pPr>
            <a:r>
              <a:rPr lang="en-US" altLang="en-US" smtClean="0">
                <a:solidFill>
                  <a:srgbClr val="000000"/>
                </a:solidFill>
                <a:latin typeface="Times New Roman" panose="02020603050405020304" pitchFamily="18" charset="0"/>
              </a:rPr>
              <a:t>Gibbs Energy of Individual Phases</a:t>
            </a:r>
          </a:p>
          <a:p>
            <a:pPr algn="ctr" eaLnBrk="0" fontAlgn="base" hangingPunct="0">
              <a:spcBef>
                <a:spcPct val="50000"/>
              </a:spcBef>
              <a:spcAft>
                <a:spcPct val="0"/>
              </a:spcAft>
            </a:pPr>
            <a:endParaRPr lang="en-US" altLang="en-US" smtClean="0">
              <a:solidFill>
                <a:srgbClr val="000000"/>
              </a:solidFill>
              <a:latin typeface="Times New Roman" panose="02020603050405020304" pitchFamily="18" charset="0"/>
            </a:endParaRPr>
          </a:p>
        </p:txBody>
      </p:sp>
      <p:cxnSp>
        <p:nvCxnSpPr>
          <p:cNvPr id="103434" name="AutoShape 10"/>
          <p:cNvCxnSpPr>
            <a:cxnSpLocks noChangeShapeType="1"/>
            <a:stCxn id="103431" idx="2"/>
            <a:endCxn id="103433" idx="0"/>
          </p:cNvCxnSpPr>
          <p:nvPr/>
        </p:nvCxnSpPr>
        <p:spPr bwMode="auto">
          <a:xfrm rot="16200000" flipH="1">
            <a:off x="3466306" y="2661445"/>
            <a:ext cx="682625" cy="2360612"/>
          </a:xfrm>
          <a:prstGeom prst="bentConnector3">
            <a:avLst>
              <a:gd name="adj1" fmla="val 49769"/>
            </a:avLst>
          </a:prstGeom>
          <a:noFill/>
          <a:ln w="38100">
            <a:solidFill>
              <a:schemeClr val="accent2"/>
            </a:solidFill>
            <a:miter lim="800000"/>
            <a:headEnd/>
            <a:tailEnd type="triangle" w="med" len="med"/>
          </a:ln>
          <a:extLst>
            <a:ext uri="{909E8E84-426E-40DD-AFC4-6F175D3DCCD1}">
              <a14:hiddenFill xmlns:a14="http://schemas.microsoft.com/office/drawing/2010/main">
                <a:noFill/>
              </a14:hiddenFill>
            </a:ext>
          </a:extLst>
        </p:spPr>
      </p:cxnSp>
      <p:cxnSp>
        <p:nvCxnSpPr>
          <p:cNvPr id="103435" name="AutoShape 11"/>
          <p:cNvCxnSpPr>
            <a:cxnSpLocks noChangeShapeType="1"/>
            <a:stCxn id="103432" idx="2"/>
            <a:endCxn id="103433" idx="0"/>
          </p:cNvCxnSpPr>
          <p:nvPr/>
        </p:nvCxnSpPr>
        <p:spPr bwMode="auto">
          <a:xfrm rot="5400000">
            <a:off x="5870575" y="2617788"/>
            <a:ext cx="682625" cy="2447925"/>
          </a:xfrm>
          <a:prstGeom prst="bentConnector3">
            <a:avLst>
              <a:gd name="adj1" fmla="val 49769"/>
            </a:avLst>
          </a:prstGeom>
          <a:noFill/>
          <a:ln w="38100">
            <a:solidFill>
              <a:schemeClr val="accent2"/>
            </a:solidFill>
            <a:miter lim="800000"/>
            <a:headEnd/>
            <a:tailEnd type="triangle" w="med" len="med"/>
          </a:ln>
          <a:extLst>
            <a:ext uri="{909E8E84-426E-40DD-AFC4-6F175D3DCCD1}">
              <a14:hiddenFill xmlns:a14="http://schemas.microsoft.com/office/drawing/2010/main">
                <a:noFill/>
              </a14:hiddenFill>
            </a:ext>
          </a:extLst>
        </p:spPr>
      </p:cxnSp>
      <p:sp>
        <p:nvSpPr>
          <p:cNvPr id="103436" name="Text Box 12"/>
          <p:cNvSpPr txBox="1">
            <a:spLocks noChangeArrowheads="1"/>
          </p:cNvSpPr>
          <p:nvPr/>
        </p:nvSpPr>
        <p:spPr bwMode="auto">
          <a:xfrm>
            <a:off x="3540125" y="6130925"/>
            <a:ext cx="2895600" cy="466725"/>
          </a:xfrm>
          <a:prstGeom prst="rect">
            <a:avLst/>
          </a:prstGeom>
          <a:solidFill>
            <a:srgbClr val="FFFF99"/>
          </a:solidFill>
          <a:ln w="9525">
            <a:solidFill>
              <a:schemeClr val="tx1"/>
            </a:solidFill>
            <a:miter lim="800000"/>
            <a:headEnd/>
            <a:tailEnd/>
          </a:ln>
        </p:spPr>
        <p:txBody>
          <a:bodyPr>
            <a:spAutoFit/>
          </a:bodyPr>
          <a:lstStyle>
            <a:lvl1pPr>
              <a:spcBef>
                <a:spcPct val="20000"/>
              </a:spcBef>
              <a:defRPr sz="2400">
                <a:solidFill>
                  <a:schemeClr val="tx1"/>
                </a:solidFill>
                <a:latin typeface="Arial Narrow" panose="020B0606020202030204" pitchFamily="34" charset="0"/>
              </a:defRPr>
            </a:lvl1pPr>
            <a:lvl2pPr marL="742950" indent="-285750">
              <a:spcBef>
                <a:spcPct val="20000"/>
              </a:spcBef>
              <a:buChar char="–"/>
              <a:defRPr sz="2000">
                <a:solidFill>
                  <a:schemeClr val="tx1"/>
                </a:solidFill>
                <a:latin typeface="Arial Narrow" panose="020B0606020202030204" pitchFamily="34" charset="0"/>
              </a:defRPr>
            </a:lvl2pPr>
            <a:lvl3pPr marL="1143000" indent="-228600">
              <a:spcBef>
                <a:spcPct val="20000"/>
              </a:spcBef>
              <a:buChar char="•"/>
              <a:defRPr>
                <a:solidFill>
                  <a:schemeClr val="tx1"/>
                </a:solidFill>
                <a:latin typeface="Arial Narrow" panose="020B0606020202030204" pitchFamily="34" charset="0"/>
              </a:defRPr>
            </a:lvl3pPr>
            <a:lvl4pPr marL="1600200" indent="-228600">
              <a:spcBef>
                <a:spcPct val="20000"/>
              </a:spcBef>
              <a:buChar char="–"/>
              <a:defRPr sz="1600">
                <a:solidFill>
                  <a:schemeClr val="tx1"/>
                </a:solidFill>
                <a:latin typeface="Arial Narrow" panose="020B0606020202030204" pitchFamily="34" charset="0"/>
              </a:defRPr>
            </a:lvl4pPr>
            <a:lvl5pPr marL="2057400" indent="-228600">
              <a:spcBef>
                <a:spcPct val="20000"/>
              </a:spcBef>
              <a:buChar char="»"/>
              <a:defRPr sz="14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14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14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14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1400">
                <a:solidFill>
                  <a:schemeClr val="tx1"/>
                </a:solidFill>
                <a:latin typeface="Arial Narrow" panose="020B0606020202030204" pitchFamily="34" charset="0"/>
              </a:defRPr>
            </a:lvl9pPr>
          </a:lstStyle>
          <a:p>
            <a:pPr algn="ctr" eaLnBrk="0" fontAlgn="base" hangingPunct="0">
              <a:spcBef>
                <a:spcPct val="50000"/>
              </a:spcBef>
              <a:spcAft>
                <a:spcPct val="0"/>
              </a:spcAft>
            </a:pPr>
            <a:r>
              <a:rPr lang="en-US" altLang="en-US" smtClean="0">
                <a:solidFill>
                  <a:srgbClr val="000000"/>
                </a:solidFill>
                <a:latin typeface="Times New Roman" panose="02020603050405020304" pitchFamily="18" charset="0"/>
              </a:rPr>
              <a:t>Applications</a:t>
            </a:r>
          </a:p>
        </p:txBody>
      </p:sp>
      <p:graphicFrame>
        <p:nvGraphicFramePr>
          <p:cNvPr id="103437" name="Object 13"/>
          <p:cNvGraphicFramePr>
            <a:graphicFrameLocks noChangeAspect="1"/>
          </p:cNvGraphicFramePr>
          <p:nvPr/>
        </p:nvGraphicFramePr>
        <p:xfrm>
          <a:off x="4089400" y="5024438"/>
          <a:ext cx="1827213" cy="444500"/>
        </p:xfrm>
        <a:graphic>
          <a:graphicData uri="http://schemas.openxmlformats.org/presentationml/2006/ole">
            <mc:AlternateContent xmlns:mc="http://schemas.openxmlformats.org/markup-compatibility/2006">
              <mc:Choice xmlns:v="urn:schemas-microsoft-com:vml" Requires="v">
                <p:oleObj spid="_x0000_s11271" name="Formel" r:id="rId4" imgW="990170" imgH="241195" progId="Equation.3">
                  <p:embed/>
                </p:oleObj>
              </mc:Choice>
              <mc:Fallback>
                <p:oleObj name="Formel" r:id="rId4" imgW="990170" imgH="241195"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89400" y="5024438"/>
                        <a:ext cx="1827213" cy="44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24452486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pPr eaLnBrk="1" hangingPunct="1"/>
            <a:r>
              <a:rPr lang="en-US" altLang="en-US" smtClean="0"/>
              <a:t>CALPHAD Methodology</a:t>
            </a:r>
          </a:p>
        </p:txBody>
      </p:sp>
      <p:sp>
        <p:nvSpPr>
          <p:cNvPr id="105475" name="Rectangle 3"/>
          <p:cNvSpPr>
            <a:spLocks noChangeArrowheads="1"/>
          </p:cNvSpPr>
          <p:nvPr/>
        </p:nvSpPr>
        <p:spPr bwMode="auto">
          <a:xfrm>
            <a:off x="827088" y="1104900"/>
            <a:ext cx="2209800" cy="823913"/>
          </a:xfrm>
          <a:prstGeom prst="rect">
            <a:avLst/>
          </a:prstGeom>
          <a:solidFill>
            <a:schemeClr val="folHlink"/>
          </a:solidFill>
          <a:ln w="9525" algn="ctr">
            <a:solidFill>
              <a:schemeClr val="tx1"/>
            </a:solidFill>
            <a:miter lim="800000"/>
            <a:headEnd/>
            <a:tailEnd/>
          </a:ln>
          <a:effectLst>
            <a:outerShdw dist="35921" dir="2700000" algn="ctr" rotWithShape="0">
              <a:schemeClr val="bg2"/>
            </a:outerShdw>
          </a:effectLst>
        </p:spPr>
        <p:txBody>
          <a:bodyPr wrap="none" anchor="ctr"/>
          <a:lstStyle>
            <a:lvl1pPr>
              <a:spcBef>
                <a:spcPct val="20000"/>
              </a:spcBef>
              <a:defRPr sz="2400">
                <a:solidFill>
                  <a:schemeClr val="tx1"/>
                </a:solidFill>
                <a:latin typeface="Arial Narrow" panose="020B0606020202030204" pitchFamily="34" charset="0"/>
              </a:defRPr>
            </a:lvl1pPr>
            <a:lvl2pPr marL="742950" indent="-285750">
              <a:spcBef>
                <a:spcPct val="20000"/>
              </a:spcBef>
              <a:buChar char="–"/>
              <a:defRPr sz="2000">
                <a:solidFill>
                  <a:schemeClr val="tx1"/>
                </a:solidFill>
                <a:latin typeface="Arial Narrow" panose="020B0606020202030204" pitchFamily="34" charset="0"/>
              </a:defRPr>
            </a:lvl2pPr>
            <a:lvl3pPr marL="1143000" indent="-228600">
              <a:spcBef>
                <a:spcPct val="20000"/>
              </a:spcBef>
              <a:buChar char="•"/>
              <a:defRPr>
                <a:solidFill>
                  <a:schemeClr val="tx1"/>
                </a:solidFill>
                <a:latin typeface="Arial Narrow" panose="020B0606020202030204" pitchFamily="34" charset="0"/>
              </a:defRPr>
            </a:lvl3pPr>
            <a:lvl4pPr marL="1600200" indent="-228600">
              <a:spcBef>
                <a:spcPct val="20000"/>
              </a:spcBef>
              <a:buChar char="–"/>
              <a:defRPr sz="1600">
                <a:solidFill>
                  <a:schemeClr val="tx1"/>
                </a:solidFill>
                <a:latin typeface="Arial Narrow" panose="020B0606020202030204" pitchFamily="34" charset="0"/>
              </a:defRPr>
            </a:lvl4pPr>
            <a:lvl5pPr marL="2057400" indent="-228600">
              <a:spcBef>
                <a:spcPct val="20000"/>
              </a:spcBef>
              <a:buChar char="»"/>
              <a:defRPr sz="14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14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14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14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1400">
                <a:solidFill>
                  <a:schemeClr val="tx1"/>
                </a:solidFill>
                <a:latin typeface="Arial Narrow" panose="020B0606020202030204" pitchFamily="34" charset="0"/>
              </a:defRPr>
            </a:lvl9pPr>
          </a:lstStyle>
          <a:p>
            <a:pPr algn="ctr" fontAlgn="base">
              <a:spcBef>
                <a:spcPct val="0"/>
              </a:spcBef>
              <a:spcAft>
                <a:spcPct val="0"/>
              </a:spcAft>
            </a:pPr>
            <a:r>
              <a:rPr lang="en-US" altLang="en-US" sz="2800" b="1" smtClean="0">
                <a:solidFill>
                  <a:srgbClr val="000000"/>
                </a:solidFill>
                <a:latin typeface="Times New Roman" panose="02020603050405020304" pitchFamily="18" charset="0"/>
              </a:rPr>
              <a:t>Fundamental</a:t>
            </a:r>
          </a:p>
          <a:p>
            <a:pPr algn="ctr" fontAlgn="base">
              <a:spcBef>
                <a:spcPct val="0"/>
              </a:spcBef>
              <a:spcAft>
                <a:spcPct val="0"/>
              </a:spcAft>
            </a:pPr>
            <a:r>
              <a:rPr lang="en-US" altLang="en-US" sz="2800" b="1" smtClean="0">
                <a:solidFill>
                  <a:srgbClr val="000000"/>
                </a:solidFill>
                <a:latin typeface="Times New Roman" panose="02020603050405020304" pitchFamily="18" charset="0"/>
              </a:rPr>
              <a:t>Theory</a:t>
            </a:r>
          </a:p>
        </p:txBody>
      </p:sp>
      <p:sp>
        <p:nvSpPr>
          <p:cNvPr id="105476" name="Rectangle 4"/>
          <p:cNvSpPr>
            <a:spLocks noChangeArrowheads="1"/>
          </p:cNvSpPr>
          <p:nvPr/>
        </p:nvSpPr>
        <p:spPr bwMode="auto">
          <a:xfrm>
            <a:off x="3570288" y="1104900"/>
            <a:ext cx="2209800" cy="823913"/>
          </a:xfrm>
          <a:prstGeom prst="rect">
            <a:avLst/>
          </a:prstGeom>
          <a:solidFill>
            <a:schemeClr val="folHlink"/>
          </a:solidFill>
          <a:ln w="9525" algn="ctr">
            <a:solidFill>
              <a:schemeClr val="tx1"/>
            </a:solidFill>
            <a:miter lim="800000"/>
            <a:headEnd/>
            <a:tailEnd/>
          </a:ln>
          <a:effectLst>
            <a:outerShdw dist="35921" dir="2700000" algn="ctr" rotWithShape="0">
              <a:schemeClr val="bg2"/>
            </a:outerShdw>
          </a:effectLst>
        </p:spPr>
        <p:txBody>
          <a:bodyPr wrap="none" anchor="ctr"/>
          <a:lstStyle>
            <a:lvl1pPr>
              <a:spcBef>
                <a:spcPct val="20000"/>
              </a:spcBef>
              <a:defRPr sz="2400">
                <a:solidFill>
                  <a:schemeClr val="tx1"/>
                </a:solidFill>
                <a:latin typeface="Arial Narrow" panose="020B0606020202030204" pitchFamily="34" charset="0"/>
              </a:defRPr>
            </a:lvl1pPr>
            <a:lvl2pPr marL="742950" indent="-285750">
              <a:spcBef>
                <a:spcPct val="20000"/>
              </a:spcBef>
              <a:buChar char="–"/>
              <a:defRPr sz="2000">
                <a:solidFill>
                  <a:schemeClr val="tx1"/>
                </a:solidFill>
                <a:latin typeface="Arial Narrow" panose="020B0606020202030204" pitchFamily="34" charset="0"/>
              </a:defRPr>
            </a:lvl2pPr>
            <a:lvl3pPr marL="1143000" indent="-228600">
              <a:spcBef>
                <a:spcPct val="20000"/>
              </a:spcBef>
              <a:buChar char="•"/>
              <a:defRPr>
                <a:solidFill>
                  <a:schemeClr val="tx1"/>
                </a:solidFill>
                <a:latin typeface="Arial Narrow" panose="020B0606020202030204" pitchFamily="34" charset="0"/>
              </a:defRPr>
            </a:lvl3pPr>
            <a:lvl4pPr marL="1600200" indent="-228600">
              <a:spcBef>
                <a:spcPct val="20000"/>
              </a:spcBef>
              <a:buChar char="–"/>
              <a:defRPr sz="1600">
                <a:solidFill>
                  <a:schemeClr val="tx1"/>
                </a:solidFill>
                <a:latin typeface="Arial Narrow" panose="020B0606020202030204" pitchFamily="34" charset="0"/>
              </a:defRPr>
            </a:lvl4pPr>
            <a:lvl5pPr marL="2057400" indent="-228600">
              <a:spcBef>
                <a:spcPct val="20000"/>
              </a:spcBef>
              <a:buChar char="»"/>
              <a:defRPr sz="14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14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14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14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1400">
                <a:solidFill>
                  <a:schemeClr val="tx1"/>
                </a:solidFill>
                <a:latin typeface="Arial Narrow" panose="020B0606020202030204" pitchFamily="34" charset="0"/>
              </a:defRPr>
            </a:lvl9pPr>
          </a:lstStyle>
          <a:p>
            <a:pPr algn="ctr" fontAlgn="base">
              <a:spcBef>
                <a:spcPct val="0"/>
              </a:spcBef>
              <a:spcAft>
                <a:spcPct val="0"/>
              </a:spcAft>
            </a:pPr>
            <a:r>
              <a:rPr lang="en-US" altLang="en-US" sz="2800" b="1" smtClean="0">
                <a:solidFill>
                  <a:srgbClr val="000000"/>
                </a:solidFill>
                <a:latin typeface="Times New Roman" panose="02020603050405020304" pitchFamily="18" charset="0"/>
              </a:rPr>
              <a:t>Empirical</a:t>
            </a:r>
          </a:p>
          <a:p>
            <a:pPr algn="ctr" fontAlgn="base">
              <a:spcBef>
                <a:spcPct val="0"/>
              </a:spcBef>
              <a:spcAft>
                <a:spcPct val="0"/>
              </a:spcAft>
            </a:pPr>
            <a:r>
              <a:rPr lang="en-US" altLang="en-US" sz="2800" b="1" smtClean="0">
                <a:solidFill>
                  <a:srgbClr val="000000"/>
                </a:solidFill>
                <a:latin typeface="Times New Roman" panose="02020603050405020304" pitchFamily="18" charset="0"/>
              </a:rPr>
              <a:t>Rules</a:t>
            </a:r>
          </a:p>
        </p:txBody>
      </p:sp>
      <p:sp>
        <p:nvSpPr>
          <p:cNvPr id="105477" name="Rectangle 5"/>
          <p:cNvSpPr>
            <a:spLocks noChangeArrowheads="1"/>
          </p:cNvSpPr>
          <p:nvPr/>
        </p:nvSpPr>
        <p:spPr bwMode="auto">
          <a:xfrm>
            <a:off x="6313488" y="1104900"/>
            <a:ext cx="2209800" cy="823913"/>
          </a:xfrm>
          <a:prstGeom prst="rect">
            <a:avLst/>
          </a:prstGeom>
          <a:solidFill>
            <a:schemeClr val="folHlink"/>
          </a:solidFill>
          <a:ln w="9525" algn="ctr">
            <a:solidFill>
              <a:schemeClr val="tx1"/>
            </a:solidFill>
            <a:miter lim="800000"/>
            <a:headEnd/>
            <a:tailEnd/>
          </a:ln>
          <a:effectLst>
            <a:outerShdw dist="35921" dir="2700000" algn="ctr" rotWithShape="0">
              <a:schemeClr val="bg2"/>
            </a:outerShdw>
          </a:effectLst>
        </p:spPr>
        <p:txBody>
          <a:bodyPr wrap="none" anchor="ctr"/>
          <a:lstStyle>
            <a:lvl1pPr>
              <a:spcBef>
                <a:spcPct val="20000"/>
              </a:spcBef>
              <a:defRPr sz="2400">
                <a:solidFill>
                  <a:schemeClr val="tx1"/>
                </a:solidFill>
                <a:latin typeface="Arial Narrow" panose="020B0606020202030204" pitchFamily="34" charset="0"/>
              </a:defRPr>
            </a:lvl1pPr>
            <a:lvl2pPr marL="742950" indent="-285750">
              <a:spcBef>
                <a:spcPct val="20000"/>
              </a:spcBef>
              <a:buChar char="–"/>
              <a:defRPr sz="2000">
                <a:solidFill>
                  <a:schemeClr val="tx1"/>
                </a:solidFill>
                <a:latin typeface="Arial Narrow" panose="020B0606020202030204" pitchFamily="34" charset="0"/>
              </a:defRPr>
            </a:lvl2pPr>
            <a:lvl3pPr marL="1143000" indent="-228600">
              <a:spcBef>
                <a:spcPct val="20000"/>
              </a:spcBef>
              <a:buChar char="•"/>
              <a:defRPr>
                <a:solidFill>
                  <a:schemeClr val="tx1"/>
                </a:solidFill>
                <a:latin typeface="Arial Narrow" panose="020B0606020202030204" pitchFamily="34" charset="0"/>
              </a:defRPr>
            </a:lvl3pPr>
            <a:lvl4pPr marL="1600200" indent="-228600">
              <a:spcBef>
                <a:spcPct val="20000"/>
              </a:spcBef>
              <a:buChar char="–"/>
              <a:defRPr sz="1600">
                <a:solidFill>
                  <a:schemeClr val="tx1"/>
                </a:solidFill>
                <a:latin typeface="Arial Narrow" panose="020B0606020202030204" pitchFamily="34" charset="0"/>
              </a:defRPr>
            </a:lvl4pPr>
            <a:lvl5pPr marL="2057400" indent="-228600">
              <a:spcBef>
                <a:spcPct val="20000"/>
              </a:spcBef>
              <a:buChar char="»"/>
              <a:defRPr sz="14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14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14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14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1400">
                <a:solidFill>
                  <a:schemeClr val="tx1"/>
                </a:solidFill>
                <a:latin typeface="Arial Narrow" panose="020B0606020202030204" pitchFamily="34" charset="0"/>
              </a:defRPr>
            </a:lvl9pPr>
          </a:lstStyle>
          <a:p>
            <a:pPr algn="ctr" fontAlgn="base">
              <a:spcBef>
                <a:spcPct val="0"/>
              </a:spcBef>
              <a:spcAft>
                <a:spcPct val="0"/>
              </a:spcAft>
            </a:pPr>
            <a:r>
              <a:rPr lang="en-US" altLang="en-US" sz="2800" b="1" smtClean="0">
                <a:solidFill>
                  <a:srgbClr val="000000"/>
                </a:solidFill>
                <a:latin typeface="Times New Roman" panose="02020603050405020304" pitchFamily="18" charset="0"/>
              </a:rPr>
              <a:t>Experimental</a:t>
            </a:r>
          </a:p>
          <a:p>
            <a:pPr algn="ctr" fontAlgn="base">
              <a:spcBef>
                <a:spcPct val="0"/>
              </a:spcBef>
              <a:spcAft>
                <a:spcPct val="0"/>
              </a:spcAft>
            </a:pPr>
            <a:r>
              <a:rPr lang="en-US" altLang="en-US" sz="2800" b="1" smtClean="0">
                <a:solidFill>
                  <a:srgbClr val="000000"/>
                </a:solidFill>
                <a:latin typeface="Times New Roman" panose="02020603050405020304" pitchFamily="18" charset="0"/>
              </a:rPr>
              <a:t>Data</a:t>
            </a:r>
          </a:p>
        </p:txBody>
      </p:sp>
      <p:sp>
        <p:nvSpPr>
          <p:cNvPr id="105478" name="Rectangle 6"/>
          <p:cNvSpPr>
            <a:spLocks noChangeArrowheads="1"/>
          </p:cNvSpPr>
          <p:nvPr/>
        </p:nvSpPr>
        <p:spPr bwMode="auto">
          <a:xfrm>
            <a:off x="3570288" y="2135188"/>
            <a:ext cx="2209800" cy="822325"/>
          </a:xfrm>
          <a:prstGeom prst="rect">
            <a:avLst/>
          </a:prstGeom>
          <a:solidFill>
            <a:schemeClr val="folHlink"/>
          </a:solidFill>
          <a:ln w="9525" algn="ctr">
            <a:solidFill>
              <a:schemeClr val="tx1"/>
            </a:solidFill>
            <a:miter lim="800000"/>
            <a:headEnd/>
            <a:tailEnd/>
          </a:ln>
          <a:effectLst>
            <a:outerShdw dist="35921" dir="2700000" algn="ctr" rotWithShape="0">
              <a:schemeClr val="bg2"/>
            </a:outerShdw>
          </a:effectLst>
        </p:spPr>
        <p:txBody>
          <a:bodyPr wrap="none" anchor="ctr"/>
          <a:lstStyle>
            <a:lvl1pPr>
              <a:spcBef>
                <a:spcPct val="20000"/>
              </a:spcBef>
              <a:defRPr sz="2400">
                <a:solidFill>
                  <a:schemeClr val="tx1"/>
                </a:solidFill>
                <a:latin typeface="Arial Narrow" panose="020B0606020202030204" pitchFamily="34" charset="0"/>
              </a:defRPr>
            </a:lvl1pPr>
            <a:lvl2pPr marL="742950" indent="-285750">
              <a:spcBef>
                <a:spcPct val="20000"/>
              </a:spcBef>
              <a:buChar char="–"/>
              <a:defRPr sz="2000">
                <a:solidFill>
                  <a:schemeClr val="tx1"/>
                </a:solidFill>
                <a:latin typeface="Arial Narrow" panose="020B0606020202030204" pitchFamily="34" charset="0"/>
              </a:defRPr>
            </a:lvl2pPr>
            <a:lvl3pPr marL="1143000" indent="-228600">
              <a:spcBef>
                <a:spcPct val="20000"/>
              </a:spcBef>
              <a:buChar char="•"/>
              <a:defRPr>
                <a:solidFill>
                  <a:schemeClr val="tx1"/>
                </a:solidFill>
                <a:latin typeface="Arial Narrow" panose="020B0606020202030204" pitchFamily="34" charset="0"/>
              </a:defRPr>
            </a:lvl3pPr>
            <a:lvl4pPr marL="1600200" indent="-228600">
              <a:spcBef>
                <a:spcPct val="20000"/>
              </a:spcBef>
              <a:buChar char="–"/>
              <a:defRPr sz="1600">
                <a:solidFill>
                  <a:schemeClr val="tx1"/>
                </a:solidFill>
                <a:latin typeface="Arial Narrow" panose="020B0606020202030204" pitchFamily="34" charset="0"/>
              </a:defRPr>
            </a:lvl4pPr>
            <a:lvl5pPr marL="2057400" indent="-228600">
              <a:spcBef>
                <a:spcPct val="20000"/>
              </a:spcBef>
              <a:buChar char="»"/>
              <a:defRPr sz="14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14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14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14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1400">
                <a:solidFill>
                  <a:schemeClr val="tx1"/>
                </a:solidFill>
                <a:latin typeface="Arial Narrow" panose="020B0606020202030204" pitchFamily="34" charset="0"/>
              </a:defRPr>
            </a:lvl9pPr>
          </a:lstStyle>
          <a:p>
            <a:pPr algn="ctr" fontAlgn="base">
              <a:spcBef>
                <a:spcPct val="0"/>
              </a:spcBef>
              <a:spcAft>
                <a:spcPct val="0"/>
              </a:spcAft>
            </a:pPr>
            <a:r>
              <a:rPr lang="en-US" altLang="en-US" sz="2800" b="1" smtClean="0">
                <a:solidFill>
                  <a:srgbClr val="000000"/>
                </a:solidFill>
                <a:latin typeface="Times New Roman" panose="02020603050405020304" pitchFamily="18" charset="0"/>
              </a:rPr>
              <a:t>Models</a:t>
            </a:r>
          </a:p>
          <a:p>
            <a:pPr algn="ctr" fontAlgn="base">
              <a:spcBef>
                <a:spcPct val="0"/>
              </a:spcBef>
              <a:spcAft>
                <a:spcPct val="0"/>
              </a:spcAft>
            </a:pPr>
            <a:endParaRPr lang="en-US" altLang="en-US" sz="2800" b="1" smtClean="0">
              <a:solidFill>
                <a:srgbClr val="000000"/>
              </a:solidFill>
              <a:latin typeface="Times New Roman" panose="02020603050405020304" pitchFamily="18" charset="0"/>
            </a:endParaRPr>
          </a:p>
        </p:txBody>
      </p:sp>
      <p:sp>
        <p:nvSpPr>
          <p:cNvPr id="105479" name="Rectangle 7"/>
          <p:cNvSpPr>
            <a:spLocks noChangeArrowheads="1"/>
          </p:cNvSpPr>
          <p:nvPr/>
        </p:nvSpPr>
        <p:spPr bwMode="auto">
          <a:xfrm>
            <a:off x="3570288" y="3163888"/>
            <a:ext cx="2209800" cy="822325"/>
          </a:xfrm>
          <a:prstGeom prst="rect">
            <a:avLst/>
          </a:prstGeom>
          <a:solidFill>
            <a:schemeClr val="folHlink"/>
          </a:solidFill>
          <a:ln w="9525" algn="ctr">
            <a:solidFill>
              <a:schemeClr val="tx1"/>
            </a:solidFill>
            <a:miter lim="800000"/>
            <a:headEnd/>
            <a:tailEnd/>
          </a:ln>
          <a:effectLst>
            <a:outerShdw dist="35921" dir="2700000" algn="ctr" rotWithShape="0">
              <a:schemeClr val="bg2"/>
            </a:outerShdw>
          </a:effectLst>
        </p:spPr>
        <p:txBody>
          <a:bodyPr wrap="none" anchor="ctr"/>
          <a:lstStyle>
            <a:lvl1pPr>
              <a:spcBef>
                <a:spcPct val="20000"/>
              </a:spcBef>
              <a:defRPr sz="2400">
                <a:solidFill>
                  <a:schemeClr val="tx1"/>
                </a:solidFill>
                <a:latin typeface="Arial Narrow" panose="020B0606020202030204" pitchFamily="34" charset="0"/>
              </a:defRPr>
            </a:lvl1pPr>
            <a:lvl2pPr marL="742950" indent="-285750">
              <a:spcBef>
                <a:spcPct val="20000"/>
              </a:spcBef>
              <a:buChar char="–"/>
              <a:defRPr sz="2000">
                <a:solidFill>
                  <a:schemeClr val="tx1"/>
                </a:solidFill>
                <a:latin typeface="Arial Narrow" panose="020B0606020202030204" pitchFamily="34" charset="0"/>
              </a:defRPr>
            </a:lvl2pPr>
            <a:lvl3pPr marL="1143000" indent="-228600">
              <a:spcBef>
                <a:spcPct val="20000"/>
              </a:spcBef>
              <a:buChar char="•"/>
              <a:defRPr>
                <a:solidFill>
                  <a:schemeClr val="tx1"/>
                </a:solidFill>
                <a:latin typeface="Arial Narrow" panose="020B0606020202030204" pitchFamily="34" charset="0"/>
              </a:defRPr>
            </a:lvl3pPr>
            <a:lvl4pPr marL="1600200" indent="-228600">
              <a:spcBef>
                <a:spcPct val="20000"/>
              </a:spcBef>
              <a:buChar char="–"/>
              <a:defRPr sz="1600">
                <a:solidFill>
                  <a:schemeClr val="tx1"/>
                </a:solidFill>
                <a:latin typeface="Arial Narrow" panose="020B0606020202030204" pitchFamily="34" charset="0"/>
              </a:defRPr>
            </a:lvl4pPr>
            <a:lvl5pPr marL="2057400" indent="-228600">
              <a:spcBef>
                <a:spcPct val="20000"/>
              </a:spcBef>
              <a:buChar char="»"/>
              <a:defRPr sz="14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14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14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14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1400">
                <a:solidFill>
                  <a:schemeClr val="tx1"/>
                </a:solidFill>
                <a:latin typeface="Arial Narrow" panose="020B0606020202030204" pitchFamily="34" charset="0"/>
              </a:defRPr>
            </a:lvl9pPr>
          </a:lstStyle>
          <a:p>
            <a:pPr algn="ctr" fontAlgn="base">
              <a:spcBef>
                <a:spcPct val="0"/>
              </a:spcBef>
              <a:spcAft>
                <a:spcPct val="0"/>
              </a:spcAft>
            </a:pPr>
            <a:r>
              <a:rPr lang="en-US" altLang="en-US" sz="2800" b="1" smtClean="0">
                <a:solidFill>
                  <a:srgbClr val="000000"/>
                </a:solidFill>
                <a:latin typeface="Times New Roman" panose="02020603050405020304" pitchFamily="18" charset="0"/>
              </a:rPr>
              <a:t>Parameter</a:t>
            </a:r>
          </a:p>
          <a:p>
            <a:pPr algn="ctr" fontAlgn="base">
              <a:spcBef>
                <a:spcPct val="0"/>
              </a:spcBef>
              <a:spcAft>
                <a:spcPct val="0"/>
              </a:spcAft>
            </a:pPr>
            <a:r>
              <a:rPr lang="en-US" altLang="en-US" sz="2800" b="1" smtClean="0">
                <a:solidFill>
                  <a:srgbClr val="000000"/>
                </a:solidFill>
                <a:latin typeface="Times New Roman" panose="02020603050405020304" pitchFamily="18" charset="0"/>
              </a:rPr>
              <a:t>Optimization</a:t>
            </a:r>
          </a:p>
        </p:txBody>
      </p:sp>
      <p:sp>
        <p:nvSpPr>
          <p:cNvPr id="105480" name="Rectangle 8"/>
          <p:cNvSpPr>
            <a:spLocks noChangeArrowheads="1"/>
          </p:cNvSpPr>
          <p:nvPr/>
        </p:nvSpPr>
        <p:spPr bwMode="auto">
          <a:xfrm>
            <a:off x="3570288" y="4192588"/>
            <a:ext cx="2209800" cy="822325"/>
          </a:xfrm>
          <a:prstGeom prst="rect">
            <a:avLst/>
          </a:prstGeom>
          <a:solidFill>
            <a:schemeClr val="folHlink"/>
          </a:solidFill>
          <a:ln w="9525" algn="ctr">
            <a:solidFill>
              <a:schemeClr val="tx1"/>
            </a:solidFill>
            <a:miter lim="800000"/>
            <a:headEnd/>
            <a:tailEnd/>
          </a:ln>
          <a:effectLst>
            <a:outerShdw dist="35921" dir="2700000" algn="ctr" rotWithShape="0">
              <a:schemeClr val="bg2"/>
            </a:outerShdw>
          </a:effectLst>
        </p:spPr>
        <p:txBody>
          <a:bodyPr wrap="none" anchor="ctr"/>
          <a:lstStyle>
            <a:lvl1pPr>
              <a:spcBef>
                <a:spcPct val="20000"/>
              </a:spcBef>
              <a:defRPr sz="2400">
                <a:solidFill>
                  <a:schemeClr val="tx1"/>
                </a:solidFill>
                <a:latin typeface="Arial Narrow" panose="020B0606020202030204" pitchFamily="34" charset="0"/>
              </a:defRPr>
            </a:lvl1pPr>
            <a:lvl2pPr marL="742950" indent="-285750">
              <a:spcBef>
                <a:spcPct val="20000"/>
              </a:spcBef>
              <a:buChar char="–"/>
              <a:defRPr sz="2000">
                <a:solidFill>
                  <a:schemeClr val="tx1"/>
                </a:solidFill>
                <a:latin typeface="Arial Narrow" panose="020B0606020202030204" pitchFamily="34" charset="0"/>
              </a:defRPr>
            </a:lvl2pPr>
            <a:lvl3pPr marL="1143000" indent="-228600">
              <a:spcBef>
                <a:spcPct val="20000"/>
              </a:spcBef>
              <a:buChar char="•"/>
              <a:defRPr>
                <a:solidFill>
                  <a:schemeClr val="tx1"/>
                </a:solidFill>
                <a:latin typeface="Arial Narrow" panose="020B0606020202030204" pitchFamily="34" charset="0"/>
              </a:defRPr>
            </a:lvl3pPr>
            <a:lvl4pPr marL="1600200" indent="-228600">
              <a:spcBef>
                <a:spcPct val="20000"/>
              </a:spcBef>
              <a:buChar char="–"/>
              <a:defRPr sz="1600">
                <a:solidFill>
                  <a:schemeClr val="tx1"/>
                </a:solidFill>
                <a:latin typeface="Arial Narrow" panose="020B0606020202030204" pitchFamily="34" charset="0"/>
              </a:defRPr>
            </a:lvl4pPr>
            <a:lvl5pPr marL="2057400" indent="-228600">
              <a:spcBef>
                <a:spcPct val="20000"/>
              </a:spcBef>
              <a:buChar char="»"/>
              <a:defRPr sz="14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14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14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14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1400">
                <a:solidFill>
                  <a:schemeClr val="tx1"/>
                </a:solidFill>
                <a:latin typeface="Arial Narrow" panose="020B0606020202030204" pitchFamily="34" charset="0"/>
              </a:defRPr>
            </a:lvl9pPr>
          </a:lstStyle>
          <a:p>
            <a:pPr algn="ctr" fontAlgn="base">
              <a:spcBef>
                <a:spcPct val="0"/>
              </a:spcBef>
              <a:spcAft>
                <a:spcPct val="0"/>
              </a:spcAft>
            </a:pPr>
            <a:r>
              <a:rPr lang="en-US" altLang="en-US" sz="2800" b="1" smtClean="0">
                <a:solidFill>
                  <a:srgbClr val="000000"/>
                </a:solidFill>
                <a:latin typeface="Times New Roman" panose="02020603050405020304" pitchFamily="18" charset="0"/>
              </a:rPr>
              <a:t>Database</a:t>
            </a:r>
          </a:p>
        </p:txBody>
      </p:sp>
      <p:sp>
        <p:nvSpPr>
          <p:cNvPr id="105481" name="Rectangle 9"/>
          <p:cNvSpPr>
            <a:spLocks noChangeArrowheads="1"/>
          </p:cNvSpPr>
          <p:nvPr/>
        </p:nvSpPr>
        <p:spPr bwMode="auto">
          <a:xfrm>
            <a:off x="2382838" y="5221288"/>
            <a:ext cx="4572000" cy="1303337"/>
          </a:xfrm>
          <a:prstGeom prst="rect">
            <a:avLst/>
          </a:prstGeom>
          <a:solidFill>
            <a:schemeClr val="folHlink"/>
          </a:solidFill>
          <a:ln w="9525" algn="ctr">
            <a:solidFill>
              <a:schemeClr val="tx1"/>
            </a:solidFill>
            <a:miter lim="800000"/>
            <a:headEnd/>
            <a:tailEnd/>
          </a:ln>
          <a:effectLst>
            <a:outerShdw dist="35921" dir="2700000" algn="ctr" rotWithShape="0">
              <a:schemeClr val="bg2"/>
            </a:outerShdw>
          </a:effectLst>
        </p:spPr>
        <p:txBody>
          <a:bodyPr wrap="none" anchor="ctr"/>
          <a:lstStyle>
            <a:lvl1pPr>
              <a:spcBef>
                <a:spcPct val="20000"/>
              </a:spcBef>
              <a:defRPr sz="2400">
                <a:solidFill>
                  <a:schemeClr val="tx1"/>
                </a:solidFill>
                <a:latin typeface="Arial Narrow" panose="020B0606020202030204" pitchFamily="34" charset="0"/>
              </a:defRPr>
            </a:lvl1pPr>
            <a:lvl2pPr marL="742950" indent="-285750">
              <a:spcBef>
                <a:spcPct val="20000"/>
              </a:spcBef>
              <a:buChar char="–"/>
              <a:defRPr sz="2000">
                <a:solidFill>
                  <a:schemeClr val="tx1"/>
                </a:solidFill>
                <a:latin typeface="Arial Narrow" panose="020B0606020202030204" pitchFamily="34" charset="0"/>
              </a:defRPr>
            </a:lvl2pPr>
            <a:lvl3pPr marL="1143000" indent="-228600">
              <a:spcBef>
                <a:spcPct val="20000"/>
              </a:spcBef>
              <a:buChar char="•"/>
              <a:defRPr>
                <a:solidFill>
                  <a:schemeClr val="tx1"/>
                </a:solidFill>
                <a:latin typeface="Arial Narrow" panose="020B0606020202030204" pitchFamily="34" charset="0"/>
              </a:defRPr>
            </a:lvl3pPr>
            <a:lvl4pPr marL="1600200" indent="-228600">
              <a:spcBef>
                <a:spcPct val="20000"/>
              </a:spcBef>
              <a:buChar char="–"/>
              <a:defRPr sz="1600">
                <a:solidFill>
                  <a:schemeClr val="tx1"/>
                </a:solidFill>
                <a:latin typeface="Arial Narrow" panose="020B0606020202030204" pitchFamily="34" charset="0"/>
              </a:defRPr>
            </a:lvl4pPr>
            <a:lvl5pPr marL="2057400" indent="-228600">
              <a:spcBef>
                <a:spcPct val="20000"/>
              </a:spcBef>
              <a:buChar char="»"/>
              <a:defRPr sz="14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14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14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14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1400">
                <a:solidFill>
                  <a:schemeClr val="tx1"/>
                </a:solidFill>
                <a:latin typeface="Arial Narrow" panose="020B0606020202030204" pitchFamily="34" charset="0"/>
              </a:defRPr>
            </a:lvl9pPr>
          </a:lstStyle>
          <a:p>
            <a:pPr algn="ctr" fontAlgn="base">
              <a:spcBef>
                <a:spcPct val="0"/>
              </a:spcBef>
              <a:spcAft>
                <a:spcPct val="0"/>
              </a:spcAft>
            </a:pPr>
            <a:r>
              <a:rPr lang="en-US" altLang="en-US" sz="2800" b="1" smtClean="0">
                <a:solidFill>
                  <a:srgbClr val="000000"/>
                </a:solidFill>
                <a:latin typeface="Times New Roman" panose="02020603050405020304" pitchFamily="18" charset="0"/>
              </a:rPr>
              <a:t>Thermodynamic Properties</a:t>
            </a:r>
          </a:p>
          <a:p>
            <a:pPr algn="ctr" fontAlgn="base">
              <a:spcBef>
                <a:spcPct val="0"/>
              </a:spcBef>
              <a:spcAft>
                <a:spcPct val="0"/>
              </a:spcAft>
            </a:pPr>
            <a:r>
              <a:rPr lang="en-US" altLang="en-US" sz="2800" b="1" smtClean="0">
                <a:solidFill>
                  <a:srgbClr val="000000"/>
                </a:solidFill>
                <a:latin typeface="Times New Roman" panose="02020603050405020304" pitchFamily="18" charset="0"/>
              </a:rPr>
              <a:t>Equilibrium States</a:t>
            </a:r>
          </a:p>
          <a:p>
            <a:pPr algn="ctr" fontAlgn="base">
              <a:spcBef>
                <a:spcPct val="0"/>
              </a:spcBef>
              <a:spcAft>
                <a:spcPct val="0"/>
              </a:spcAft>
            </a:pPr>
            <a:r>
              <a:rPr lang="en-US" altLang="en-US" sz="2800" b="1" smtClean="0">
                <a:solidFill>
                  <a:srgbClr val="000000"/>
                </a:solidFill>
                <a:latin typeface="Times New Roman" panose="02020603050405020304" pitchFamily="18" charset="0"/>
              </a:rPr>
              <a:t>Phase Diagrams</a:t>
            </a:r>
          </a:p>
        </p:txBody>
      </p:sp>
      <p:cxnSp>
        <p:nvCxnSpPr>
          <p:cNvPr id="105482" name="AutoShape 10"/>
          <p:cNvCxnSpPr>
            <a:cxnSpLocks noChangeShapeType="1"/>
            <a:stCxn id="105475" idx="3"/>
            <a:endCxn id="105476" idx="1"/>
          </p:cNvCxnSpPr>
          <p:nvPr/>
        </p:nvCxnSpPr>
        <p:spPr bwMode="auto">
          <a:xfrm>
            <a:off x="3036888" y="1517650"/>
            <a:ext cx="533400" cy="0"/>
          </a:xfrm>
          <a:prstGeom prst="straightConnector1">
            <a:avLst/>
          </a:prstGeom>
          <a:noFill/>
          <a:ln w="127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105483" name="AutoShape 11"/>
          <p:cNvCxnSpPr>
            <a:cxnSpLocks noChangeShapeType="1"/>
          </p:cNvCxnSpPr>
          <p:nvPr/>
        </p:nvCxnSpPr>
        <p:spPr bwMode="auto">
          <a:xfrm>
            <a:off x="5780088" y="1517650"/>
            <a:ext cx="533400" cy="0"/>
          </a:xfrm>
          <a:prstGeom prst="straightConnector1">
            <a:avLst/>
          </a:prstGeom>
          <a:noFill/>
          <a:ln w="12700">
            <a:solidFill>
              <a:schemeClr val="tx1"/>
            </a:solidFill>
            <a:round/>
            <a:headEnd type="triangle" w="med" len="med"/>
            <a:tailEnd type="triangle" w="med" len="med"/>
          </a:ln>
          <a:extLst>
            <a:ext uri="{909E8E84-426E-40DD-AFC4-6F175D3DCCD1}">
              <a14:hiddenFill xmlns:a14="http://schemas.microsoft.com/office/drawing/2010/main">
                <a:noFill/>
              </a14:hiddenFill>
            </a:ext>
          </a:extLst>
        </p:spPr>
      </p:cxnSp>
      <p:cxnSp>
        <p:nvCxnSpPr>
          <p:cNvPr id="105484" name="AutoShape 12"/>
          <p:cNvCxnSpPr>
            <a:cxnSpLocks noChangeShapeType="1"/>
            <a:stCxn id="105476" idx="2"/>
            <a:endCxn id="105478" idx="0"/>
          </p:cNvCxnSpPr>
          <p:nvPr/>
        </p:nvCxnSpPr>
        <p:spPr bwMode="auto">
          <a:xfrm>
            <a:off x="4675188" y="1928813"/>
            <a:ext cx="0" cy="206375"/>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05485" name="AutoShape 13"/>
          <p:cNvCxnSpPr>
            <a:cxnSpLocks noChangeShapeType="1"/>
            <a:stCxn id="105478" idx="2"/>
            <a:endCxn id="105479" idx="0"/>
          </p:cNvCxnSpPr>
          <p:nvPr/>
        </p:nvCxnSpPr>
        <p:spPr bwMode="auto">
          <a:xfrm>
            <a:off x="4675188" y="2957513"/>
            <a:ext cx="0" cy="206375"/>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05486" name="AutoShape 14"/>
          <p:cNvCxnSpPr>
            <a:cxnSpLocks noChangeShapeType="1"/>
            <a:stCxn id="105479" idx="2"/>
            <a:endCxn id="105480" idx="0"/>
          </p:cNvCxnSpPr>
          <p:nvPr/>
        </p:nvCxnSpPr>
        <p:spPr bwMode="auto">
          <a:xfrm>
            <a:off x="4675188" y="3986213"/>
            <a:ext cx="0" cy="206375"/>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05487" name="AutoShape 15"/>
          <p:cNvCxnSpPr>
            <a:cxnSpLocks noChangeShapeType="1"/>
            <a:stCxn id="105480" idx="2"/>
            <a:endCxn id="105481" idx="0"/>
          </p:cNvCxnSpPr>
          <p:nvPr/>
        </p:nvCxnSpPr>
        <p:spPr bwMode="auto">
          <a:xfrm flipH="1">
            <a:off x="4668838" y="5014913"/>
            <a:ext cx="6350" cy="206375"/>
          </a:xfrm>
          <a:prstGeom prst="straightConnector1">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105488" name="AutoShape 16"/>
          <p:cNvCxnSpPr>
            <a:cxnSpLocks noChangeShapeType="1"/>
          </p:cNvCxnSpPr>
          <p:nvPr/>
        </p:nvCxnSpPr>
        <p:spPr bwMode="auto">
          <a:xfrm>
            <a:off x="5780088" y="2751138"/>
            <a:ext cx="1600200" cy="0"/>
          </a:xfrm>
          <a:prstGeom prst="straightConnector1">
            <a:avLst/>
          </a:prstGeom>
          <a:noFill/>
          <a:ln w="12700">
            <a:solidFill>
              <a:schemeClr val="tx1"/>
            </a:solidFill>
            <a:round/>
            <a:headEnd type="triangle" w="med" len="med"/>
            <a:tailEnd/>
          </a:ln>
          <a:extLst>
            <a:ext uri="{909E8E84-426E-40DD-AFC4-6F175D3DCCD1}">
              <a14:hiddenFill xmlns:a14="http://schemas.microsoft.com/office/drawing/2010/main">
                <a:noFill/>
              </a14:hiddenFill>
            </a:ext>
          </a:extLst>
        </p:spPr>
      </p:cxnSp>
      <p:sp>
        <p:nvSpPr>
          <p:cNvPr id="105489" name="Line 17"/>
          <p:cNvSpPr>
            <a:spLocks noChangeShapeType="1"/>
          </p:cNvSpPr>
          <p:nvPr/>
        </p:nvSpPr>
        <p:spPr bwMode="auto">
          <a:xfrm>
            <a:off x="2198688" y="1928813"/>
            <a:ext cx="0" cy="617537"/>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latin typeface="Times New Roman" panose="02020603050405020304" pitchFamily="18" charset="0"/>
            </a:endParaRPr>
          </a:p>
        </p:txBody>
      </p:sp>
      <p:sp>
        <p:nvSpPr>
          <p:cNvPr id="105490" name="Line 18"/>
          <p:cNvSpPr>
            <a:spLocks noChangeShapeType="1"/>
          </p:cNvSpPr>
          <p:nvPr/>
        </p:nvSpPr>
        <p:spPr bwMode="auto">
          <a:xfrm>
            <a:off x="2198688" y="2546350"/>
            <a:ext cx="1371600"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latin typeface="Times New Roman" panose="02020603050405020304" pitchFamily="18" charset="0"/>
            </a:endParaRPr>
          </a:p>
        </p:txBody>
      </p:sp>
      <p:sp>
        <p:nvSpPr>
          <p:cNvPr id="105491" name="Line 19"/>
          <p:cNvSpPr>
            <a:spLocks noChangeShapeType="1"/>
          </p:cNvSpPr>
          <p:nvPr/>
        </p:nvSpPr>
        <p:spPr bwMode="auto">
          <a:xfrm>
            <a:off x="7380288" y="2751138"/>
            <a:ext cx="0" cy="288131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latin typeface="Times New Roman" panose="02020603050405020304" pitchFamily="18" charset="0"/>
            </a:endParaRPr>
          </a:p>
        </p:txBody>
      </p:sp>
      <p:sp>
        <p:nvSpPr>
          <p:cNvPr id="105492" name="Line 20"/>
          <p:cNvSpPr>
            <a:spLocks noChangeShapeType="1"/>
          </p:cNvSpPr>
          <p:nvPr/>
        </p:nvSpPr>
        <p:spPr bwMode="auto">
          <a:xfrm>
            <a:off x="6953250" y="5632450"/>
            <a:ext cx="42068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latin typeface="Times New Roman" panose="02020603050405020304" pitchFamily="18" charset="0"/>
            </a:endParaRPr>
          </a:p>
        </p:txBody>
      </p:sp>
      <p:sp>
        <p:nvSpPr>
          <p:cNvPr id="105493" name="Line 21"/>
          <p:cNvSpPr>
            <a:spLocks noChangeShapeType="1"/>
          </p:cNvSpPr>
          <p:nvPr/>
        </p:nvSpPr>
        <p:spPr bwMode="auto">
          <a:xfrm>
            <a:off x="6953250" y="6045200"/>
            <a:ext cx="884238" cy="0"/>
          </a:xfrm>
          <a:prstGeom prst="line">
            <a:avLst/>
          </a:prstGeom>
          <a:noFill/>
          <a:ln w="1270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latin typeface="Times New Roman" panose="02020603050405020304" pitchFamily="18" charset="0"/>
            </a:endParaRPr>
          </a:p>
        </p:txBody>
      </p:sp>
      <p:sp>
        <p:nvSpPr>
          <p:cNvPr id="105494" name="Line 22"/>
          <p:cNvSpPr>
            <a:spLocks noChangeShapeType="1"/>
          </p:cNvSpPr>
          <p:nvPr/>
        </p:nvSpPr>
        <p:spPr bwMode="auto">
          <a:xfrm flipV="1">
            <a:off x="7837488" y="1928813"/>
            <a:ext cx="0" cy="4116387"/>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latin typeface="Times New Roman" panose="02020603050405020304" pitchFamily="18" charset="0"/>
            </a:endParaRPr>
          </a:p>
        </p:txBody>
      </p:sp>
      <p:sp>
        <p:nvSpPr>
          <p:cNvPr id="105495" name="Line 23"/>
          <p:cNvSpPr>
            <a:spLocks noChangeShapeType="1"/>
          </p:cNvSpPr>
          <p:nvPr/>
        </p:nvSpPr>
        <p:spPr bwMode="auto">
          <a:xfrm>
            <a:off x="5780088" y="2478088"/>
            <a:ext cx="1600200" cy="0"/>
          </a:xfrm>
          <a:prstGeom prst="line">
            <a:avLst/>
          </a:prstGeom>
          <a:noFill/>
          <a:ln w="12700">
            <a:solidFill>
              <a:schemeClr val="tx1"/>
            </a:solidFill>
            <a:round/>
            <a:headEnd type="triangle" w="med" len="me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latin typeface="Times New Roman" panose="02020603050405020304" pitchFamily="18" charset="0"/>
            </a:endParaRPr>
          </a:p>
        </p:txBody>
      </p:sp>
      <p:sp>
        <p:nvSpPr>
          <p:cNvPr id="105496" name="Line 24"/>
          <p:cNvSpPr>
            <a:spLocks noChangeShapeType="1"/>
          </p:cNvSpPr>
          <p:nvPr/>
        </p:nvSpPr>
        <p:spPr bwMode="auto">
          <a:xfrm>
            <a:off x="7380288" y="1928813"/>
            <a:ext cx="0" cy="549275"/>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latin typeface="Times New Roman" panose="02020603050405020304" pitchFamily="18" charset="0"/>
            </a:endParaRPr>
          </a:p>
        </p:txBody>
      </p:sp>
      <p:sp>
        <p:nvSpPr>
          <p:cNvPr id="105497" name="Line 25"/>
          <p:cNvSpPr>
            <a:spLocks noChangeShapeType="1"/>
          </p:cNvSpPr>
          <p:nvPr/>
        </p:nvSpPr>
        <p:spPr bwMode="auto">
          <a:xfrm flipV="1">
            <a:off x="1589088" y="1928813"/>
            <a:ext cx="0" cy="4116387"/>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latin typeface="Times New Roman" panose="02020603050405020304" pitchFamily="18" charset="0"/>
            </a:endParaRPr>
          </a:p>
        </p:txBody>
      </p:sp>
      <p:sp>
        <p:nvSpPr>
          <p:cNvPr id="105498" name="Line 26"/>
          <p:cNvSpPr>
            <a:spLocks noChangeShapeType="1"/>
          </p:cNvSpPr>
          <p:nvPr/>
        </p:nvSpPr>
        <p:spPr bwMode="auto">
          <a:xfrm>
            <a:off x="1589088" y="6045200"/>
            <a:ext cx="795337"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eaLnBrk="0" fontAlgn="base" hangingPunct="0">
              <a:spcBef>
                <a:spcPct val="0"/>
              </a:spcBef>
              <a:spcAft>
                <a:spcPct val="0"/>
              </a:spcAft>
            </a:pPr>
            <a:endParaRPr lang="en-US" sz="2400" smtClean="0">
              <a:solidFill>
                <a:srgbClr val="000000"/>
              </a:solidFill>
              <a:latin typeface="Times New Roman" panose="02020603050405020304" pitchFamily="18" charset="0"/>
            </a:endParaRPr>
          </a:p>
        </p:txBody>
      </p:sp>
      <p:sp>
        <p:nvSpPr>
          <p:cNvPr id="105499" name="Text Box 27"/>
          <p:cNvSpPr txBox="1">
            <a:spLocks noChangeArrowheads="1"/>
          </p:cNvSpPr>
          <p:nvPr/>
        </p:nvSpPr>
        <p:spPr bwMode="auto">
          <a:xfrm rot="10800000" flipH="1">
            <a:off x="1023938" y="2978150"/>
            <a:ext cx="488950" cy="193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eaVert" wrap="none">
            <a:spAutoFit/>
          </a:bodyPr>
          <a:lstStyle>
            <a:lvl1pPr>
              <a:spcBef>
                <a:spcPct val="20000"/>
              </a:spcBef>
              <a:defRPr sz="2400">
                <a:solidFill>
                  <a:schemeClr val="tx1"/>
                </a:solidFill>
                <a:latin typeface="Arial Narrow" panose="020B0606020202030204" pitchFamily="34" charset="0"/>
              </a:defRPr>
            </a:lvl1pPr>
            <a:lvl2pPr marL="742950" indent="-285750">
              <a:spcBef>
                <a:spcPct val="20000"/>
              </a:spcBef>
              <a:buChar char="–"/>
              <a:defRPr sz="2000">
                <a:solidFill>
                  <a:schemeClr val="tx1"/>
                </a:solidFill>
                <a:latin typeface="Arial Narrow" panose="020B0606020202030204" pitchFamily="34" charset="0"/>
              </a:defRPr>
            </a:lvl2pPr>
            <a:lvl3pPr marL="1143000" indent="-228600">
              <a:spcBef>
                <a:spcPct val="20000"/>
              </a:spcBef>
              <a:buChar char="•"/>
              <a:defRPr>
                <a:solidFill>
                  <a:schemeClr val="tx1"/>
                </a:solidFill>
                <a:latin typeface="Arial Narrow" panose="020B0606020202030204" pitchFamily="34" charset="0"/>
              </a:defRPr>
            </a:lvl3pPr>
            <a:lvl4pPr marL="1600200" indent="-228600">
              <a:spcBef>
                <a:spcPct val="20000"/>
              </a:spcBef>
              <a:buChar char="–"/>
              <a:defRPr sz="1600">
                <a:solidFill>
                  <a:schemeClr val="tx1"/>
                </a:solidFill>
                <a:latin typeface="Arial Narrow" panose="020B0606020202030204" pitchFamily="34" charset="0"/>
              </a:defRPr>
            </a:lvl4pPr>
            <a:lvl5pPr marL="2057400" indent="-228600">
              <a:spcBef>
                <a:spcPct val="20000"/>
              </a:spcBef>
              <a:buChar char="»"/>
              <a:defRPr sz="14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14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14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14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1400">
                <a:solidFill>
                  <a:schemeClr val="tx1"/>
                </a:solidFill>
                <a:latin typeface="Arial Narrow" panose="020B0606020202030204" pitchFamily="34" charset="0"/>
              </a:defRPr>
            </a:lvl9pPr>
          </a:lstStyle>
          <a:p>
            <a:pPr algn="ctr" fontAlgn="base">
              <a:spcBef>
                <a:spcPct val="0"/>
              </a:spcBef>
              <a:spcAft>
                <a:spcPct val="0"/>
              </a:spcAft>
            </a:pPr>
            <a:r>
              <a:rPr lang="en-US" altLang="en-US" sz="2000" smtClean="0">
                <a:solidFill>
                  <a:srgbClr val="000000"/>
                </a:solidFill>
                <a:latin typeface="Times New Roman" panose="02020603050405020304" pitchFamily="18" charset="0"/>
              </a:rPr>
              <a:t>Ab Initio Calculation</a:t>
            </a:r>
          </a:p>
        </p:txBody>
      </p:sp>
      <p:sp>
        <p:nvSpPr>
          <p:cNvPr id="105500" name="Text Box 28"/>
          <p:cNvSpPr txBox="1">
            <a:spLocks noChangeArrowheads="1"/>
          </p:cNvSpPr>
          <p:nvPr/>
        </p:nvSpPr>
        <p:spPr bwMode="auto">
          <a:xfrm rot="10800000" flipH="1">
            <a:off x="7885113" y="2611438"/>
            <a:ext cx="488950" cy="266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vert="eaVert" wrap="none">
            <a:spAutoFit/>
          </a:bodyPr>
          <a:lstStyle>
            <a:lvl1pPr>
              <a:spcBef>
                <a:spcPct val="20000"/>
              </a:spcBef>
              <a:defRPr sz="2400">
                <a:solidFill>
                  <a:schemeClr val="tx1"/>
                </a:solidFill>
                <a:latin typeface="Arial Narrow" panose="020B0606020202030204" pitchFamily="34" charset="0"/>
              </a:defRPr>
            </a:lvl1pPr>
            <a:lvl2pPr marL="742950" indent="-285750">
              <a:spcBef>
                <a:spcPct val="20000"/>
              </a:spcBef>
              <a:buChar char="–"/>
              <a:defRPr sz="2000">
                <a:solidFill>
                  <a:schemeClr val="tx1"/>
                </a:solidFill>
                <a:latin typeface="Arial Narrow" panose="020B0606020202030204" pitchFamily="34" charset="0"/>
              </a:defRPr>
            </a:lvl2pPr>
            <a:lvl3pPr marL="1143000" indent="-228600">
              <a:spcBef>
                <a:spcPct val="20000"/>
              </a:spcBef>
              <a:buChar char="•"/>
              <a:defRPr>
                <a:solidFill>
                  <a:schemeClr val="tx1"/>
                </a:solidFill>
                <a:latin typeface="Arial Narrow" panose="020B0606020202030204" pitchFamily="34" charset="0"/>
              </a:defRPr>
            </a:lvl3pPr>
            <a:lvl4pPr marL="1600200" indent="-228600">
              <a:spcBef>
                <a:spcPct val="20000"/>
              </a:spcBef>
              <a:buChar char="–"/>
              <a:defRPr sz="1600">
                <a:solidFill>
                  <a:schemeClr val="tx1"/>
                </a:solidFill>
                <a:latin typeface="Arial Narrow" panose="020B0606020202030204" pitchFamily="34" charset="0"/>
              </a:defRPr>
            </a:lvl4pPr>
            <a:lvl5pPr marL="2057400" indent="-228600">
              <a:spcBef>
                <a:spcPct val="20000"/>
              </a:spcBef>
              <a:buChar char="»"/>
              <a:defRPr sz="14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14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14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14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1400">
                <a:solidFill>
                  <a:schemeClr val="tx1"/>
                </a:solidFill>
                <a:latin typeface="Arial Narrow" panose="020B0606020202030204" pitchFamily="34" charset="0"/>
              </a:defRPr>
            </a:lvl9pPr>
          </a:lstStyle>
          <a:p>
            <a:pPr algn="ctr" fontAlgn="base">
              <a:spcBef>
                <a:spcPct val="0"/>
              </a:spcBef>
              <a:spcAft>
                <a:spcPct val="0"/>
              </a:spcAft>
            </a:pPr>
            <a:r>
              <a:rPr lang="en-US" altLang="en-US" sz="2000" smtClean="0">
                <a:solidFill>
                  <a:srgbClr val="000000"/>
                </a:solidFill>
                <a:latin typeface="Times New Roman" panose="02020603050405020304" pitchFamily="18" charset="0"/>
              </a:rPr>
              <a:t>Experimental Determination</a:t>
            </a:r>
          </a:p>
        </p:txBody>
      </p:sp>
      <p:graphicFrame>
        <p:nvGraphicFramePr>
          <p:cNvPr id="105501" name="Object 29"/>
          <p:cNvGraphicFramePr>
            <a:graphicFrameLocks noChangeAspect="1"/>
          </p:cNvGraphicFramePr>
          <p:nvPr>
            <p:ph idx="1"/>
          </p:nvPr>
        </p:nvGraphicFramePr>
        <p:xfrm>
          <a:off x="3933825" y="2492375"/>
          <a:ext cx="1574800" cy="490538"/>
        </p:xfrm>
        <a:graphic>
          <a:graphicData uri="http://schemas.openxmlformats.org/presentationml/2006/ole">
            <mc:AlternateContent xmlns:mc="http://schemas.openxmlformats.org/markup-compatibility/2006">
              <mc:Choice xmlns:v="urn:schemas-microsoft-com:vml" Requires="v">
                <p:oleObj spid="_x0000_s12295" name="Equation" r:id="rId4" imgW="774364" imgH="241195" progId="Equation.3">
                  <p:embed/>
                </p:oleObj>
              </mc:Choice>
              <mc:Fallback>
                <p:oleObj name="Equation" r:id="rId4" imgW="774364" imgH="241195"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33825" y="2492375"/>
                        <a:ext cx="1574800" cy="4905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413277001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pPr eaLnBrk="1" hangingPunct="1"/>
            <a:r>
              <a:rPr lang="en-US" altLang="en-US" smtClean="0"/>
              <a:t>Thermodynamic Modeling</a:t>
            </a:r>
          </a:p>
        </p:txBody>
      </p:sp>
      <p:sp>
        <p:nvSpPr>
          <p:cNvPr id="107523" name="Rectangle 3"/>
          <p:cNvSpPr>
            <a:spLocks noChangeArrowheads="1"/>
          </p:cNvSpPr>
          <p:nvPr>
            <p:ph type="body" sz="half" idx="1"/>
          </p:nvPr>
        </p:nvSpPr>
        <p:spPr>
          <a:xfrm>
            <a:off x="684213" y="1268413"/>
            <a:ext cx="4064000" cy="4895850"/>
          </a:xfrm>
        </p:spPr>
        <p:txBody>
          <a:bodyPr/>
          <a:lstStyle/>
          <a:p>
            <a:pPr marL="0" indent="0" eaLnBrk="1" hangingPunct="1"/>
            <a:r>
              <a:rPr lang="en-US" altLang="en-US" sz="2000" smtClean="0"/>
              <a:t>Pure elements/substances</a:t>
            </a:r>
          </a:p>
          <a:p>
            <a:pPr marL="0" indent="0" eaLnBrk="1" hangingPunct="1"/>
            <a:endParaRPr lang="en-US" altLang="en-US" sz="2000" smtClean="0"/>
          </a:p>
          <a:p>
            <a:pPr marL="0" indent="0" eaLnBrk="1" hangingPunct="1"/>
            <a:endParaRPr lang="en-US" altLang="en-US" sz="2000" smtClean="0"/>
          </a:p>
          <a:p>
            <a:pPr marL="0" indent="0" eaLnBrk="1" hangingPunct="1"/>
            <a:endParaRPr lang="en-US" altLang="en-US" sz="2000" smtClean="0"/>
          </a:p>
        </p:txBody>
      </p:sp>
      <p:graphicFrame>
        <p:nvGraphicFramePr>
          <p:cNvPr id="107524" name="Object 4"/>
          <p:cNvGraphicFramePr>
            <a:graphicFrameLocks noChangeAspect="1"/>
          </p:cNvGraphicFramePr>
          <p:nvPr/>
        </p:nvGraphicFramePr>
        <p:xfrm>
          <a:off x="1692275" y="1844675"/>
          <a:ext cx="5646738" cy="574675"/>
        </p:xfrm>
        <a:graphic>
          <a:graphicData uri="http://schemas.openxmlformats.org/presentationml/2006/ole">
            <mc:AlternateContent xmlns:mc="http://schemas.openxmlformats.org/markup-compatibility/2006">
              <mc:Choice xmlns:v="urn:schemas-microsoft-com:vml" Requires="v">
                <p:oleObj spid="_x0000_s13319" name="Microsoft Equation 3.0" r:id="rId4" imgW="2476500" imgH="254000" progId="Equation.3">
                  <p:embed/>
                </p:oleObj>
              </mc:Choice>
              <mc:Fallback>
                <p:oleObj name="Microsoft Equation 3.0" r:id="rId4" imgW="2476500" imgH="2540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92275" y="1844675"/>
                        <a:ext cx="5646738" cy="574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7525" name="Rectangle 5"/>
          <p:cNvSpPr>
            <a:spLocks noChangeArrowheads="1"/>
          </p:cNvSpPr>
          <p:nvPr/>
        </p:nvSpPr>
        <p:spPr bwMode="auto">
          <a:xfrm>
            <a:off x="684213" y="2835275"/>
            <a:ext cx="8280400" cy="404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defRPr sz="2400">
                <a:solidFill>
                  <a:schemeClr val="tx1"/>
                </a:solidFill>
                <a:latin typeface="Arial Narrow" panose="020B0606020202030204" pitchFamily="34" charset="0"/>
              </a:defRPr>
            </a:lvl1pPr>
            <a:lvl2pPr marL="742950" indent="-285750">
              <a:spcBef>
                <a:spcPct val="20000"/>
              </a:spcBef>
              <a:buChar char="–"/>
              <a:defRPr sz="2000">
                <a:solidFill>
                  <a:schemeClr val="tx1"/>
                </a:solidFill>
                <a:latin typeface="Arial Narrow" panose="020B0606020202030204" pitchFamily="34" charset="0"/>
              </a:defRPr>
            </a:lvl2pPr>
            <a:lvl3pPr marL="1143000" indent="-228600">
              <a:spcBef>
                <a:spcPct val="20000"/>
              </a:spcBef>
              <a:buChar char="•"/>
              <a:defRPr>
                <a:solidFill>
                  <a:schemeClr val="tx1"/>
                </a:solidFill>
                <a:latin typeface="Arial Narrow" panose="020B0606020202030204" pitchFamily="34" charset="0"/>
              </a:defRPr>
            </a:lvl3pPr>
            <a:lvl4pPr marL="1600200" indent="-228600">
              <a:spcBef>
                <a:spcPct val="20000"/>
              </a:spcBef>
              <a:buChar char="–"/>
              <a:defRPr sz="1600">
                <a:solidFill>
                  <a:schemeClr val="tx1"/>
                </a:solidFill>
                <a:latin typeface="Arial Narrow" panose="020B0606020202030204" pitchFamily="34" charset="0"/>
              </a:defRPr>
            </a:lvl4pPr>
            <a:lvl5pPr marL="2057400" indent="-228600">
              <a:spcBef>
                <a:spcPct val="20000"/>
              </a:spcBef>
              <a:buChar char="»"/>
              <a:defRPr sz="14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14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14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14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1400">
                <a:solidFill>
                  <a:schemeClr val="tx1"/>
                </a:solidFill>
                <a:latin typeface="Arial Narrow" panose="020B0606020202030204" pitchFamily="34" charset="0"/>
              </a:defRPr>
            </a:lvl9pPr>
          </a:lstStyle>
          <a:p>
            <a:pPr fontAlgn="base">
              <a:spcBef>
                <a:spcPct val="60000"/>
              </a:spcBef>
              <a:spcAft>
                <a:spcPct val="0"/>
              </a:spcAft>
              <a:buFont typeface="Wingdings" panose="05000000000000000000" pitchFamily="2" charset="2"/>
              <a:buChar char="§"/>
            </a:pPr>
            <a:r>
              <a:rPr lang="en-US" altLang="en-US" smtClean="0">
                <a:solidFill>
                  <a:srgbClr val="000000"/>
                </a:solidFill>
                <a:latin typeface="Times New Roman" panose="02020603050405020304" pitchFamily="18" charset="0"/>
              </a:rPr>
              <a:t>Gibbs energy relative to a standard element reference state (SER), i.e. the enthalpy of the element in its stable state at 298.15K and 0.1MPa. GHSERFE means the Gibbs energy of FE under SER state.</a:t>
            </a:r>
          </a:p>
          <a:p>
            <a:pPr fontAlgn="base">
              <a:spcBef>
                <a:spcPct val="60000"/>
              </a:spcBef>
              <a:spcAft>
                <a:spcPct val="0"/>
              </a:spcAft>
              <a:buFont typeface="Wingdings" panose="05000000000000000000" pitchFamily="2" charset="2"/>
              <a:buChar char="§"/>
            </a:pPr>
            <a:r>
              <a:rPr lang="en-US" altLang="en-US" smtClean="0">
                <a:solidFill>
                  <a:srgbClr val="000000"/>
                </a:solidFill>
                <a:latin typeface="Times New Roman" panose="02020603050405020304" pitchFamily="18" charset="0"/>
              </a:rPr>
              <a:t>Entropy at 0K = 0 (+TS(0))</a:t>
            </a:r>
          </a:p>
          <a:p>
            <a:pPr fontAlgn="base">
              <a:spcBef>
                <a:spcPct val="60000"/>
              </a:spcBef>
              <a:spcAft>
                <a:spcPct val="0"/>
              </a:spcAft>
              <a:buFont typeface="Wingdings" panose="05000000000000000000" pitchFamily="2" charset="2"/>
              <a:buChar char="§"/>
            </a:pPr>
            <a:r>
              <a:rPr lang="en-US" altLang="en-US" smtClean="0">
                <a:solidFill>
                  <a:srgbClr val="000000"/>
                </a:solidFill>
                <a:latin typeface="Times New Roman" panose="02020603050405020304" pitchFamily="18" charset="0"/>
              </a:rPr>
              <a:t>Needed because there is no absolute value of the enthalpy of a system and one must select some reference state.</a:t>
            </a:r>
          </a:p>
          <a:p>
            <a:pPr fontAlgn="base">
              <a:spcBef>
                <a:spcPct val="60000"/>
              </a:spcBef>
              <a:spcAft>
                <a:spcPct val="0"/>
              </a:spcAft>
              <a:buFont typeface="Wingdings" panose="05000000000000000000" pitchFamily="2" charset="2"/>
              <a:buChar char="§"/>
            </a:pPr>
            <a:r>
              <a:rPr lang="en-US" altLang="en-US" smtClean="0">
                <a:solidFill>
                  <a:srgbClr val="000000"/>
                </a:solidFill>
                <a:latin typeface="Times New Roman" panose="02020603050405020304" pitchFamily="18" charset="0"/>
              </a:rPr>
              <a:t>For a reference state, one can change its phase structure, temperature, and pressure.</a:t>
            </a:r>
            <a:endParaRPr lang="en-US" altLang="en-US" sz="2800" smtClean="0">
              <a:solidFill>
                <a:srgbClr val="000000"/>
              </a:solidFill>
              <a:latin typeface="Times New Roman" panose="02020603050405020304" pitchFamily="18" charset="0"/>
            </a:endParaRPr>
          </a:p>
        </p:txBody>
      </p:sp>
      <p:sp>
        <p:nvSpPr>
          <p:cNvPr id="107526" name="Text Box 6"/>
          <p:cNvSpPr txBox="1">
            <a:spLocks noChangeArrowheads="1"/>
          </p:cNvSpPr>
          <p:nvPr/>
        </p:nvSpPr>
        <p:spPr bwMode="auto">
          <a:xfrm>
            <a:off x="808038" y="641350"/>
            <a:ext cx="21717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400">
                <a:solidFill>
                  <a:schemeClr val="tx1"/>
                </a:solidFill>
                <a:latin typeface="Arial Narrow" panose="020B0606020202030204" pitchFamily="34" charset="0"/>
              </a:defRPr>
            </a:lvl1pPr>
            <a:lvl2pPr marL="742950" indent="-285750">
              <a:spcBef>
                <a:spcPct val="20000"/>
              </a:spcBef>
              <a:buChar char="–"/>
              <a:defRPr sz="2000">
                <a:solidFill>
                  <a:schemeClr val="tx1"/>
                </a:solidFill>
                <a:latin typeface="Arial Narrow" panose="020B0606020202030204" pitchFamily="34" charset="0"/>
              </a:defRPr>
            </a:lvl2pPr>
            <a:lvl3pPr marL="1143000" indent="-228600">
              <a:spcBef>
                <a:spcPct val="20000"/>
              </a:spcBef>
              <a:buChar char="•"/>
              <a:defRPr>
                <a:solidFill>
                  <a:schemeClr val="tx1"/>
                </a:solidFill>
                <a:latin typeface="Arial Narrow" panose="020B0606020202030204" pitchFamily="34" charset="0"/>
              </a:defRPr>
            </a:lvl3pPr>
            <a:lvl4pPr marL="1600200" indent="-228600">
              <a:spcBef>
                <a:spcPct val="20000"/>
              </a:spcBef>
              <a:buChar char="–"/>
              <a:defRPr sz="1600">
                <a:solidFill>
                  <a:schemeClr val="tx1"/>
                </a:solidFill>
                <a:latin typeface="Arial Narrow" panose="020B0606020202030204" pitchFamily="34" charset="0"/>
              </a:defRPr>
            </a:lvl4pPr>
            <a:lvl5pPr marL="2057400" indent="-228600">
              <a:spcBef>
                <a:spcPct val="20000"/>
              </a:spcBef>
              <a:buChar char="»"/>
              <a:defRPr sz="14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14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14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14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1400">
                <a:solidFill>
                  <a:schemeClr val="tx1"/>
                </a:solidFill>
                <a:latin typeface="Arial Narrow" panose="020B0606020202030204" pitchFamily="34" charset="0"/>
              </a:defRPr>
            </a:lvl9pPr>
          </a:lstStyle>
          <a:p>
            <a:pPr fontAlgn="base">
              <a:spcBef>
                <a:spcPct val="0"/>
              </a:spcBef>
              <a:spcAft>
                <a:spcPct val="0"/>
              </a:spcAft>
            </a:pPr>
            <a:r>
              <a:rPr lang="en-US" altLang="en-US" b="1" smtClean="0">
                <a:solidFill>
                  <a:srgbClr val="000000"/>
                </a:solidFill>
                <a:latin typeface="Times New Roman" panose="02020603050405020304" pitchFamily="18" charset="0"/>
              </a:rPr>
              <a:t>Reference state</a:t>
            </a:r>
          </a:p>
        </p:txBody>
      </p:sp>
    </p:spTree>
    <p:extLst>
      <p:ext uri="{BB962C8B-B14F-4D97-AF65-F5344CB8AC3E}">
        <p14:creationId xmlns:p14="http://schemas.microsoft.com/office/powerpoint/2010/main" val="35266041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457200" y="200890"/>
            <a:ext cx="5400675" cy="430887"/>
          </a:xfrm>
        </p:spPr>
        <p:txBody>
          <a:bodyPr/>
          <a:lstStyle/>
          <a:p>
            <a:r>
              <a:rPr lang="en-US" sz="2800" dirty="0" smtClean="0"/>
              <a:t> What is MGI?</a:t>
            </a:r>
            <a:endParaRPr lang="en-US" sz="2800" dirty="0"/>
          </a:p>
        </p:txBody>
      </p:sp>
      <p:sp>
        <p:nvSpPr>
          <p:cNvPr id="6" name="Rectangle 5"/>
          <p:cNvSpPr/>
          <p:nvPr/>
        </p:nvSpPr>
        <p:spPr>
          <a:xfrm>
            <a:off x="827584" y="4221088"/>
            <a:ext cx="4032448" cy="1631216"/>
          </a:xfrm>
          <a:prstGeom prst="rect">
            <a:avLst/>
          </a:prstGeom>
        </p:spPr>
        <p:txBody>
          <a:bodyPr wrap="square">
            <a:spAutoFit/>
          </a:bodyPr>
          <a:lstStyle/>
          <a:p>
            <a:r>
              <a:rPr lang="en-US" sz="2000" dirty="0" smtClean="0"/>
              <a:t>The </a:t>
            </a:r>
            <a:r>
              <a:rPr lang="en-US" sz="2000" dirty="0"/>
              <a:t>Materials Genome Initiative is a national initiative to double the speed and reduce the cost of discovering, developing, and deploying new advanced materials. </a:t>
            </a:r>
          </a:p>
        </p:txBody>
      </p:sp>
      <p:sp>
        <p:nvSpPr>
          <p:cNvPr id="9" name="Rectangle 8"/>
          <p:cNvSpPr/>
          <p:nvPr/>
        </p:nvSpPr>
        <p:spPr>
          <a:xfrm>
            <a:off x="3318430" y="836712"/>
            <a:ext cx="5069994" cy="1661993"/>
          </a:xfrm>
          <a:prstGeom prst="rect">
            <a:avLst/>
          </a:prstGeom>
        </p:spPr>
        <p:txBody>
          <a:bodyPr wrap="square">
            <a:spAutoFit/>
          </a:bodyPr>
          <a:lstStyle/>
          <a:p>
            <a:r>
              <a:rPr lang="en-US" sz="2800" b="1" dirty="0" smtClean="0">
                <a:solidFill>
                  <a:srgbClr val="000000"/>
                </a:solidFill>
                <a:latin typeface="+mj-lt"/>
              </a:rPr>
              <a:t>June 2011</a:t>
            </a:r>
          </a:p>
          <a:p>
            <a:endParaRPr lang="en-US" b="1" dirty="0">
              <a:solidFill>
                <a:srgbClr val="000000"/>
              </a:solidFill>
              <a:latin typeface="+mj-lt"/>
            </a:endParaRPr>
          </a:p>
          <a:p>
            <a:r>
              <a:rPr lang="en-US" sz="2800" b="1" dirty="0" smtClean="0">
                <a:solidFill>
                  <a:srgbClr val="000000"/>
                </a:solidFill>
                <a:latin typeface="+mj-lt"/>
              </a:rPr>
              <a:t>Materials Genome Initiative for global competitiveness</a:t>
            </a:r>
          </a:p>
        </p:txBody>
      </p:sp>
      <p:pic>
        <p:nvPicPr>
          <p:cNvPr id="7" name="Picture 4" descr="http://www.whitehouse.gov/sites/default/files/image/microsites/mgi/mgi_diagram.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4048" y="2524209"/>
            <a:ext cx="382905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1" descr="20121102_112905.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40520" y="1034727"/>
            <a:ext cx="2119312"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36725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a:xfrm>
            <a:off x="581025" y="-49213"/>
            <a:ext cx="5903913" cy="782638"/>
          </a:xfrm>
        </p:spPr>
        <p:txBody>
          <a:bodyPr/>
          <a:lstStyle/>
          <a:p>
            <a:pPr eaLnBrk="1" hangingPunct="1"/>
            <a:r>
              <a:rPr lang="en-US" altLang="en-US" smtClean="0"/>
              <a:t>Thermodynamic Modeling</a:t>
            </a:r>
          </a:p>
        </p:txBody>
      </p:sp>
      <p:sp>
        <p:nvSpPr>
          <p:cNvPr id="113667" name="Rectangle 3"/>
          <p:cNvSpPr>
            <a:spLocks noChangeArrowheads="1"/>
          </p:cNvSpPr>
          <p:nvPr>
            <p:ph type="body" idx="1"/>
          </p:nvPr>
        </p:nvSpPr>
        <p:spPr/>
        <p:txBody>
          <a:bodyPr/>
          <a:lstStyle/>
          <a:p>
            <a:pPr eaLnBrk="1" hangingPunct="1"/>
            <a:r>
              <a:rPr lang="en-US" altLang="en-US" smtClean="0"/>
              <a:t>Gibbs energy per mole for a solution phase is normally divided in:</a:t>
            </a:r>
          </a:p>
        </p:txBody>
      </p:sp>
      <p:graphicFrame>
        <p:nvGraphicFramePr>
          <p:cNvPr id="113668" name="Object 4"/>
          <p:cNvGraphicFramePr>
            <a:graphicFrameLocks noChangeAspect="1"/>
          </p:cNvGraphicFramePr>
          <p:nvPr/>
        </p:nvGraphicFramePr>
        <p:xfrm>
          <a:off x="1133475" y="1701800"/>
          <a:ext cx="6751638" cy="719138"/>
        </p:xfrm>
        <a:graphic>
          <a:graphicData uri="http://schemas.openxmlformats.org/presentationml/2006/ole">
            <mc:AlternateContent xmlns:mc="http://schemas.openxmlformats.org/markup-compatibility/2006">
              <mc:Choice xmlns:v="urn:schemas-microsoft-com:vml" Requires="v">
                <p:oleObj spid="_x0000_s14343" name="Equation" r:id="rId4" imgW="4267200" imgH="457200" progId="Equation.3">
                  <p:embed/>
                </p:oleObj>
              </mc:Choice>
              <mc:Fallback>
                <p:oleObj name="Equation" r:id="rId4" imgW="4267200" imgH="4572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3475" y="1701800"/>
                        <a:ext cx="6751638" cy="71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3669" name="Text Box 5"/>
          <p:cNvSpPr txBox="1">
            <a:spLocks noChangeArrowheads="1"/>
          </p:cNvSpPr>
          <p:nvPr/>
        </p:nvSpPr>
        <p:spPr bwMode="auto">
          <a:xfrm>
            <a:off x="1239838" y="4473575"/>
            <a:ext cx="3116262"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400">
                <a:solidFill>
                  <a:schemeClr val="tx1"/>
                </a:solidFill>
                <a:latin typeface="Arial Narrow" panose="020B0606020202030204" pitchFamily="34" charset="0"/>
              </a:defRPr>
            </a:lvl1pPr>
            <a:lvl2pPr marL="742950" indent="-285750">
              <a:spcBef>
                <a:spcPct val="20000"/>
              </a:spcBef>
              <a:buChar char="–"/>
              <a:defRPr sz="2000">
                <a:solidFill>
                  <a:schemeClr val="tx1"/>
                </a:solidFill>
                <a:latin typeface="Arial Narrow" panose="020B0606020202030204" pitchFamily="34" charset="0"/>
              </a:defRPr>
            </a:lvl2pPr>
            <a:lvl3pPr marL="1143000" indent="-228600">
              <a:spcBef>
                <a:spcPct val="20000"/>
              </a:spcBef>
              <a:buChar char="•"/>
              <a:defRPr>
                <a:solidFill>
                  <a:schemeClr val="tx1"/>
                </a:solidFill>
                <a:latin typeface="Arial Narrow" panose="020B0606020202030204" pitchFamily="34" charset="0"/>
              </a:defRPr>
            </a:lvl3pPr>
            <a:lvl4pPr marL="1600200" indent="-228600">
              <a:spcBef>
                <a:spcPct val="20000"/>
              </a:spcBef>
              <a:buChar char="–"/>
              <a:defRPr sz="1600">
                <a:solidFill>
                  <a:schemeClr val="tx1"/>
                </a:solidFill>
                <a:latin typeface="Arial Narrow" panose="020B0606020202030204" pitchFamily="34" charset="0"/>
              </a:defRPr>
            </a:lvl4pPr>
            <a:lvl5pPr marL="2057400" indent="-228600">
              <a:spcBef>
                <a:spcPct val="20000"/>
              </a:spcBef>
              <a:buChar char="»"/>
              <a:defRPr sz="14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14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14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14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1400">
                <a:solidFill>
                  <a:schemeClr val="tx1"/>
                </a:solidFill>
                <a:latin typeface="Arial Narrow" panose="020B0606020202030204" pitchFamily="34" charset="0"/>
              </a:defRPr>
            </a:lvl9pPr>
          </a:lstStyle>
          <a:p>
            <a:pPr fontAlgn="base">
              <a:spcBef>
                <a:spcPct val="0"/>
              </a:spcBef>
              <a:spcAft>
                <a:spcPct val="0"/>
              </a:spcAft>
              <a:buFontTx/>
              <a:buChar char="•"/>
            </a:pPr>
            <a:r>
              <a:rPr lang="en-US" altLang="en-US" smtClean="0">
                <a:solidFill>
                  <a:srgbClr val="000000"/>
                </a:solidFill>
                <a:latin typeface="Times New Roman" panose="02020603050405020304" pitchFamily="18" charset="0"/>
              </a:rPr>
              <a:t>    Ideal solution model</a:t>
            </a:r>
          </a:p>
          <a:p>
            <a:pPr fontAlgn="base">
              <a:spcBef>
                <a:spcPct val="0"/>
              </a:spcBef>
              <a:spcAft>
                <a:spcPct val="0"/>
              </a:spcAft>
              <a:buFontTx/>
              <a:buChar char="•"/>
            </a:pPr>
            <a:r>
              <a:rPr lang="en-US" altLang="en-US" smtClean="0">
                <a:solidFill>
                  <a:srgbClr val="000000"/>
                </a:solidFill>
                <a:latin typeface="Times New Roman" panose="02020603050405020304" pitchFamily="18" charset="0"/>
              </a:rPr>
              <a:t>    Regular solution model</a:t>
            </a:r>
          </a:p>
          <a:p>
            <a:pPr fontAlgn="base">
              <a:spcBef>
                <a:spcPct val="0"/>
              </a:spcBef>
              <a:spcAft>
                <a:spcPct val="0"/>
              </a:spcAft>
              <a:buFontTx/>
              <a:buChar char="•"/>
            </a:pPr>
            <a:r>
              <a:rPr lang="en-US" altLang="en-US" smtClean="0">
                <a:solidFill>
                  <a:srgbClr val="000000"/>
                </a:solidFill>
                <a:latin typeface="Times New Roman" panose="02020603050405020304" pitchFamily="18" charset="0"/>
              </a:rPr>
              <a:t>    Real solution</a:t>
            </a:r>
          </a:p>
        </p:txBody>
      </p:sp>
      <p:sp>
        <p:nvSpPr>
          <p:cNvPr id="113670" name="Text Box 6"/>
          <p:cNvSpPr txBox="1">
            <a:spLocks noChangeArrowheads="1"/>
          </p:cNvSpPr>
          <p:nvPr/>
        </p:nvSpPr>
        <p:spPr bwMode="auto">
          <a:xfrm>
            <a:off x="900113" y="2781300"/>
            <a:ext cx="22717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400">
                <a:solidFill>
                  <a:schemeClr val="tx1"/>
                </a:solidFill>
                <a:latin typeface="Arial Narrow" panose="020B0606020202030204" pitchFamily="34" charset="0"/>
              </a:defRPr>
            </a:lvl1pPr>
            <a:lvl2pPr marL="742950" indent="-285750">
              <a:spcBef>
                <a:spcPct val="20000"/>
              </a:spcBef>
              <a:buChar char="–"/>
              <a:defRPr sz="2000">
                <a:solidFill>
                  <a:schemeClr val="tx1"/>
                </a:solidFill>
                <a:latin typeface="Arial Narrow" panose="020B0606020202030204" pitchFamily="34" charset="0"/>
              </a:defRPr>
            </a:lvl2pPr>
            <a:lvl3pPr marL="1143000" indent="-228600">
              <a:spcBef>
                <a:spcPct val="20000"/>
              </a:spcBef>
              <a:buChar char="•"/>
              <a:defRPr>
                <a:solidFill>
                  <a:schemeClr val="tx1"/>
                </a:solidFill>
                <a:latin typeface="Arial Narrow" panose="020B0606020202030204" pitchFamily="34" charset="0"/>
              </a:defRPr>
            </a:lvl3pPr>
            <a:lvl4pPr marL="1600200" indent="-228600">
              <a:spcBef>
                <a:spcPct val="20000"/>
              </a:spcBef>
              <a:buChar char="–"/>
              <a:defRPr sz="1600">
                <a:solidFill>
                  <a:schemeClr val="tx1"/>
                </a:solidFill>
                <a:latin typeface="Arial Narrow" panose="020B0606020202030204" pitchFamily="34" charset="0"/>
              </a:defRPr>
            </a:lvl4pPr>
            <a:lvl5pPr marL="2057400" indent="-228600">
              <a:spcBef>
                <a:spcPct val="20000"/>
              </a:spcBef>
              <a:buChar char="»"/>
              <a:defRPr sz="14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14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14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14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1400">
                <a:solidFill>
                  <a:schemeClr val="tx1"/>
                </a:solidFill>
                <a:latin typeface="Arial Narrow" panose="020B0606020202030204" pitchFamily="34" charset="0"/>
              </a:defRPr>
            </a:lvl9pPr>
          </a:lstStyle>
          <a:p>
            <a:pPr fontAlgn="base">
              <a:spcBef>
                <a:spcPct val="0"/>
              </a:spcBef>
              <a:spcAft>
                <a:spcPct val="0"/>
              </a:spcAft>
            </a:pPr>
            <a:r>
              <a:rPr lang="en-US" altLang="en-US" smtClean="0">
                <a:solidFill>
                  <a:srgbClr val="000000"/>
                </a:solidFill>
                <a:latin typeface="Times New Roman" panose="02020603050405020304" pitchFamily="18" charset="0"/>
              </a:rPr>
              <a:t>reference surface</a:t>
            </a:r>
          </a:p>
        </p:txBody>
      </p:sp>
      <p:sp>
        <p:nvSpPr>
          <p:cNvPr id="113671" name="Text Box 7"/>
          <p:cNvSpPr txBox="1">
            <a:spLocks noChangeArrowheads="1"/>
          </p:cNvSpPr>
          <p:nvPr/>
        </p:nvSpPr>
        <p:spPr bwMode="auto">
          <a:xfrm>
            <a:off x="2411413" y="3284538"/>
            <a:ext cx="360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400">
                <a:solidFill>
                  <a:schemeClr val="tx1"/>
                </a:solidFill>
                <a:latin typeface="Arial Narrow" panose="020B0606020202030204" pitchFamily="34" charset="0"/>
              </a:defRPr>
            </a:lvl1pPr>
            <a:lvl2pPr marL="742950" indent="-285750">
              <a:spcBef>
                <a:spcPct val="20000"/>
              </a:spcBef>
              <a:buChar char="–"/>
              <a:defRPr sz="2000">
                <a:solidFill>
                  <a:schemeClr val="tx1"/>
                </a:solidFill>
                <a:latin typeface="Arial Narrow" panose="020B0606020202030204" pitchFamily="34" charset="0"/>
              </a:defRPr>
            </a:lvl2pPr>
            <a:lvl3pPr marL="1143000" indent="-228600">
              <a:spcBef>
                <a:spcPct val="20000"/>
              </a:spcBef>
              <a:buChar char="•"/>
              <a:defRPr>
                <a:solidFill>
                  <a:schemeClr val="tx1"/>
                </a:solidFill>
                <a:latin typeface="Arial Narrow" panose="020B0606020202030204" pitchFamily="34" charset="0"/>
              </a:defRPr>
            </a:lvl3pPr>
            <a:lvl4pPr marL="1600200" indent="-228600">
              <a:spcBef>
                <a:spcPct val="20000"/>
              </a:spcBef>
              <a:buChar char="–"/>
              <a:defRPr sz="1600">
                <a:solidFill>
                  <a:schemeClr val="tx1"/>
                </a:solidFill>
                <a:latin typeface="Arial Narrow" panose="020B0606020202030204" pitchFamily="34" charset="0"/>
              </a:defRPr>
            </a:lvl4pPr>
            <a:lvl5pPr marL="2057400" indent="-228600">
              <a:spcBef>
                <a:spcPct val="20000"/>
              </a:spcBef>
              <a:buChar char="»"/>
              <a:defRPr sz="14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14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14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14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1400">
                <a:solidFill>
                  <a:schemeClr val="tx1"/>
                </a:solidFill>
                <a:latin typeface="Arial Narrow" panose="020B0606020202030204" pitchFamily="34" charset="0"/>
              </a:defRPr>
            </a:lvl9pPr>
          </a:lstStyle>
          <a:p>
            <a:pPr fontAlgn="base">
              <a:spcBef>
                <a:spcPct val="0"/>
              </a:spcBef>
              <a:spcAft>
                <a:spcPct val="0"/>
              </a:spcAft>
            </a:pPr>
            <a:r>
              <a:rPr lang="en-US" altLang="en-US" smtClean="0">
                <a:solidFill>
                  <a:srgbClr val="000000"/>
                </a:solidFill>
                <a:latin typeface="Times New Roman" panose="02020603050405020304" pitchFamily="18" charset="0"/>
              </a:rPr>
              <a:t>configurational contribution</a:t>
            </a:r>
          </a:p>
        </p:txBody>
      </p:sp>
      <p:sp>
        <p:nvSpPr>
          <p:cNvPr id="113672" name="Text Box 8"/>
          <p:cNvSpPr txBox="1">
            <a:spLocks noChangeArrowheads="1"/>
          </p:cNvSpPr>
          <p:nvPr/>
        </p:nvSpPr>
        <p:spPr bwMode="auto">
          <a:xfrm>
            <a:off x="6202363" y="3116263"/>
            <a:ext cx="27622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400">
                <a:solidFill>
                  <a:schemeClr val="tx1"/>
                </a:solidFill>
                <a:latin typeface="Arial Narrow" panose="020B0606020202030204" pitchFamily="34" charset="0"/>
              </a:defRPr>
            </a:lvl1pPr>
            <a:lvl2pPr marL="742950" indent="-285750">
              <a:spcBef>
                <a:spcPct val="20000"/>
              </a:spcBef>
              <a:buChar char="–"/>
              <a:defRPr sz="2000">
                <a:solidFill>
                  <a:schemeClr val="tx1"/>
                </a:solidFill>
                <a:latin typeface="Arial Narrow" panose="020B0606020202030204" pitchFamily="34" charset="0"/>
              </a:defRPr>
            </a:lvl2pPr>
            <a:lvl3pPr marL="1143000" indent="-228600">
              <a:spcBef>
                <a:spcPct val="20000"/>
              </a:spcBef>
              <a:buChar char="•"/>
              <a:defRPr>
                <a:solidFill>
                  <a:schemeClr val="tx1"/>
                </a:solidFill>
                <a:latin typeface="Arial Narrow" panose="020B0606020202030204" pitchFamily="34" charset="0"/>
              </a:defRPr>
            </a:lvl3pPr>
            <a:lvl4pPr marL="1600200" indent="-228600">
              <a:spcBef>
                <a:spcPct val="20000"/>
              </a:spcBef>
              <a:buChar char="–"/>
              <a:defRPr sz="1600">
                <a:solidFill>
                  <a:schemeClr val="tx1"/>
                </a:solidFill>
                <a:latin typeface="Arial Narrow" panose="020B0606020202030204" pitchFamily="34" charset="0"/>
              </a:defRPr>
            </a:lvl4pPr>
            <a:lvl5pPr marL="2057400" indent="-228600">
              <a:spcBef>
                <a:spcPct val="20000"/>
              </a:spcBef>
              <a:buChar char="»"/>
              <a:defRPr sz="14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14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14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14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1400">
                <a:solidFill>
                  <a:schemeClr val="tx1"/>
                </a:solidFill>
                <a:latin typeface="Arial Narrow" panose="020B0606020202030204" pitchFamily="34" charset="0"/>
              </a:defRPr>
            </a:lvl9pPr>
          </a:lstStyle>
          <a:p>
            <a:pPr fontAlgn="base">
              <a:spcBef>
                <a:spcPct val="0"/>
              </a:spcBef>
              <a:spcAft>
                <a:spcPct val="0"/>
              </a:spcAft>
            </a:pPr>
            <a:r>
              <a:rPr lang="en-US" altLang="en-US" smtClean="0">
                <a:solidFill>
                  <a:srgbClr val="000000"/>
                </a:solidFill>
                <a:latin typeface="Times New Roman" panose="02020603050405020304" pitchFamily="18" charset="0"/>
              </a:rPr>
              <a:t>physical contribution</a:t>
            </a:r>
          </a:p>
        </p:txBody>
      </p:sp>
      <p:sp>
        <p:nvSpPr>
          <p:cNvPr id="113673" name="Text Box 9"/>
          <p:cNvSpPr txBox="1">
            <a:spLocks noChangeArrowheads="1"/>
          </p:cNvSpPr>
          <p:nvPr/>
        </p:nvSpPr>
        <p:spPr bwMode="auto">
          <a:xfrm>
            <a:off x="4975225" y="2636838"/>
            <a:ext cx="16129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400">
                <a:solidFill>
                  <a:schemeClr val="tx1"/>
                </a:solidFill>
                <a:latin typeface="Arial Narrow" panose="020B0606020202030204" pitchFamily="34" charset="0"/>
              </a:defRPr>
            </a:lvl1pPr>
            <a:lvl2pPr marL="742950" indent="-285750">
              <a:spcBef>
                <a:spcPct val="20000"/>
              </a:spcBef>
              <a:buChar char="–"/>
              <a:defRPr sz="2000">
                <a:solidFill>
                  <a:schemeClr val="tx1"/>
                </a:solidFill>
                <a:latin typeface="Arial Narrow" panose="020B0606020202030204" pitchFamily="34" charset="0"/>
              </a:defRPr>
            </a:lvl2pPr>
            <a:lvl3pPr marL="1143000" indent="-228600">
              <a:spcBef>
                <a:spcPct val="20000"/>
              </a:spcBef>
              <a:buChar char="•"/>
              <a:defRPr>
                <a:solidFill>
                  <a:schemeClr val="tx1"/>
                </a:solidFill>
                <a:latin typeface="Arial Narrow" panose="020B0606020202030204" pitchFamily="34" charset="0"/>
              </a:defRPr>
            </a:lvl3pPr>
            <a:lvl4pPr marL="1600200" indent="-228600">
              <a:spcBef>
                <a:spcPct val="20000"/>
              </a:spcBef>
              <a:buChar char="–"/>
              <a:defRPr sz="1600">
                <a:solidFill>
                  <a:schemeClr val="tx1"/>
                </a:solidFill>
                <a:latin typeface="Arial Narrow" panose="020B0606020202030204" pitchFamily="34" charset="0"/>
              </a:defRPr>
            </a:lvl4pPr>
            <a:lvl5pPr marL="2057400" indent="-228600">
              <a:spcBef>
                <a:spcPct val="20000"/>
              </a:spcBef>
              <a:buChar char="»"/>
              <a:defRPr sz="14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14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14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14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1400">
                <a:solidFill>
                  <a:schemeClr val="tx1"/>
                </a:solidFill>
                <a:latin typeface="Arial Narrow" panose="020B0606020202030204" pitchFamily="34" charset="0"/>
              </a:defRPr>
            </a:lvl9pPr>
          </a:lstStyle>
          <a:p>
            <a:pPr fontAlgn="base">
              <a:spcBef>
                <a:spcPct val="0"/>
              </a:spcBef>
              <a:spcAft>
                <a:spcPct val="0"/>
              </a:spcAft>
            </a:pPr>
            <a:r>
              <a:rPr lang="en-US" altLang="en-US" smtClean="0">
                <a:solidFill>
                  <a:srgbClr val="000000"/>
                </a:solidFill>
                <a:latin typeface="Times New Roman" panose="02020603050405020304" pitchFamily="18" charset="0"/>
              </a:rPr>
              <a:t>excess term</a:t>
            </a:r>
          </a:p>
        </p:txBody>
      </p:sp>
      <p:sp>
        <p:nvSpPr>
          <p:cNvPr id="113674" name="Line 10"/>
          <p:cNvSpPr>
            <a:spLocks noChangeShapeType="1"/>
          </p:cNvSpPr>
          <p:nvPr/>
        </p:nvSpPr>
        <p:spPr bwMode="auto">
          <a:xfrm flipV="1">
            <a:off x="2268538" y="2420938"/>
            <a:ext cx="215900" cy="431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latin typeface="Times New Roman" panose="02020603050405020304" pitchFamily="18" charset="0"/>
            </a:endParaRPr>
          </a:p>
        </p:txBody>
      </p:sp>
      <p:sp>
        <p:nvSpPr>
          <p:cNvPr id="113675" name="Line 11"/>
          <p:cNvSpPr>
            <a:spLocks noChangeShapeType="1"/>
          </p:cNvSpPr>
          <p:nvPr/>
        </p:nvSpPr>
        <p:spPr bwMode="auto">
          <a:xfrm flipV="1">
            <a:off x="4067175" y="2565400"/>
            <a:ext cx="0" cy="792163"/>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latin typeface="Times New Roman" panose="02020603050405020304" pitchFamily="18" charset="0"/>
            </a:endParaRPr>
          </a:p>
        </p:txBody>
      </p:sp>
      <p:sp>
        <p:nvSpPr>
          <p:cNvPr id="113676" name="Line 12"/>
          <p:cNvSpPr>
            <a:spLocks noChangeShapeType="1"/>
          </p:cNvSpPr>
          <p:nvPr/>
        </p:nvSpPr>
        <p:spPr bwMode="auto">
          <a:xfrm flipV="1">
            <a:off x="5795963" y="2420938"/>
            <a:ext cx="0" cy="287337"/>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latin typeface="Times New Roman" panose="02020603050405020304" pitchFamily="18" charset="0"/>
            </a:endParaRPr>
          </a:p>
        </p:txBody>
      </p:sp>
      <p:sp>
        <p:nvSpPr>
          <p:cNvPr id="113677" name="Line 13"/>
          <p:cNvSpPr>
            <a:spLocks noChangeShapeType="1"/>
          </p:cNvSpPr>
          <p:nvPr/>
        </p:nvSpPr>
        <p:spPr bwMode="auto">
          <a:xfrm flipV="1">
            <a:off x="7308850" y="2492375"/>
            <a:ext cx="0" cy="64928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en-US" sz="2400" smtClean="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49316539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lstStyle/>
          <a:p>
            <a:pPr eaLnBrk="1" hangingPunct="1"/>
            <a:r>
              <a:rPr lang="en-US" altLang="en-US" smtClean="0"/>
              <a:t>Binary - Ideal Solution Model</a:t>
            </a:r>
          </a:p>
        </p:txBody>
      </p:sp>
      <p:sp>
        <p:nvSpPr>
          <p:cNvPr id="115715" name="Rectangle 3"/>
          <p:cNvSpPr>
            <a:spLocks noGrp="1" noChangeArrowheads="1"/>
          </p:cNvSpPr>
          <p:nvPr>
            <p:ph type="body" sz="half" idx="1"/>
          </p:nvPr>
        </p:nvSpPr>
        <p:spPr/>
        <p:txBody>
          <a:bodyPr/>
          <a:lstStyle/>
          <a:p>
            <a:pPr marL="0" indent="0" eaLnBrk="1" hangingPunct="1"/>
            <a:r>
              <a:rPr lang="en-US" altLang="en-US" sz="2000" smtClean="0"/>
              <a:t>  For a A-B binary solution phase:  (A,B)</a:t>
            </a:r>
            <a:endParaRPr lang="en-US" altLang="en-US" sz="2000" baseline="-25000" smtClean="0"/>
          </a:p>
          <a:p>
            <a:pPr marL="0" indent="0" eaLnBrk="1" hangingPunct="1"/>
            <a:endParaRPr lang="en-US" altLang="en-US" sz="2000" baseline="-25000" smtClean="0"/>
          </a:p>
          <a:p>
            <a:pPr marL="0" indent="0" eaLnBrk="1" hangingPunct="1"/>
            <a:endParaRPr lang="en-US" altLang="en-US" sz="2000" smtClean="0"/>
          </a:p>
        </p:txBody>
      </p:sp>
      <p:graphicFrame>
        <p:nvGraphicFramePr>
          <p:cNvPr id="115716" name="Object 4"/>
          <p:cNvGraphicFramePr>
            <a:graphicFrameLocks noChangeAspect="1"/>
          </p:cNvGraphicFramePr>
          <p:nvPr/>
        </p:nvGraphicFramePr>
        <p:xfrm>
          <a:off x="1406525" y="2222500"/>
          <a:ext cx="2974975" cy="617538"/>
        </p:xfrm>
        <a:graphic>
          <a:graphicData uri="http://schemas.openxmlformats.org/presentationml/2006/ole">
            <mc:AlternateContent xmlns:mc="http://schemas.openxmlformats.org/markup-compatibility/2006">
              <mc:Choice xmlns:v="urn:schemas-microsoft-com:vml" Requires="v">
                <p:oleObj spid="_x0000_s15377" name="Equation" r:id="rId4" imgW="1155700" imgH="241300" progId="Equation.3">
                  <p:embed/>
                </p:oleObj>
              </mc:Choice>
              <mc:Fallback>
                <p:oleObj name="Equation" r:id="rId4" imgW="1155700" imgH="2413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6525" y="2222500"/>
                        <a:ext cx="2974975" cy="617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5717" name="Object 5"/>
          <p:cNvGraphicFramePr>
            <a:graphicFrameLocks noChangeAspect="1"/>
          </p:cNvGraphicFramePr>
          <p:nvPr/>
        </p:nvGraphicFramePr>
        <p:xfrm>
          <a:off x="1438275" y="3074988"/>
          <a:ext cx="4718050" cy="577850"/>
        </p:xfrm>
        <a:graphic>
          <a:graphicData uri="http://schemas.openxmlformats.org/presentationml/2006/ole">
            <mc:AlternateContent xmlns:mc="http://schemas.openxmlformats.org/markup-compatibility/2006">
              <mc:Choice xmlns:v="urn:schemas-microsoft-com:vml" Requires="v">
                <p:oleObj spid="_x0000_s15378" name="Equation" r:id="rId6" imgW="1955800" imgH="241300" progId="Equation.3">
                  <p:embed/>
                </p:oleObj>
              </mc:Choice>
              <mc:Fallback>
                <p:oleObj name="Equation" r:id="rId6" imgW="1955800" imgH="2413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38275" y="3074988"/>
                        <a:ext cx="4718050" cy="57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5718" name="Object 6"/>
          <p:cNvGraphicFramePr>
            <a:graphicFrameLocks noChangeAspect="1"/>
          </p:cNvGraphicFramePr>
          <p:nvPr>
            <p:ph sz="half" idx="2"/>
          </p:nvPr>
        </p:nvGraphicFramePr>
        <p:xfrm>
          <a:off x="1403350" y="1557338"/>
          <a:ext cx="2697163" cy="588962"/>
        </p:xfrm>
        <a:graphic>
          <a:graphicData uri="http://schemas.openxmlformats.org/presentationml/2006/ole">
            <mc:AlternateContent xmlns:mc="http://schemas.openxmlformats.org/markup-compatibility/2006">
              <mc:Choice xmlns:v="urn:schemas-microsoft-com:vml" Requires="v">
                <p:oleObj spid="_x0000_s15379" name="Equation" r:id="rId8" imgW="1104900" imgH="241300" progId="Equation.3">
                  <p:embed/>
                </p:oleObj>
              </mc:Choice>
              <mc:Fallback>
                <p:oleObj name="Equation" r:id="rId8" imgW="1104900" imgH="2413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03350" y="1557338"/>
                        <a:ext cx="2697163" cy="588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45147467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pPr eaLnBrk="1" hangingPunct="1"/>
            <a:r>
              <a:rPr lang="en-US" altLang="en-US" smtClean="0"/>
              <a:t>Binary - Regular solution model</a:t>
            </a:r>
          </a:p>
        </p:txBody>
      </p:sp>
      <p:graphicFrame>
        <p:nvGraphicFramePr>
          <p:cNvPr id="117763" name="Object 3"/>
          <p:cNvGraphicFramePr>
            <a:graphicFrameLocks noChangeAspect="1"/>
          </p:cNvGraphicFramePr>
          <p:nvPr>
            <p:ph type="body" idx="4294967295"/>
          </p:nvPr>
        </p:nvGraphicFramePr>
        <p:xfrm>
          <a:off x="1547813" y="3789363"/>
          <a:ext cx="2168525" cy="681037"/>
        </p:xfrm>
        <a:graphic>
          <a:graphicData uri="http://schemas.openxmlformats.org/presentationml/2006/ole">
            <mc:AlternateContent xmlns:mc="http://schemas.openxmlformats.org/markup-compatibility/2006">
              <mc:Choice xmlns:v="urn:schemas-microsoft-com:vml" Requires="v">
                <p:oleObj spid="_x0000_s16416" name="Equation" r:id="rId4" imgW="901309" imgH="253890" progId="Equation.3">
                  <p:embed/>
                </p:oleObj>
              </mc:Choice>
              <mc:Fallback>
                <p:oleObj name="Equation" r:id="rId4" imgW="901309" imgH="25389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7813" y="3789363"/>
                        <a:ext cx="2168525" cy="681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7764" name="Object 4"/>
          <p:cNvGraphicFramePr>
            <a:graphicFrameLocks noChangeAspect="1"/>
          </p:cNvGraphicFramePr>
          <p:nvPr/>
        </p:nvGraphicFramePr>
        <p:xfrm>
          <a:off x="1603375" y="4652963"/>
          <a:ext cx="2357438" cy="1809750"/>
        </p:xfrm>
        <a:graphic>
          <a:graphicData uri="http://schemas.openxmlformats.org/presentationml/2006/ole">
            <mc:AlternateContent xmlns:mc="http://schemas.openxmlformats.org/markup-compatibility/2006">
              <mc:Choice xmlns:v="urn:schemas-microsoft-com:vml" Requires="v">
                <p:oleObj spid="_x0000_s16417" name="Equation" r:id="rId6" imgW="939800" imgH="736600" progId="Equation.3">
                  <p:embed/>
                </p:oleObj>
              </mc:Choice>
              <mc:Fallback>
                <p:oleObj name="Equation" r:id="rId6" imgW="939800" imgH="7366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03375" y="4652963"/>
                        <a:ext cx="2357438"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17765" name="Object 5"/>
          <p:cNvGraphicFramePr>
            <a:graphicFrameLocks noChangeAspect="1"/>
          </p:cNvGraphicFramePr>
          <p:nvPr/>
        </p:nvGraphicFramePr>
        <p:xfrm>
          <a:off x="1406525" y="1430338"/>
          <a:ext cx="2974975" cy="617537"/>
        </p:xfrm>
        <a:graphic>
          <a:graphicData uri="http://schemas.openxmlformats.org/presentationml/2006/ole">
            <mc:AlternateContent xmlns:mc="http://schemas.openxmlformats.org/markup-compatibility/2006">
              <mc:Choice xmlns:v="urn:schemas-microsoft-com:vml" Requires="v">
                <p:oleObj spid="_x0000_s16418" name="Equation" r:id="rId8" imgW="1155700" imgH="241300" progId="Equation.3">
                  <p:embed/>
                </p:oleObj>
              </mc:Choice>
              <mc:Fallback>
                <p:oleObj name="Equation" r:id="rId8" imgW="1155700" imgH="2413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06525" y="1430338"/>
                        <a:ext cx="2974975" cy="617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7766" name="Object 6"/>
          <p:cNvGraphicFramePr>
            <a:graphicFrameLocks noChangeAspect="1"/>
          </p:cNvGraphicFramePr>
          <p:nvPr/>
        </p:nvGraphicFramePr>
        <p:xfrm>
          <a:off x="1476375" y="2276475"/>
          <a:ext cx="4718050" cy="577850"/>
        </p:xfrm>
        <a:graphic>
          <a:graphicData uri="http://schemas.openxmlformats.org/presentationml/2006/ole">
            <mc:AlternateContent xmlns:mc="http://schemas.openxmlformats.org/markup-compatibility/2006">
              <mc:Choice xmlns:v="urn:schemas-microsoft-com:vml" Requires="v">
                <p:oleObj spid="_x0000_s16419" name="Equation" r:id="rId10" imgW="1955800" imgH="241300" progId="Equation.3">
                  <p:embed/>
                </p:oleObj>
              </mc:Choice>
              <mc:Fallback>
                <p:oleObj name="Equation" r:id="rId10" imgW="1955800" imgH="2413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76375" y="2276475"/>
                        <a:ext cx="4718050" cy="57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7767" name="Object 7"/>
          <p:cNvGraphicFramePr>
            <a:graphicFrameLocks noChangeAspect="1"/>
          </p:cNvGraphicFramePr>
          <p:nvPr/>
        </p:nvGraphicFramePr>
        <p:xfrm>
          <a:off x="1403350" y="765175"/>
          <a:ext cx="3816350" cy="588963"/>
        </p:xfrm>
        <a:graphic>
          <a:graphicData uri="http://schemas.openxmlformats.org/presentationml/2006/ole">
            <mc:AlternateContent xmlns:mc="http://schemas.openxmlformats.org/markup-compatibility/2006">
              <mc:Choice xmlns:v="urn:schemas-microsoft-com:vml" Requires="v">
                <p:oleObj spid="_x0000_s16420" name="Equation" r:id="rId12" imgW="1562100" imgH="241300" progId="Equation.3">
                  <p:embed/>
                </p:oleObj>
              </mc:Choice>
              <mc:Fallback>
                <p:oleObj name="Equation" r:id="rId12" imgW="1562100" imgH="24130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403350" y="765175"/>
                        <a:ext cx="3816350" cy="58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7768" name="Object 8"/>
          <p:cNvGraphicFramePr>
            <a:graphicFrameLocks noChangeAspect="1"/>
          </p:cNvGraphicFramePr>
          <p:nvPr>
            <p:ph idx="1"/>
          </p:nvPr>
        </p:nvGraphicFramePr>
        <p:xfrm>
          <a:off x="1547813" y="2997200"/>
          <a:ext cx="2879725" cy="661988"/>
        </p:xfrm>
        <a:graphic>
          <a:graphicData uri="http://schemas.openxmlformats.org/presentationml/2006/ole">
            <mc:AlternateContent xmlns:mc="http://schemas.openxmlformats.org/markup-compatibility/2006">
              <mc:Choice xmlns:v="urn:schemas-microsoft-com:vml" Requires="v">
                <p:oleObj spid="_x0000_s16421" name="Equation" r:id="rId14" imgW="1104900" imgH="254000" progId="Equation.3">
                  <p:embed/>
                </p:oleObj>
              </mc:Choice>
              <mc:Fallback>
                <p:oleObj name="Equation" r:id="rId14" imgW="1104900" imgH="254000" progId="Equation.3">
                  <p:embed/>
                  <p:pic>
                    <p:nvPicPr>
                      <p:cNvPr id="0" name=""/>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547813" y="2997200"/>
                        <a:ext cx="2879725" cy="661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19536228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p:cNvPicPr>
            <a:picLocks noChangeAspect="1" noChangeArrowheads="1"/>
          </p:cNvPicPr>
          <p:nvPr/>
        </p:nvPicPr>
        <p:blipFill>
          <a:blip r:embed="rId4">
            <a:extLst>
              <a:ext uri="{28A0092B-C50C-407E-A947-70E740481C1C}">
                <a14:useLocalDpi xmlns:a14="http://schemas.microsoft.com/office/drawing/2010/main" val="0"/>
              </a:ext>
            </a:extLst>
          </a:blip>
          <a:srcRect l="7893" t="31975" r="16841" b="17815"/>
          <a:stretch>
            <a:fillRect/>
          </a:stretch>
        </p:blipFill>
        <p:spPr bwMode="auto">
          <a:xfrm>
            <a:off x="1257300" y="727075"/>
            <a:ext cx="6170613" cy="582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19811" name="Object 3"/>
          <p:cNvGraphicFramePr>
            <a:graphicFrameLocks noChangeAspect="1"/>
          </p:cNvGraphicFramePr>
          <p:nvPr/>
        </p:nvGraphicFramePr>
        <p:xfrm>
          <a:off x="1979613" y="1196975"/>
          <a:ext cx="376237" cy="401638"/>
        </p:xfrm>
        <a:graphic>
          <a:graphicData uri="http://schemas.openxmlformats.org/presentationml/2006/ole">
            <mc:AlternateContent xmlns:mc="http://schemas.openxmlformats.org/markup-compatibility/2006">
              <mc:Choice xmlns:v="urn:schemas-microsoft-com:vml" Requires="v">
                <p:oleObj spid="_x0000_s17440" name="Equation" r:id="rId5" imgW="215806" imgH="228501" progId="Equation.3">
                  <p:embed/>
                </p:oleObj>
              </mc:Choice>
              <mc:Fallback>
                <p:oleObj name="Equation" r:id="rId5" imgW="215806" imgH="228501"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79613" y="1196975"/>
                        <a:ext cx="376237" cy="401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9812" name="Object 4"/>
          <p:cNvGraphicFramePr>
            <a:graphicFrameLocks noChangeAspect="1"/>
          </p:cNvGraphicFramePr>
          <p:nvPr/>
        </p:nvGraphicFramePr>
        <p:xfrm>
          <a:off x="7092950" y="1052513"/>
          <a:ext cx="400050" cy="423862"/>
        </p:xfrm>
        <a:graphic>
          <a:graphicData uri="http://schemas.openxmlformats.org/presentationml/2006/ole">
            <mc:AlternateContent xmlns:mc="http://schemas.openxmlformats.org/markup-compatibility/2006">
              <mc:Choice xmlns:v="urn:schemas-microsoft-com:vml" Requires="v">
                <p:oleObj spid="_x0000_s17441" name="Equation" r:id="rId7" imgW="215806" imgH="228501" progId="Equation.3">
                  <p:embed/>
                </p:oleObj>
              </mc:Choice>
              <mc:Fallback>
                <p:oleObj name="Equation" r:id="rId7" imgW="215806" imgH="228501"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92950" y="1052513"/>
                        <a:ext cx="400050" cy="423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9813" name="Object 5"/>
          <p:cNvGraphicFramePr>
            <a:graphicFrameLocks noChangeAspect="1"/>
          </p:cNvGraphicFramePr>
          <p:nvPr/>
        </p:nvGraphicFramePr>
        <p:xfrm>
          <a:off x="4284663" y="1125538"/>
          <a:ext cx="484187" cy="541337"/>
        </p:xfrm>
        <a:graphic>
          <a:graphicData uri="http://schemas.openxmlformats.org/presentationml/2006/ole">
            <mc:AlternateContent xmlns:mc="http://schemas.openxmlformats.org/markup-compatibility/2006">
              <mc:Choice xmlns:v="urn:schemas-microsoft-com:vml" Requires="v">
                <p:oleObj spid="_x0000_s17442" name="Equation" r:id="rId9" imgW="215713" imgH="241091" progId="Equation.3">
                  <p:embed/>
                </p:oleObj>
              </mc:Choice>
              <mc:Fallback>
                <p:oleObj name="Equation" r:id="rId9" imgW="215713" imgH="241091"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84663" y="1125538"/>
                        <a:ext cx="484187" cy="541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9814" name="Object 6"/>
          <p:cNvGraphicFramePr>
            <a:graphicFrameLocks noChangeAspect="1"/>
          </p:cNvGraphicFramePr>
          <p:nvPr/>
        </p:nvGraphicFramePr>
        <p:xfrm>
          <a:off x="4284663" y="3644900"/>
          <a:ext cx="874712" cy="471488"/>
        </p:xfrm>
        <a:graphic>
          <a:graphicData uri="http://schemas.openxmlformats.org/presentationml/2006/ole">
            <mc:AlternateContent xmlns:mc="http://schemas.openxmlformats.org/markup-compatibility/2006">
              <mc:Choice xmlns:v="urn:schemas-microsoft-com:vml" Requires="v">
                <p:oleObj spid="_x0000_s17443" name="Equation" r:id="rId11" imgW="444307" imgH="241195" progId="Equation.3">
                  <p:embed/>
                </p:oleObj>
              </mc:Choice>
              <mc:Fallback>
                <p:oleObj name="Equation" r:id="rId11" imgW="444307" imgH="241195"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284663" y="3644900"/>
                        <a:ext cx="874712" cy="471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9815" name="Object 7"/>
          <p:cNvGraphicFramePr>
            <a:graphicFrameLocks noChangeAspect="1"/>
          </p:cNvGraphicFramePr>
          <p:nvPr/>
        </p:nvGraphicFramePr>
        <p:xfrm>
          <a:off x="4356100" y="2852738"/>
          <a:ext cx="671513" cy="471487"/>
        </p:xfrm>
        <a:graphic>
          <a:graphicData uri="http://schemas.openxmlformats.org/presentationml/2006/ole">
            <mc:AlternateContent xmlns:mc="http://schemas.openxmlformats.org/markup-compatibility/2006">
              <mc:Choice xmlns:v="urn:schemas-microsoft-com:vml" Requires="v">
                <p:oleObj spid="_x0000_s17444" name="Equation" r:id="rId13" imgW="342751" imgH="241195" progId="Equation.3">
                  <p:embed/>
                </p:oleObj>
              </mc:Choice>
              <mc:Fallback>
                <p:oleObj name="Equation" r:id="rId13" imgW="342751" imgH="241195"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356100" y="2852738"/>
                        <a:ext cx="671513" cy="47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9816" name="Object 8"/>
          <p:cNvGraphicFramePr>
            <a:graphicFrameLocks noChangeAspect="1"/>
          </p:cNvGraphicFramePr>
          <p:nvPr/>
        </p:nvGraphicFramePr>
        <p:xfrm>
          <a:off x="4356100" y="4868863"/>
          <a:ext cx="325438" cy="347662"/>
        </p:xfrm>
        <a:graphic>
          <a:graphicData uri="http://schemas.openxmlformats.org/presentationml/2006/ole">
            <mc:AlternateContent xmlns:mc="http://schemas.openxmlformats.org/markup-compatibility/2006">
              <mc:Choice xmlns:v="urn:schemas-microsoft-com:vml" Requires="v">
                <p:oleObj spid="_x0000_s17445" name="Equation" r:id="rId15" imgW="164814" imgH="177492" progId="Equation.3">
                  <p:embed/>
                </p:oleObj>
              </mc:Choice>
              <mc:Fallback>
                <p:oleObj name="Equation" r:id="rId15" imgW="164814" imgH="177492" progId="Equation.3">
                  <p:embed/>
                  <p:pic>
                    <p:nvPicPr>
                      <p:cNvPr id="0" name=""/>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356100" y="4868863"/>
                        <a:ext cx="325438" cy="347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74682440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a:xfrm>
            <a:off x="609600" y="-20638"/>
            <a:ext cx="5903913" cy="782638"/>
          </a:xfrm>
        </p:spPr>
        <p:txBody>
          <a:bodyPr/>
          <a:lstStyle/>
          <a:p>
            <a:pPr eaLnBrk="1" hangingPunct="1"/>
            <a:r>
              <a:rPr lang="en-US" altLang="en-US" smtClean="0"/>
              <a:t>Binary - Real solutions</a:t>
            </a:r>
          </a:p>
        </p:txBody>
      </p:sp>
      <p:graphicFrame>
        <p:nvGraphicFramePr>
          <p:cNvPr id="121859" name="Object 3"/>
          <p:cNvGraphicFramePr>
            <a:graphicFrameLocks noChangeAspect="1"/>
          </p:cNvGraphicFramePr>
          <p:nvPr/>
        </p:nvGraphicFramePr>
        <p:xfrm>
          <a:off x="1406525" y="1430338"/>
          <a:ext cx="2974975" cy="617537"/>
        </p:xfrm>
        <a:graphic>
          <a:graphicData uri="http://schemas.openxmlformats.org/presentationml/2006/ole">
            <mc:AlternateContent xmlns:mc="http://schemas.openxmlformats.org/markup-compatibility/2006">
              <mc:Choice xmlns:v="urn:schemas-microsoft-com:vml" Requires="v">
                <p:oleObj spid="_x0000_s18459" name="Equation" r:id="rId4" imgW="1155700" imgH="241300" progId="Equation.3">
                  <p:embed/>
                </p:oleObj>
              </mc:Choice>
              <mc:Fallback>
                <p:oleObj name="Equation" r:id="rId4" imgW="1155700" imgH="2413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06525" y="1430338"/>
                        <a:ext cx="2974975" cy="617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1860" name="Object 4"/>
          <p:cNvGraphicFramePr>
            <a:graphicFrameLocks noChangeAspect="1"/>
          </p:cNvGraphicFramePr>
          <p:nvPr/>
        </p:nvGraphicFramePr>
        <p:xfrm>
          <a:off x="1476375" y="2276475"/>
          <a:ext cx="4718050" cy="577850"/>
        </p:xfrm>
        <a:graphic>
          <a:graphicData uri="http://schemas.openxmlformats.org/presentationml/2006/ole">
            <mc:AlternateContent xmlns:mc="http://schemas.openxmlformats.org/markup-compatibility/2006">
              <mc:Choice xmlns:v="urn:schemas-microsoft-com:vml" Requires="v">
                <p:oleObj spid="_x0000_s18460" name="Equation" r:id="rId6" imgW="1955800" imgH="241300" progId="Equation.3">
                  <p:embed/>
                </p:oleObj>
              </mc:Choice>
              <mc:Fallback>
                <p:oleObj name="Equation" r:id="rId6" imgW="1955800" imgH="2413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76375" y="2276475"/>
                        <a:ext cx="4718050" cy="57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1861" name="Object 5"/>
          <p:cNvGraphicFramePr>
            <a:graphicFrameLocks noChangeAspect="1"/>
          </p:cNvGraphicFramePr>
          <p:nvPr/>
        </p:nvGraphicFramePr>
        <p:xfrm>
          <a:off x="1403350" y="765175"/>
          <a:ext cx="3816350" cy="588963"/>
        </p:xfrm>
        <a:graphic>
          <a:graphicData uri="http://schemas.openxmlformats.org/presentationml/2006/ole">
            <mc:AlternateContent xmlns:mc="http://schemas.openxmlformats.org/markup-compatibility/2006">
              <mc:Choice xmlns:v="urn:schemas-microsoft-com:vml" Requires="v">
                <p:oleObj spid="_x0000_s18461" name="Equation" r:id="rId8" imgW="1562100" imgH="241300" progId="Equation.3">
                  <p:embed/>
                </p:oleObj>
              </mc:Choice>
              <mc:Fallback>
                <p:oleObj name="Equation" r:id="rId8" imgW="1562100" imgH="2413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403350" y="765175"/>
                        <a:ext cx="3816350" cy="588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1862" name="Object 6"/>
          <p:cNvGraphicFramePr>
            <a:graphicFrameLocks noChangeAspect="1"/>
          </p:cNvGraphicFramePr>
          <p:nvPr/>
        </p:nvGraphicFramePr>
        <p:xfrm>
          <a:off x="1476375" y="4019550"/>
          <a:ext cx="4721225" cy="846138"/>
        </p:xfrm>
        <a:graphic>
          <a:graphicData uri="http://schemas.openxmlformats.org/presentationml/2006/ole">
            <mc:AlternateContent xmlns:mc="http://schemas.openxmlformats.org/markup-compatibility/2006">
              <mc:Choice xmlns:v="urn:schemas-microsoft-com:vml" Requires="v">
                <p:oleObj spid="_x0000_s18462" name="Equation" r:id="rId10" imgW="1916868" imgH="342751" progId="Equation.3">
                  <p:embed/>
                </p:oleObj>
              </mc:Choice>
              <mc:Fallback>
                <p:oleObj name="Equation" r:id="rId10" imgW="1916868" imgH="342751"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76375" y="4019550"/>
                        <a:ext cx="4721225" cy="846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1863" name="Object 7"/>
          <p:cNvGraphicFramePr>
            <a:graphicFrameLocks noChangeAspect="1"/>
          </p:cNvGraphicFramePr>
          <p:nvPr/>
        </p:nvGraphicFramePr>
        <p:xfrm>
          <a:off x="2339975" y="4884738"/>
          <a:ext cx="6534150" cy="560387"/>
        </p:xfrm>
        <a:graphic>
          <a:graphicData uri="http://schemas.openxmlformats.org/presentationml/2006/ole">
            <mc:AlternateContent xmlns:mc="http://schemas.openxmlformats.org/markup-compatibility/2006">
              <mc:Choice xmlns:v="urn:schemas-microsoft-com:vml" Requires="v">
                <p:oleObj spid="_x0000_s18463" name="Equation" r:id="rId12" imgW="2946400" imgH="254000" progId="Equation.3">
                  <p:embed/>
                </p:oleObj>
              </mc:Choice>
              <mc:Fallback>
                <p:oleObj name="Equation" r:id="rId12" imgW="2946400" imgH="254000" progId="Equation.3">
                  <p:embed/>
                  <p:pic>
                    <p:nvPicPr>
                      <p:cNvPr id="0" name=""/>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339975" y="4884738"/>
                        <a:ext cx="6534150" cy="560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1864" name="Text Box 8"/>
          <p:cNvSpPr txBox="1">
            <a:spLocks noChangeArrowheads="1"/>
          </p:cNvSpPr>
          <p:nvPr/>
        </p:nvSpPr>
        <p:spPr bwMode="auto">
          <a:xfrm>
            <a:off x="879475" y="3187700"/>
            <a:ext cx="33385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400">
                <a:solidFill>
                  <a:schemeClr val="tx1"/>
                </a:solidFill>
                <a:latin typeface="Arial Narrow" panose="020B0606020202030204" pitchFamily="34" charset="0"/>
              </a:defRPr>
            </a:lvl1pPr>
            <a:lvl2pPr marL="742950" indent="-285750">
              <a:spcBef>
                <a:spcPct val="20000"/>
              </a:spcBef>
              <a:buChar char="–"/>
              <a:defRPr sz="2000">
                <a:solidFill>
                  <a:schemeClr val="tx1"/>
                </a:solidFill>
                <a:latin typeface="Arial Narrow" panose="020B0606020202030204" pitchFamily="34" charset="0"/>
              </a:defRPr>
            </a:lvl2pPr>
            <a:lvl3pPr marL="1143000" indent="-228600">
              <a:spcBef>
                <a:spcPct val="20000"/>
              </a:spcBef>
              <a:buChar char="•"/>
              <a:defRPr>
                <a:solidFill>
                  <a:schemeClr val="tx1"/>
                </a:solidFill>
                <a:latin typeface="Arial Narrow" panose="020B0606020202030204" pitchFamily="34" charset="0"/>
              </a:defRPr>
            </a:lvl3pPr>
            <a:lvl4pPr marL="1600200" indent="-228600">
              <a:spcBef>
                <a:spcPct val="20000"/>
              </a:spcBef>
              <a:buChar char="–"/>
              <a:defRPr sz="1600">
                <a:solidFill>
                  <a:schemeClr val="tx1"/>
                </a:solidFill>
                <a:latin typeface="Arial Narrow" panose="020B0606020202030204" pitchFamily="34" charset="0"/>
              </a:defRPr>
            </a:lvl4pPr>
            <a:lvl5pPr marL="2057400" indent="-228600">
              <a:spcBef>
                <a:spcPct val="20000"/>
              </a:spcBef>
              <a:buChar char="»"/>
              <a:defRPr sz="14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14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14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14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1400">
                <a:solidFill>
                  <a:schemeClr val="tx1"/>
                </a:solidFill>
                <a:latin typeface="Arial Narrow" panose="020B0606020202030204" pitchFamily="34" charset="0"/>
              </a:defRPr>
            </a:lvl9pPr>
          </a:lstStyle>
          <a:p>
            <a:pPr fontAlgn="base">
              <a:spcBef>
                <a:spcPct val="0"/>
              </a:spcBef>
              <a:spcAft>
                <a:spcPct val="0"/>
              </a:spcAft>
            </a:pPr>
            <a:r>
              <a:rPr lang="sv-SE" altLang="en-US" smtClean="0">
                <a:solidFill>
                  <a:srgbClr val="000000"/>
                </a:solidFill>
                <a:latin typeface="Times New Roman" panose="02020603050405020304" pitchFamily="18" charset="0"/>
              </a:rPr>
              <a:t>Redlich-Kister Expansion</a:t>
            </a:r>
          </a:p>
        </p:txBody>
      </p:sp>
    </p:spTree>
    <p:extLst>
      <p:ext uri="{BB962C8B-B14F-4D97-AF65-F5344CB8AC3E}">
        <p14:creationId xmlns:p14="http://schemas.microsoft.com/office/powerpoint/2010/main" val="115398606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pPr eaLnBrk="1" hangingPunct="1"/>
            <a:r>
              <a:rPr lang="en-US" altLang="en-US" smtClean="0"/>
              <a:t>Ternary solutions</a:t>
            </a:r>
          </a:p>
        </p:txBody>
      </p:sp>
      <p:graphicFrame>
        <p:nvGraphicFramePr>
          <p:cNvPr id="128003" name="Object 3"/>
          <p:cNvGraphicFramePr>
            <a:graphicFrameLocks noChangeAspect="1"/>
          </p:cNvGraphicFramePr>
          <p:nvPr/>
        </p:nvGraphicFramePr>
        <p:xfrm>
          <a:off x="1233488" y="1844675"/>
          <a:ext cx="4186237" cy="617538"/>
        </p:xfrm>
        <a:graphic>
          <a:graphicData uri="http://schemas.openxmlformats.org/presentationml/2006/ole">
            <mc:AlternateContent xmlns:mc="http://schemas.openxmlformats.org/markup-compatibility/2006">
              <mc:Choice xmlns:v="urn:schemas-microsoft-com:vml" Requires="v">
                <p:oleObj spid="_x0000_s21526" name="Equation" r:id="rId4" imgW="1625600" imgH="241300" progId="Equation.3">
                  <p:embed/>
                </p:oleObj>
              </mc:Choice>
              <mc:Fallback>
                <p:oleObj name="Equation" r:id="rId4" imgW="1625600" imgH="2413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33488" y="1844675"/>
                        <a:ext cx="4186237" cy="617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8004" name="Object 4"/>
          <p:cNvGraphicFramePr>
            <a:graphicFrameLocks noChangeAspect="1"/>
          </p:cNvGraphicFramePr>
          <p:nvPr/>
        </p:nvGraphicFramePr>
        <p:xfrm>
          <a:off x="1093788" y="2874963"/>
          <a:ext cx="6189662" cy="577850"/>
        </p:xfrm>
        <a:graphic>
          <a:graphicData uri="http://schemas.openxmlformats.org/presentationml/2006/ole">
            <mc:AlternateContent xmlns:mc="http://schemas.openxmlformats.org/markup-compatibility/2006">
              <mc:Choice xmlns:v="urn:schemas-microsoft-com:vml" Requires="v">
                <p:oleObj spid="_x0000_s21527" name="Equation" r:id="rId6" imgW="2565400" imgH="241300" progId="Equation.3">
                  <p:embed/>
                </p:oleObj>
              </mc:Choice>
              <mc:Fallback>
                <p:oleObj name="Equation" r:id="rId6" imgW="2565400" imgH="241300"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3788" y="2874963"/>
                        <a:ext cx="6189662" cy="577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28005" name="Object 5"/>
          <p:cNvGraphicFramePr>
            <a:graphicFrameLocks noChangeAspect="1"/>
          </p:cNvGraphicFramePr>
          <p:nvPr/>
        </p:nvGraphicFramePr>
        <p:xfrm>
          <a:off x="1168400" y="3917950"/>
          <a:ext cx="5754688" cy="744538"/>
        </p:xfrm>
        <a:graphic>
          <a:graphicData uri="http://schemas.openxmlformats.org/presentationml/2006/ole">
            <mc:AlternateContent xmlns:mc="http://schemas.openxmlformats.org/markup-compatibility/2006">
              <mc:Choice xmlns:v="urn:schemas-microsoft-com:vml" Requires="v">
                <p:oleObj spid="_x0000_s21528" name="Equation" r:id="rId8" imgW="2755900" imgH="355600" progId="Equation.3">
                  <p:embed/>
                </p:oleObj>
              </mc:Choice>
              <mc:Fallback>
                <p:oleObj name="Equation" r:id="rId8" imgW="2755900" imgH="355600" progId="Equation.3">
                  <p:embed/>
                  <p:pic>
                    <p:nvPicPr>
                      <p:cNvPr id="0" nam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68400" y="3917950"/>
                        <a:ext cx="5754688" cy="744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8006" name="AutoShape 6"/>
          <p:cNvSpPr>
            <a:spLocks noChangeArrowheads="1"/>
          </p:cNvSpPr>
          <p:nvPr/>
        </p:nvSpPr>
        <p:spPr bwMode="auto">
          <a:xfrm>
            <a:off x="2692400" y="4791075"/>
            <a:ext cx="1854200" cy="1041400"/>
          </a:xfrm>
          <a:prstGeom prst="wedgeEllipseCallout">
            <a:avLst>
              <a:gd name="adj1" fmla="val -20463"/>
              <a:gd name="adj2" fmla="val -80944"/>
            </a:avLst>
          </a:prstGeom>
          <a:solidFill>
            <a:schemeClr val="accent1"/>
          </a:solidFill>
          <a:ln w="9525">
            <a:solidFill>
              <a:schemeClr val="tx1"/>
            </a:solidFill>
            <a:miter lim="800000"/>
            <a:headEnd/>
            <a:tailEnd/>
          </a:ln>
        </p:spPr>
        <p:txBody>
          <a:bodyPr/>
          <a:lstStyle>
            <a:lvl1pPr>
              <a:spcBef>
                <a:spcPct val="20000"/>
              </a:spcBef>
              <a:defRPr sz="2400">
                <a:solidFill>
                  <a:schemeClr val="tx1"/>
                </a:solidFill>
                <a:latin typeface="Arial Narrow" panose="020B0606020202030204" pitchFamily="34" charset="0"/>
              </a:defRPr>
            </a:lvl1pPr>
            <a:lvl2pPr marL="742950" indent="-285750">
              <a:spcBef>
                <a:spcPct val="20000"/>
              </a:spcBef>
              <a:buChar char="–"/>
              <a:defRPr sz="2000">
                <a:solidFill>
                  <a:schemeClr val="tx1"/>
                </a:solidFill>
                <a:latin typeface="Arial Narrow" panose="020B0606020202030204" pitchFamily="34" charset="0"/>
              </a:defRPr>
            </a:lvl2pPr>
            <a:lvl3pPr marL="1143000" indent="-228600">
              <a:spcBef>
                <a:spcPct val="20000"/>
              </a:spcBef>
              <a:buChar char="•"/>
              <a:defRPr>
                <a:solidFill>
                  <a:schemeClr val="tx1"/>
                </a:solidFill>
                <a:latin typeface="Arial Narrow" panose="020B0606020202030204" pitchFamily="34" charset="0"/>
              </a:defRPr>
            </a:lvl3pPr>
            <a:lvl4pPr marL="1600200" indent="-228600">
              <a:spcBef>
                <a:spcPct val="20000"/>
              </a:spcBef>
              <a:buChar char="–"/>
              <a:defRPr sz="1600">
                <a:solidFill>
                  <a:schemeClr val="tx1"/>
                </a:solidFill>
                <a:latin typeface="Arial Narrow" panose="020B0606020202030204" pitchFamily="34" charset="0"/>
              </a:defRPr>
            </a:lvl4pPr>
            <a:lvl5pPr marL="2057400" indent="-228600">
              <a:spcBef>
                <a:spcPct val="20000"/>
              </a:spcBef>
              <a:buChar char="»"/>
              <a:defRPr sz="14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14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14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14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1400">
                <a:solidFill>
                  <a:schemeClr val="tx1"/>
                </a:solidFill>
                <a:latin typeface="Arial Narrow" panose="020B0606020202030204" pitchFamily="34" charset="0"/>
              </a:defRPr>
            </a:lvl9pPr>
          </a:lstStyle>
          <a:p>
            <a:pPr algn="ctr" eaLnBrk="0" fontAlgn="base" hangingPunct="0">
              <a:spcBef>
                <a:spcPct val="0"/>
              </a:spcBef>
              <a:spcAft>
                <a:spcPct val="0"/>
              </a:spcAft>
            </a:pPr>
            <a:r>
              <a:rPr lang="en-US" altLang="en-US" smtClean="0">
                <a:solidFill>
                  <a:srgbClr val="000000"/>
                </a:solidFill>
                <a:latin typeface="Times New Roman" panose="02020603050405020304" pitchFamily="18" charset="0"/>
              </a:rPr>
              <a:t>From Binary</a:t>
            </a:r>
          </a:p>
        </p:txBody>
      </p:sp>
      <p:sp>
        <p:nvSpPr>
          <p:cNvPr id="128007" name="AutoShape 7"/>
          <p:cNvSpPr>
            <a:spLocks noChangeArrowheads="1"/>
          </p:cNvSpPr>
          <p:nvPr/>
        </p:nvSpPr>
        <p:spPr bwMode="auto">
          <a:xfrm>
            <a:off x="4889500" y="4778375"/>
            <a:ext cx="1854200" cy="1028700"/>
          </a:xfrm>
          <a:prstGeom prst="wedgeEllipseCallout">
            <a:avLst>
              <a:gd name="adj1" fmla="val -20463"/>
              <a:gd name="adj2" fmla="val -81329"/>
            </a:avLst>
          </a:prstGeom>
          <a:solidFill>
            <a:srgbClr val="00CCFF"/>
          </a:solidFill>
          <a:ln w="9525">
            <a:solidFill>
              <a:schemeClr val="tx1"/>
            </a:solidFill>
            <a:miter lim="800000"/>
            <a:headEnd/>
            <a:tailEnd/>
          </a:ln>
        </p:spPr>
        <p:txBody>
          <a:bodyPr/>
          <a:lstStyle>
            <a:lvl1pPr>
              <a:spcBef>
                <a:spcPct val="20000"/>
              </a:spcBef>
              <a:defRPr sz="2400">
                <a:solidFill>
                  <a:schemeClr val="tx1"/>
                </a:solidFill>
                <a:latin typeface="Arial Narrow" panose="020B0606020202030204" pitchFamily="34" charset="0"/>
              </a:defRPr>
            </a:lvl1pPr>
            <a:lvl2pPr marL="742950" indent="-285750">
              <a:spcBef>
                <a:spcPct val="20000"/>
              </a:spcBef>
              <a:buChar char="–"/>
              <a:defRPr sz="2000">
                <a:solidFill>
                  <a:schemeClr val="tx1"/>
                </a:solidFill>
                <a:latin typeface="Arial Narrow" panose="020B0606020202030204" pitchFamily="34" charset="0"/>
              </a:defRPr>
            </a:lvl2pPr>
            <a:lvl3pPr marL="1143000" indent="-228600">
              <a:spcBef>
                <a:spcPct val="20000"/>
              </a:spcBef>
              <a:buChar char="•"/>
              <a:defRPr>
                <a:solidFill>
                  <a:schemeClr val="tx1"/>
                </a:solidFill>
                <a:latin typeface="Arial Narrow" panose="020B0606020202030204" pitchFamily="34" charset="0"/>
              </a:defRPr>
            </a:lvl3pPr>
            <a:lvl4pPr marL="1600200" indent="-228600">
              <a:spcBef>
                <a:spcPct val="20000"/>
              </a:spcBef>
              <a:buChar char="–"/>
              <a:defRPr sz="1600">
                <a:solidFill>
                  <a:schemeClr val="tx1"/>
                </a:solidFill>
                <a:latin typeface="Arial Narrow" panose="020B0606020202030204" pitchFamily="34" charset="0"/>
              </a:defRPr>
            </a:lvl4pPr>
            <a:lvl5pPr marL="2057400" indent="-228600">
              <a:spcBef>
                <a:spcPct val="20000"/>
              </a:spcBef>
              <a:buChar char="»"/>
              <a:defRPr sz="14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14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14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14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1400">
                <a:solidFill>
                  <a:schemeClr val="tx1"/>
                </a:solidFill>
                <a:latin typeface="Arial Narrow" panose="020B0606020202030204" pitchFamily="34" charset="0"/>
              </a:defRPr>
            </a:lvl9pPr>
          </a:lstStyle>
          <a:p>
            <a:pPr algn="ctr" eaLnBrk="0" fontAlgn="base" hangingPunct="0">
              <a:spcBef>
                <a:spcPct val="0"/>
              </a:spcBef>
              <a:spcAft>
                <a:spcPct val="0"/>
              </a:spcAft>
            </a:pPr>
            <a:r>
              <a:rPr lang="en-US" altLang="en-US" smtClean="0">
                <a:solidFill>
                  <a:srgbClr val="000000"/>
                </a:solidFill>
                <a:latin typeface="Times New Roman" panose="02020603050405020304" pitchFamily="18" charset="0"/>
              </a:rPr>
              <a:t>From Ternary</a:t>
            </a:r>
          </a:p>
        </p:txBody>
      </p:sp>
      <p:graphicFrame>
        <p:nvGraphicFramePr>
          <p:cNvPr id="128008" name="Object 8"/>
          <p:cNvGraphicFramePr>
            <a:graphicFrameLocks noChangeAspect="1"/>
          </p:cNvGraphicFramePr>
          <p:nvPr>
            <p:ph idx="1"/>
          </p:nvPr>
        </p:nvGraphicFramePr>
        <p:xfrm>
          <a:off x="1260475" y="908050"/>
          <a:ext cx="4032250" cy="622300"/>
        </p:xfrm>
        <a:graphic>
          <a:graphicData uri="http://schemas.openxmlformats.org/presentationml/2006/ole">
            <mc:AlternateContent xmlns:mc="http://schemas.openxmlformats.org/markup-compatibility/2006">
              <mc:Choice xmlns:v="urn:schemas-microsoft-com:vml" Requires="v">
                <p:oleObj spid="_x0000_s21529" name="Equation" r:id="rId10" imgW="1562100" imgH="241300" progId="Equation.3">
                  <p:embed/>
                </p:oleObj>
              </mc:Choice>
              <mc:Fallback>
                <p:oleObj name="Equation" r:id="rId10" imgW="1562100" imgH="241300" progId="Equation.3">
                  <p:embed/>
                  <p:pic>
                    <p:nvPicPr>
                      <p:cNvPr id="0" name=""/>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60475" y="908050"/>
                        <a:ext cx="4032250" cy="62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75137799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ChangeArrowheads="1"/>
          </p:cNvSpPr>
          <p:nvPr/>
        </p:nvSpPr>
        <p:spPr bwMode="auto">
          <a:xfrm>
            <a:off x="684213" y="765175"/>
            <a:ext cx="8280400" cy="554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2400">
                <a:solidFill>
                  <a:schemeClr val="tx1"/>
                </a:solidFill>
                <a:latin typeface="Arial Narrow" panose="020B0606020202030204" pitchFamily="34" charset="0"/>
              </a:defRPr>
            </a:lvl1pPr>
            <a:lvl2pPr marL="742950" indent="-285750">
              <a:spcBef>
                <a:spcPct val="20000"/>
              </a:spcBef>
              <a:buChar char="–"/>
              <a:defRPr sz="2000">
                <a:solidFill>
                  <a:schemeClr val="tx1"/>
                </a:solidFill>
                <a:latin typeface="Arial Narrow" panose="020B0606020202030204" pitchFamily="34" charset="0"/>
              </a:defRPr>
            </a:lvl2pPr>
            <a:lvl3pPr marL="1143000" indent="-228600">
              <a:spcBef>
                <a:spcPct val="20000"/>
              </a:spcBef>
              <a:buChar char="•"/>
              <a:defRPr>
                <a:solidFill>
                  <a:schemeClr val="tx1"/>
                </a:solidFill>
                <a:latin typeface="Arial Narrow" panose="020B0606020202030204" pitchFamily="34" charset="0"/>
              </a:defRPr>
            </a:lvl3pPr>
            <a:lvl4pPr marL="1600200" indent="-228600">
              <a:spcBef>
                <a:spcPct val="20000"/>
              </a:spcBef>
              <a:buChar char="–"/>
              <a:defRPr sz="1600">
                <a:solidFill>
                  <a:schemeClr val="tx1"/>
                </a:solidFill>
                <a:latin typeface="Arial Narrow" panose="020B0606020202030204" pitchFamily="34" charset="0"/>
              </a:defRPr>
            </a:lvl4pPr>
            <a:lvl5pPr marL="2057400" indent="-228600">
              <a:spcBef>
                <a:spcPct val="20000"/>
              </a:spcBef>
              <a:buChar char="»"/>
              <a:defRPr sz="14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14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14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14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1400">
                <a:solidFill>
                  <a:schemeClr val="tx1"/>
                </a:solidFill>
                <a:latin typeface="Arial Narrow" panose="020B0606020202030204" pitchFamily="34" charset="0"/>
              </a:defRPr>
            </a:lvl9pPr>
          </a:lstStyle>
          <a:p>
            <a:pPr eaLnBrk="0" fontAlgn="base" hangingPunct="0">
              <a:lnSpc>
                <a:spcPct val="80000"/>
              </a:lnSpc>
              <a:spcBef>
                <a:spcPct val="0"/>
              </a:spcBef>
              <a:spcAft>
                <a:spcPct val="0"/>
              </a:spcAft>
            </a:pPr>
            <a:r>
              <a:rPr lang="en-US" altLang="en-US" sz="2000" smtClean="0">
                <a:solidFill>
                  <a:srgbClr val="000000"/>
                </a:solidFill>
                <a:latin typeface="Times New Roman" panose="02020603050405020304" pitchFamily="18" charset="0"/>
              </a:rPr>
              <a:t>Thermodynamic models handle EOS &amp; all kinds of thermodynamic properties for various systems. Some of the available models are:</a:t>
            </a:r>
          </a:p>
          <a:p>
            <a:pPr fontAlgn="base">
              <a:lnSpc>
                <a:spcPct val="80000"/>
              </a:lnSpc>
              <a:spcAft>
                <a:spcPct val="0"/>
              </a:spcAft>
            </a:pPr>
            <a:endParaRPr lang="en-US" altLang="en-US" sz="2000" smtClean="0">
              <a:solidFill>
                <a:srgbClr val="000000"/>
              </a:solidFill>
              <a:latin typeface="Times New Roman" panose="02020603050405020304" pitchFamily="18" charset="0"/>
            </a:endParaRPr>
          </a:p>
          <a:p>
            <a:pPr fontAlgn="base">
              <a:lnSpc>
                <a:spcPct val="80000"/>
              </a:lnSpc>
              <a:spcAft>
                <a:spcPct val="0"/>
              </a:spcAft>
              <a:buFont typeface="Wingdings" panose="05000000000000000000" pitchFamily="2" charset="2"/>
              <a:buChar char="Ø"/>
            </a:pPr>
            <a:r>
              <a:rPr lang="en-US" altLang="en-US" sz="2000" b="1" smtClean="0">
                <a:solidFill>
                  <a:srgbClr val="006600"/>
                </a:solidFill>
                <a:latin typeface="Times New Roman" panose="02020603050405020304" pitchFamily="18" charset="0"/>
              </a:rPr>
              <a:t> </a:t>
            </a:r>
            <a:r>
              <a:rPr lang="en-US" altLang="en-US" sz="2000" smtClean="0">
                <a:solidFill>
                  <a:srgbClr val="000000"/>
                </a:solidFill>
                <a:latin typeface="Times New Roman" panose="02020603050405020304" pitchFamily="18" charset="0"/>
              </a:rPr>
              <a:t>Component-Energy Model  (</a:t>
            </a:r>
            <a:r>
              <a:rPr lang="en-US" altLang="en-US" sz="2000" i="1" smtClean="0">
                <a:solidFill>
                  <a:srgbClr val="000000"/>
                </a:solidFill>
                <a:latin typeface="Times New Roman" panose="02020603050405020304" pitchFamily="18" charset="0"/>
              </a:rPr>
              <a:t>interaction on up to ten sublattices): </a:t>
            </a:r>
          </a:p>
          <a:p>
            <a:pPr lvl="1" fontAlgn="base">
              <a:lnSpc>
                <a:spcPct val="80000"/>
              </a:lnSpc>
              <a:spcAft>
                <a:spcPct val="0"/>
              </a:spcAft>
              <a:buFontTx/>
              <a:buChar char="•"/>
            </a:pPr>
            <a:r>
              <a:rPr lang="en-US" altLang="en-US" smtClean="0">
                <a:solidFill>
                  <a:srgbClr val="000000"/>
                </a:solidFill>
                <a:latin typeface="Times New Roman" panose="02020603050405020304" pitchFamily="18" charset="0"/>
              </a:rPr>
              <a:t>Redlich-Kister polynomials (Muggianu or Kohler extrapolation)</a:t>
            </a:r>
          </a:p>
          <a:p>
            <a:pPr lvl="1" fontAlgn="base">
              <a:lnSpc>
                <a:spcPct val="80000"/>
              </a:lnSpc>
              <a:spcAft>
                <a:spcPct val="0"/>
              </a:spcAft>
              <a:buFontTx/>
              <a:buChar char="•"/>
            </a:pPr>
            <a:r>
              <a:rPr lang="en-US" altLang="en-US" smtClean="0">
                <a:solidFill>
                  <a:srgbClr val="000000"/>
                </a:solidFill>
                <a:latin typeface="Times New Roman" panose="02020603050405020304" pitchFamily="18" charset="0"/>
              </a:rPr>
              <a:t>Stoichiometric constraints</a:t>
            </a:r>
          </a:p>
          <a:p>
            <a:pPr lvl="1" fontAlgn="base">
              <a:lnSpc>
                <a:spcPct val="80000"/>
              </a:lnSpc>
              <a:spcAft>
                <a:spcPct val="0"/>
              </a:spcAft>
              <a:buFontTx/>
              <a:buChar char="•"/>
            </a:pPr>
            <a:r>
              <a:rPr lang="en-US" altLang="en-US" smtClean="0">
                <a:solidFill>
                  <a:srgbClr val="000000"/>
                </a:solidFill>
                <a:latin typeface="Times New Roman" panose="02020603050405020304" pitchFamily="18" charset="0"/>
              </a:rPr>
              <a:t>Interstitial solution</a:t>
            </a:r>
          </a:p>
          <a:p>
            <a:pPr lvl="1" fontAlgn="base">
              <a:lnSpc>
                <a:spcPct val="80000"/>
              </a:lnSpc>
              <a:spcAft>
                <a:spcPct val="0"/>
              </a:spcAft>
              <a:buFontTx/>
              <a:buChar char="•"/>
            </a:pPr>
            <a:r>
              <a:rPr lang="en-US" altLang="en-US" smtClean="0">
                <a:solidFill>
                  <a:srgbClr val="000000"/>
                </a:solidFill>
                <a:latin typeface="Times New Roman" panose="02020603050405020304" pitchFamily="18" charset="0"/>
              </a:rPr>
              <a:t>Chemical ordering</a:t>
            </a:r>
          </a:p>
          <a:p>
            <a:pPr lvl="1" fontAlgn="base">
              <a:lnSpc>
                <a:spcPct val="80000"/>
              </a:lnSpc>
              <a:spcAft>
                <a:spcPct val="0"/>
              </a:spcAft>
              <a:buFontTx/>
              <a:buChar char="•"/>
            </a:pPr>
            <a:r>
              <a:rPr lang="en-US" altLang="en-US" smtClean="0">
                <a:solidFill>
                  <a:srgbClr val="000000"/>
                </a:solidFill>
                <a:latin typeface="Times New Roman" panose="02020603050405020304" pitchFamily="18" charset="0"/>
              </a:rPr>
              <a:t>Ionic constituents</a:t>
            </a:r>
            <a:endParaRPr lang="en-US" altLang="en-US" i="1" smtClean="0">
              <a:solidFill>
                <a:srgbClr val="000000"/>
              </a:solidFill>
              <a:latin typeface="Times New Roman" panose="02020603050405020304" pitchFamily="18" charset="0"/>
            </a:endParaRPr>
          </a:p>
          <a:p>
            <a:pPr fontAlgn="base">
              <a:lnSpc>
                <a:spcPct val="80000"/>
              </a:lnSpc>
              <a:spcAft>
                <a:spcPct val="0"/>
              </a:spcAft>
              <a:buFont typeface="Wingdings" panose="05000000000000000000" pitchFamily="2" charset="2"/>
              <a:buChar char="Ø"/>
            </a:pPr>
            <a:r>
              <a:rPr lang="en-US" altLang="en-US" sz="2000" smtClean="0">
                <a:solidFill>
                  <a:srgbClr val="000000"/>
                </a:solidFill>
                <a:latin typeface="Times New Roman" panose="02020603050405020304" pitchFamily="18" charset="0"/>
              </a:rPr>
              <a:t> Two-Sublattice Ionic Liquid Model</a:t>
            </a:r>
          </a:p>
          <a:p>
            <a:pPr fontAlgn="base">
              <a:lnSpc>
                <a:spcPct val="80000"/>
              </a:lnSpc>
              <a:spcAft>
                <a:spcPct val="0"/>
              </a:spcAft>
              <a:buFont typeface="Wingdings" panose="05000000000000000000" pitchFamily="2" charset="2"/>
              <a:buChar char="Ø"/>
            </a:pPr>
            <a:r>
              <a:rPr lang="en-US" altLang="en-US" sz="2000" smtClean="0">
                <a:solidFill>
                  <a:srgbClr val="000000"/>
                </a:solidFill>
                <a:latin typeface="Times New Roman" panose="02020603050405020304" pitchFamily="18" charset="0"/>
              </a:rPr>
              <a:t> Associated Model</a:t>
            </a:r>
          </a:p>
          <a:p>
            <a:pPr fontAlgn="base">
              <a:lnSpc>
                <a:spcPct val="80000"/>
              </a:lnSpc>
              <a:spcAft>
                <a:spcPct val="0"/>
              </a:spcAft>
              <a:buFont typeface="Wingdings" panose="05000000000000000000" pitchFamily="2" charset="2"/>
              <a:buChar char="Ø"/>
            </a:pPr>
            <a:r>
              <a:rPr lang="en-US" altLang="en-US" sz="2000" smtClean="0">
                <a:solidFill>
                  <a:srgbClr val="000000"/>
                </a:solidFill>
                <a:latin typeface="Times New Roman" panose="02020603050405020304" pitchFamily="18" charset="0"/>
              </a:rPr>
              <a:t> Quasi-chemical Model</a:t>
            </a:r>
          </a:p>
          <a:p>
            <a:pPr fontAlgn="base">
              <a:lnSpc>
                <a:spcPct val="80000"/>
              </a:lnSpc>
              <a:spcAft>
                <a:spcPct val="0"/>
              </a:spcAft>
              <a:buFont typeface="Wingdings" panose="05000000000000000000" pitchFamily="2" charset="2"/>
              <a:buChar char="Ø"/>
            </a:pPr>
            <a:r>
              <a:rPr lang="en-US" altLang="en-US" sz="2000" smtClean="0">
                <a:solidFill>
                  <a:srgbClr val="000000"/>
                </a:solidFill>
                <a:latin typeface="Times New Roman" panose="02020603050405020304" pitchFamily="18" charset="0"/>
              </a:rPr>
              <a:t> Kapoor-Frohberg Cell Model</a:t>
            </a:r>
          </a:p>
          <a:p>
            <a:pPr fontAlgn="base">
              <a:lnSpc>
                <a:spcPct val="80000"/>
              </a:lnSpc>
              <a:spcAft>
                <a:spcPct val="0"/>
              </a:spcAft>
              <a:buFont typeface="Wingdings" panose="05000000000000000000" pitchFamily="2" charset="2"/>
              <a:buChar char="Ø"/>
            </a:pPr>
            <a:r>
              <a:rPr lang="en-US" altLang="en-US" sz="2000" smtClean="0">
                <a:solidFill>
                  <a:srgbClr val="000000"/>
                </a:solidFill>
                <a:latin typeface="Times New Roman" panose="02020603050405020304" pitchFamily="18" charset="0"/>
              </a:rPr>
              <a:t> Inden Model for magnetic ordering </a:t>
            </a:r>
          </a:p>
          <a:p>
            <a:pPr fontAlgn="base">
              <a:lnSpc>
                <a:spcPct val="80000"/>
              </a:lnSpc>
              <a:spcAft>
                <a:spcPct val="0"/>
              </a:spcAft>
              <a:buFont typeface="Wingdings" panose="05000000000000000000" pitchFamily="2" charset="2"/>
              <a:buChar char="Ø"/>
            </a:pPr>
            <a:r>
              <a:rPr lang="en-US" altLang="en-US" sz="2000" smtClean="0">
                <a:solidFill>
                  <a:srgbClr val="000000"/>
                </a:solidFill>
                <a:latin typeface="Times New Roman" panose="02020603050405020304" pitchFamily="18" charset="0"/>
              </a:rPr>
              <a:t> CVM (Cluster Variation Methods) for chemical ordering</a:t>
            </a:r>
          </a:p>
          <a:p>
            <a:pPr fontAlgn="base">
              <a:lnSpc>
                <a:spcPct val="80000"/>
              </a:lnSpc>
              <a:spcAft>
                <a:spcPct val="0"/>
              </a:spcAft>
              <a:buFont typeface="Wingdings" panose="05000000000000000000" pitchFamily="2" charset="2"/>
              <a:buChar char="Ø"/>
            </a:pPr>
            <a:r>
              <a:rPr lang="en-US" altLang="en-US" sz="2000" smtClean="0">
                <a:solidFill>
                  <a:srgbClr val="000000"/>
                </a:solidFill>
                <a:latin typeface="Times New Roman" panose="02020603050405020304" pitchFamily="18" charset="0"/>
              </a:rPr>
              <a:t> Birch-Murnagham Model (pressure-dependency) for minerals/alloys</a:t>
            </a:r>
          </a:p>
          <a:p>
            <a:pPr fontAlgn="base">
              <a:lnSpc>
                <a:spcPct val="80000"/>
              </a:lnSpc>
              <a:spcAft>
                <a:spcPct val="0"/>
              </a:spcAft>
              <a:buFont typeface="Wingdings" panose="05000000000000000000" pitchFamily="2" charset="2"/>
              <a:buChar char="Ø"/>
            </a:pPr>
            <a:r>
              <a:rPr lang="en-US" altLang="en-US" sz="2000" smtClean="0">
                <a:solidFill>
                  <a:srgbClr val="000000"/>
                </a:solidFill>
                <a:latin typeface="Times New Roman" panose="02020603050405020304" pitchFamily="18" charset="0"/>
              </a:rPr>
              <a:t> SUPERFLUID Model for C-H-O-S-N-Ar fluid &amp; gaseous mixtures </a:t>
            </a:r>
          </a:p>
          <a:p>
            <a:pPr fontAlgn="base">
              <a:lnSpc>
                <a:spcPct val="80000"/>
              </a:lnSpc>
              <a:spcAft>
                <a:spcPct val="0"/>
              </a:spcAft>
              <a:buFont typeface="Wingdings" panose="05000000000000000000" pitchFamily="2" charset="2"/>
              <a:buChar char="Ø"/>
            </a:pPr>
            <a:r>
              <a:rPr lang="en-US" altLang="en-US" sz="2000" smtClean="0">
                <a:solidFill>
                  <a:srgbClr val="000000"/>
                </a:solidFill>
                <a:latin typeface="Times New Roman" panose="02020603050405020304" pitchFamily="18" charset="0"/>
              </a:rPr>
              <a:t> DHLL, SIT, HKF and PITZ Models for aqueous solutions</a:t>
            </a:r>
          </a:p>
          <a:p>
            <a:pPr fontAlgn="base">
              <a:lnSpc>
                <a:spcPct val="80000"/>
              </a:lnSpc>
              <a:spcAft>
                <a:spcPct val="0"/>
              </a:spcAft>
              <a:buFont typeface="Wingdings" panose="05000000000000000000" pitchFamily="2" charset="2"/>
              <a:buChar char="Ø"/>
            </a:pPr>
            <a:r>
              <a:rPr lang="en-US" altLang="en-US" sz="2000" smtClean="0">
                <a:solidFill>
                  <a:srgbClr val="000000"/>
                </a:solidFill>
                <a:latin typeface="Times New Roman" panose="02020603050405020304" pitchFamily="18" charset="0"/>
              </a:rPr>
              <a:t> Flory-Huggins Model for polymers</a:t>
            </a:r>
          </a:p>
        </p:txBody>
      </p:sp>
      <p:sp>
        <p:nvSpPr>
          <p:cNvPr id="132099" name="Rectangle 3"/>
          <p:cNvSpPr>
            <a:spLocks noChangeArrowheads="1"/>
          </p:cNvSpPr>
          <p:nvPr/>
        </p:nvSpPr>
        <p:spPr bwMode="auto">
          <a:xfrm>
            <a:off x="539750" y="0"/>
            <a:ext cx="5903913"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defRPr sz="2400">
                <a:solidFill>
                  <a:schemeClr val="tx1"/>
                </a:solidFill>
                <a:latin typeface="Arial Narrow" panose="020B0606020202030204" pitchFamily="34" charset="0"/>
              </a:defRPr>
            </a:lvl1pPr>
            <a:lvl2pPr marL="742950" indent="-285750">
              <a:spcBef>
                <a:spcPct val="20000"/>
              </a:spcBef>
              <a:buChar char="–"/>
              <a:defRPr sz="2000">
                <a:solidFill>
                  <a:schemeClr val="tx1"/>
                </a:solidFill>
                <a:latin typeface="Arial Narrow" panose="020B0606020202030204" pitchFamily="34" charset="0"/>
              </a:defRPr>
            </a:lvl2pPr>
            <a:lvl3pPr marL="1143000" indent="-228600">
              <a:spcBef>
                <a:spcPct val="20000"/>
              </a:spcBef>
              <a:buChar char="•"/>
              <a:defRPr>
                <a:solidFill>
                  <a:schemeClr val="tx1"/>
                </a:solidFill>
                <a:latin typeface="Arial Narrow" panose="020B0606020202030204" pitchFamily="34" charset="0"/>
              </a:defRPr>
            </a:lvl3pPr>
            <a:lvl4pPr marL="1600200" indent="-228600">
              <a:spcBef>
                <a:spcPct val="20000"/>
              </a:spcBef>
              <a:buChar char="–"/>
              <a:defRPr sz="1600">
                <a:solidFill>
                  <a:schemeClr val="tx1"/>
                </a:solidFill>
                <a:latin typeface="Arial Narrow" panose="020B0606020202030204" pitchFamily="34" charset="0"/>
              </a:defRPr>
            </a:lvl4pPr>
            <a:lvl5pPr marL="2057400" indent="-228600">
              <a:spcBef>
                <a:spcPct val="20000"/>
              </a:spcBef>
              <a:buChar char="»"/>
              <a:defRPr sz="14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14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14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14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1400">
                <a:solidFill>
                  <a:schemeClr val="tx1"/>
                </a:solidFill>
                <a:latin typeface="Arial Narrow" panose="020B0606020202030204" pitchFamily="34" charset="0"/>
              </a:defRPr>
            </a:lvl9pPr>
          </a:lstStyle>
          <a:p>
            <a:pPr fontAlgn="base">
              <a:spcBef>
                <a:spcPct val="0"/>
              </a:spcBef>
              <a:spcAft>
                <a:spcPct val="0"/>
              </a:spcAft>
            </a:pPr>
            <a:r>
              <a:rPr lang="en-US" altLang="en-US" sz="3000" b="1" smtClean="0">
                <a:solidFill>
                  <a:srgbClr val="000000"/>
                </a:solidFill>
                <a:latin typeface="Times New Roman" panose="02020603050405020304" pitchFamily="18" charset="0"/>
              </a:rPr>
              <a:t>Thermodynamic models</a:t>
            </a:r>
          </a:p>
        </p:txBody>
      </p:sp>
    </p:spTree>
    <p:extLst>
      <p:ext uri="{BB962C8B-B14F-4D97-AF65-F5344CB8AC3E}">
        <p14:creationId xmlns:p14="http://schemas.microsoft.com/office/powerpoint/2010/main" val="179774374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ChangeArrowheads="1"/>
          </p:cNvSpPr>
          <p:nvPr/>
        </p:nvSpPr>
        <p:spPr bwMode="auto">
          <a:xfrm>
            <a:off x="468313" y="1125538"/>
            <a:ext cx="84582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defRPr sz="2400">
                <a:solidFill>
                  <a:schemeClr val="tx1"/>
                </a:solidFill>
                <a:latin typeface="Arial Narrow" panose="020B0606020202030204" pitchFamily="34" charset="0"/>
              </a:defRPr>
            </a:lvl1pPr>
            <a:lvl2pPr marL="742950" indent="-285750">
              <a:spcBef>
                <a:spcPct val="20000"/>
              </a:spcBef>
              <a:buChar char="–"/>
              <a:defRPr sz="2000">
                <a:solidFill>
                  <a:schemeClr val="tx1"/>
                </a:solidFill>
                <a:latin typeface="Arial Narrow" panose="020B0606020202030204" pitchFamily="34" charset="0"/>
              </a:defRPr>
            </a:lvl2pPr>
            <a:lvl3pPr marL="1143000" indent="-228600">
              <a:spcBef>
                <a:spcPct val="20000"/>
              </a:spcBef>
              <a:buChar char="•"/>
              <a:defRPr>
                <a:solidFill>
                  <a:schemeClr val="tx1"/>
                </a:solidFill>
                <a:latin typeface="Arial Narrow" panose="020B0606020202030204" pitchFamily="34" charset="0"/>
              </a:defRPr>
            </a:lvl3pPr>
            <a:lvl4pPr marL="1600200" indent="-228600">
              <a:spcBef>
                <a:spcPct val="20000"/>
              </a:spcBef>
              <a:buChar char="–"/>
              <a:defRPr sz="1600">
                <a:solidFill>
                  <a:schemeClr val="tx1"/>
                </a:solidFill>
                <a:latin typeface="Arial Narrow" panose="020B0606020202030204" pitchFamily="34" charset="0"/>
              </a:defRPr>
            </a:lvl4pPr>
            <a:lvl5pPr marL="2057400" indent="-228600">
              <a:spcBef>
                <a:spcPct val="20000"/>
              </a:spcBef>
              <a:buChar char="»"/>
              <a:defRPr sz="14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14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14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14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1400">
                <a:solidFill>
                  <a:schemeClr val="tx1"/>
                </a:solidFill>
                <a:latin typeface="Arial Narrow" panose="020B0606020202030204" pitchFamily="34" charset="0"/>
              </a:defRPr>
            </a:lvl9pPr>
          </a:lstStyle>
          <a:p>
            <a:pPr fontAlgn="base">
              <a:lnSpc>
                <a:spcPct val="90000"/>
              </a:lnSpc>
              <a:spcAft>
                <a:spcPct val="0"/>
              </a:spcAft>
            </a:pPr>
            <a:r>
              <a:rPr lang="en-GB" altLang="en-US" smtClean="0">
                <a:solidFill>
                  <a:srgbClr val="000000"/>
                </a:solidFill>
                <a:latin typeface="Times New Roman" panose="02020603050405020304" pitchFamily="18" charset="0"/>
              </a:rPr>
              <a:t>     The sublattice model has been used extensively to describe interstitial solutions, carbides, oxides, intermetallic phases etc.</a:t>
            </a:r>
          </a:p>
          <a:p>
            <a:pPr fontAlgn="base">
              <a:lnSpc>
                <a:spcPct val="90000"/>
              </a:lnSpc>
              <a:spcAft>
                <a:spcPct val="0"/>
              </a:spcAft>
            </a:pPr>
            <a:endParaRPr lang="en-GB" altLang="en-US" smtClean="0">
              <a:solidFill>
                <a:srgbClr val="000000"/>
              </a:solidFill>
              <a:latin typeface="Times New Roman" panose="02020603050405020304" pitchFamily="18" charset="0"/>
            </a:endParaRPr>
          </a:p>
          <a:p>
            <a:pPr fontAlgn="base">
              <a:lnSpc>
                <a:spcPct val="90000"/>
              </a:lnSpc>
              <a:spcAft>
                <a:spcPct val="0"/>
              </a:spcAft>
            </a:pPr>
            <a:r>
              <a:rPr lang="en-GB" altLang="en-US" smtClean="0">
                <a:solidFill>
                  <a:srgbClr val="000000"/>
                </a:solidFill>
                <a:latin typeface="Times New Roman" panose="02020603050405020304" pitchFamily="18" charset="0"/>
              </a:rPr>
              <a:t>     It is often called the compound energy formalism (CEF) as one of its features is the assumption that the compound energ</a:t>
            </a:r>
            <a:r>
              <a:rPr lang="sv-SE" altLang="en-US" smtClean="0">
                <a:solidFill>
                  <a:srgbClr val="000000"/>
                </a:solidFill>
                <a:latin typeface="Times New Roman" panose="02020603050405020304" pitchFamily="18" charset="0"/>
              </a:rPr>
              <a:t>ies are</a:t>
            </a:r>
            <a:r>
              <a:rPr lang="en-GB" altLang="en-US" smtClean="0">
                <a:solidFill>
                  <a:srgbClr val="000000"/>
                </a:solidFill>
                <a:latin typeface="Times New Roman" panose="02020603050405020304" pitchFamily="18" charset="0"/>
              </a:rPr>
              <a:t> independent of composition</a:t>
            </a:r>
            <a:r>
              <a:rPr lang="sv-SE" altLang="en-US" smtClean="0">
                <a:solidFill>
                  <a:srgbClr val="000000"/>
                </a:solidFill>
                <a:latin typeface="Times New Roman" panose="02020603050405020304" pitchFamily="18" charset="0"/>
              </a:rPr>
              <a:t>. It</a:t>
            </a:r>
            <a:r>
              <a:rPr lang="en-GB" altLang="en-US" smtClean="0">
                <a:solidFill>
                  <a:srgbClr val="000000"/>
                </a:solidFill>
                <a:latin typeface="Times New Roman" panose="02020603050405020304" pitchFamily="18" charset="0"/>
              </a:rPr>
              <a:t> includes several models as special cases.</a:t>
            </a:r>
          </a:p>
          <a:p>
            <a:pPr fontAlgn="base">
              <a:lnSpc>
                <a:spcPct val="90000"/>
              </a:lnSpc>
              <a:spcAft>
                <a:spcPct val="0"/>
              </a:spcAft>
            </a:pPr>
            <a:endParaRPr lang="en-GB" altLang="en-US" smtClean="0">
              <a:solidFill>
                <a:srgbClr val="000000"/>
              </a:solidFill>
              <a:latin typeface="Times New Roman" panose="02020603050405020304" pitchFamily="18" charset="0"/>
            </a:endParaRPr>
          </a:p>
          <a:p>
            <a:pPr fontAlgn="base">
              <a:lnSpc>
                <a:spcPct val="90000"/>
              </a:lnSpc>
              <a:spcAft>
                <a:spcPct val="0"/>
              </a:spcAft>
            </a:pPr>
            <a:r>
              <a:rPr lang="en-GB" altLang="en-US" smtClean="0">
                <a:solidFill>
                  <a:srgbClr val="000000"/>
                </a:solidFill>
                <a:latin typeface="Times New Roman" panose="02020603050405020304" pitchFamily="18" charset="0"/>
              </a:rPr>
              <a:t>     Note that the G</a:t>
            </a:r>
            <a:r>
              <a:rPr lang="en-GB" altLang="en-US" baseline="-25000" smtClean="0">
                <a:solidFill>
                  <a:srgbClr val="000000"/>
                </a:solidFill>
                <a:latin typeface="Times New Roman" panose="02020603050405020304" pitchFamily="18" charset="0"/>
              </a:rPr>
              <a:t>m</a:t>
            </a:r>
            <a:r>
              <a:rPr lang="en-GB" altLang="en-US" smtClean="0">
                <a:solidFill>
                  <a:srgbClr val="000000"/>
                </a:solidFill>
                <a:latin typeface="Times New Roman" panose="02020603050405020304" pitchFamily="18" charset="0"/>
              </a:rPr>
              <a:t> for sublattice phases is usually expressed in moles for formula units, not moles of atoms as vacancies m</a:t>
            </a:r>
            <a:r>
              <a:rPr lang="sv-SE" altLang="en-US" smtClean="0">
                <a:solidFill>
                  <a:srgbClr val="000000"/>
                </a:solidFill>
                <a:latin typeface="Times New Roman" panose="02020603050405020304" pitchFamily="18" charset="0"/>
              </a:rPr>
              <a:t>a</a:t>
            </a:r>
            <a:r>
              <a:rPr lang="en-GB" altLang="en-US" smtClean="0">
                <a:solidFill>
                  <a:srgbClr val="000000"/>
                </a:solidFill>
                <a:latin typeface="Times New Roman" panose="02020603050405020304" pitchFamily="18" charset="0"/>
              </a:rPr>
              <a:t>y be constituents.</a:t>
            </a:r>
          </a:p>
        </p:txBody>
      </p:sp>
      <p:sp>
        <p:nvSpPr>
          <p:cNvPr id="134147" name="Rectangle 3"/>
          <p:cNvSpPr>
            <a:spLocks noChangeArrowheads="1"/>
          </p:cNvSpPr>
          <p:nvPr/>
        </p:nvSpPr>
        <p:spPr bwMode="auto">
          <a:xfrm>
            <a:off x="539750" y="-90488"/>
            <a:ext cx="5903913"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defRPr sz="2400">
                <a:solidFill>
                  <a:schemeClr val="tx1"/>
                </a:solidFill>
                <a:latin typeface="Arial Narrow" panose="020B0606020202030204" pitchFamily="34" charset="0"/>
              </a:defRPr>
            </a:lvl1pPr>
            <a:lvl2pPr marL="742950" indent="-285750">
              <a:spcBef>
                <a:spcPct val="20000"/>
              </a:spcBef>
              <a:buChar char="–"/>
              <a:defRPr sz="2000">
                <a:solidFill>
                  <a:schemeClr val="tx1"/>
                </a:solidFill>
                <a:latin typeface="Arial Narrow" panose="020B0606020202030204" pitchFamily="34" charset="0"/>
              </a:defRPr>
            </a:lvl2pPr>
            <a:lvl3pPr marL="1143000" indent="-228600">
              <a:spcBef>
                <a:spcPct val="20000"/>
              </a:spcBef>
              <a:buChar char="•"/>
              <a:defRPr>
                <a:solidFill>
                  <a:schemeClr val="tx1"/>
                </a:solidFill>
                <a:latin typeface="Arial Narrow" panose="020B0606020202030204" pitchFamily="34" charset="0"/>
              </a:defRPr>
            </a:lvl3pPr>
            <a:lvl4pPr marL="1600200" indent="-228600">
              <a:spcBef>
                <a:spcPct val="20000"/>
              </a:spcBef>
              <a:buChar char="–"/>
              <a:defRPr sz="1600">
                <a:solidFill>
                  <a:schemeClr val="tx1"/>
                </a:solidFill>
                <a:latin typeface="Arial Narrow" panose="020B0606020202030204" pitchFamily="34" charset="0"/>
              </a:defRPr>
            </a:lvl4pPr>
            <a:lvl5pPr marL="2057400" indent="-228600">
              <a:spcBef>
                <a:spcPct val="20000"/>
              </a:spcBef>
              <a:buChar char="»"/>
              <a:defRPr sz="14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14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14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14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1400">
                <a:solidFill>
                  <a:schemeClr val="tx1"/>
                </a:solidFill>
                <a:latin typeface="Arial Narrow" panose="020B0606020202030204" pitchFamily="34" charset="0"/>
              </a:defRPr>
            </a:lvl9pPr>
          </a:lstStyle>
          <a:p>
            <a:pPr fontAlgn="base">
              <a:spcBef>
                <a:spcPct val="0"/>
              </a:spcBef>
              <a:spcAft>
                <a:spcPct val="0"/>
              </a:spcAft>
            </a:pPr>
            <a:r>
              <a:rPr lang="en-US" altLang="en-US" sz="3000" b="1" smtClean="0">
                <a:solidFill>
                  <a:srgbClr val="000000"/>
                </a:solidFill>
                <a:latin typeface="Times New Roman" panose="02020603050405020304" pitchFamily="18" charset="0"/>
              </a:rPr>
              <a:t>Compound Energy Formalism (CEF)</a:t>
            </a:r>
          </a:p>
        </p:txBody>
      </p:sp>
    </p:spTree>
    <p:extLst>
      <p:ext uri="{BB962C8B-B14F-4D97-AF65-F5344CB8AC3E}">
        <p14:creationId xmlns:p14="http://schemas.microsoft.com/office/powerpoint/2010/main" val="56637706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ChangeArrowheads="1"/>
          </p:cNvSpPr>
          <p:nvPr/>
        </p:nvSpPr>
        <p:spPr bwMode="auto">
          <a:xfrm>
            <a:off x="457200" y="142875"/>
            <a:ext cx="663575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2400">
                <a:solidFill>
                  <a:schemeClr val="tx1"/>
                </a:solidFill>
                <a:latin typeface="Arial Narrow" panose="020B0606020202030204" pitchFamily="34" charset="0"/>
              </a:defRPr>
            </a:lvl1pPr>
            <a:lvl2pPr marL="742950" indent="-285750">
              <a:spcBef>
                <a:spcPct val="20000"/>
              </a:spcBef>
              <a:buChar char="–"/>
              <a:defRPr sz="2000">
                <a:solidFill>
                  <a:schemeClr val="tx1"/>
                </a:solidFill>
                <a:latin typeface="Arial Narrow" panose="020B0606020202030204" pitchFamily="34" charset="0"/>
              </a:defRPr>
            </a:lvl2pPr>
            <a:lvl3pPr marL="1143000" indent="-228600">
              <a:spcBef>
                <a:spcPct val="20000"/>
              </a:spcBef>
              <a:buChar char="•"/>
              <a:defRPr>
                <a:solidFill>
                  <a:schemeClr val="tx1"/>
                </a:solidFill>
                <a:latin typeface="Arial Narrow" panose="020B0606020202030204" pitchFamily="34" charset="0"/>
              </a:defRPr>
            </a:lvl3pPr>
            <a:lvl4pPr marL="1600200" indent="-228600">
              <a:spcBef>
                <a:spcPct val="20000"/>
              </a:spcBef>
              <a:buChar char="–"/>
              <a:defRPr sz="1600">
                <a:solidFill>
                  <a:schemeClr val="tx1"/>
                </a:solidFill>
                <a:latin typeface="Arial Narrow" panose="020B0606020202030204" pitchFamily="34" charset="0"/>
              </a:defRPr>
            </a:lvl4pPr>
            <a:lvl5pPr marL="2057400" indent="-228600">
              <a:spcBef>
                <a:spcPct val="20000"/>
              </a:spcBef>
              <a:buChar char="»"/>
              <a:defRPr sz="14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14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14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14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1400">
                <a:solidFill>
                  <a:schemeClr val="tx1"/>
                </a:solidFill>
                <a:latin typeface="Arial Narrow" panose="020B0606020202030204" pitchFamily="34" charset="0"/>
              </a:defRPr>
            </a:lvl9pPr>
          </a:lstStyle>
          <a:p>
            <a:pPr fontAlgn="base">
              <a:spcAft>
                <a:spcPct val="0"/>
              </a:spcAft>
            </a:pPr>
            <a:r>
              <a:rPr lang="en-US" altLang="en-US" b="1" smtClean="0">
                <a:solidFill>
                  <a:srgbClr val="000000"/>
                </a:solidFill>
                <a:latin typeface="Times New Roman" panose="02020603050405020304" pitchFamily="18" charset="0"/>
              </a:rPr>
              <a:t>Simple Binary Example of CEF</a:t>
            </a:r>
          </a:p>
        </p:txBody>
      </p:sp>
      <p:graphicFrame>
        <p:nvGraphicFramePr>
          <p:cNvPr id="136195" name="Object 3"/>
          <p:cNvGraphicFramePr>
            <a:graphicFrameLocks noChangeAspect="1"/>
          </p:cNvGraphicFramePr>
          <p:nvPr/>
        </p:nvGraphicFramePr>
        <p:xfrm>
          <a:off x="609600" y="941388"/>
          <a:ext cx="7620000" cy="4468812"/>
        </p:xfrm>
        <a:graphic>
          <a:graphicData uri="http://schemas.openxmlformats.org/presentationml/2006/ole">
            <mc:AlternateContent xmlns:mc="http://schemas.openxmlformats.org/markup-compatibility/2006">
              <mc:Choice xmlns:v="urn:schemas-microsoft-com:vml" Requires="v">
                <p:oleObj spid="_x0000_s23559" name="Microsoft Equation 3.0" r:id="rId4" imgW="3378200" imgH="1981200" progId="Equation.3">
                  <p:embed/>
                </p:oleObj>
              </mc:Choice>
              <mc:Fallback>
                <p:oleObj name="Microsoft Equation 3.0" r:id="rId4" imgW="3378200" imgH="19812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941388"/>
                        <a:ext cx="7620000" cy="44688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317941053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ChangeArrowheads="1"/>
          </p:cNvSpPr>
          <p:nvPr/>
        </p:nvSpPr>
        <p:spPr bwMode="auto">
          <a:xfrm>
            <a:off x="579438" y="144463"/>
            <a:ext cx="5648325" cy="62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2400">
                <a:solidFill>
                  <a:schemeClr val="tx1"/>
                </a:solidFill>
                <a:latin typeface="Arial Narrow" panose="020B0606020202030204" pitchFamily="34" charset="0"/>
              </a:defRPr>
            </a:lvl1pPr>
            <a:lvl2pPr marL="742950" indent="-285750">
              <a:spcBef>
                <a:spcPct val="20000"/>
              </a:spcBef>
              <a:buChar char="–"/>
              <a:defRPr sz="2000">
                <a:solidFill>
                  <a:schemeClr val="tx1"/>
                </a:solidFill>
                <a:latin typeface="Arial Narrow" panose="020B0606020202030204" pitchFamily="34" charset="0"/>
              </a:defRPr>
            </a:lvl2pPr>
            <a:lvl3pPr marL="1143000" indent="-228600">
              <a:spcBef>
                <a:spcPct val="20000"/>
              </a:spcBef>
              <a:buChar char="•"/>
              <a:defRPr>
                <a:solidFill>
                  <a:schemeClr val="tx1"/>
                </a:solidFill>
                <a:latin typeface="Arial Narrow" panose="020B0606020202030204" pitchFamily="34" charset="0"/>
              </a:defRPr>
            </a:lvl3pPr>
            <a:lvl4pPr marL="1600200" indent="-228600">
              <a:spcBef>
                <a:spcPct val="20000"/>
              </a:spcBef>
              <a:buChar char="–"/>
              <a:defRPr sz="1600">
                <a:solidFill>
                  <a:schemeClr val="tx1"/>
                </a:solidFill>
                <a:latin typeface="Arial Narrow" panose="020B0606020202030204" pitchFamily="34" charset="0"/>
              </a:defRPr>
            </a:lvl4pPr>
            <a:lvl5pPr marL="2057400" indent="-228600">
              <a:spcBef>
                <a:spcPct val="20000"/>
              </a:spcBef>
              <a:buChar char="»"/>
              <a:defRPr sz="14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14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14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14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1400">
                <a:solidFill>
                  <a:schemeClr val="tx1"/>
                </a:solidFill>
                <a:latin typeface="Arial Narrow" panose="020B0606020202030204" pitchFamily="34" charset="0"/>
              </a:defRPr>
            </a:lvl9pPr>
          </a:lstStyle>
          <a:p>
            <a:pPr fontAlgn="base">
              <a:spcAft>
                <a:spcPct val="0"/>
              </a:spcAft>
            </a:pPr>
            <a:r>
              <a:rPr lang="en-US" altLang="en-US" b="1" smtClean="0">
                <a:solidFill>
                  <a:srgbClr val="000000"/>
                </a:solidFill>
                <a:latin typeface="Times New Roman" panose="02020603050405020304" pitchFamily="18" charset="0"/>
              </a:rPr>
              <a:t>Simple Binary Example of CEF</a:t>
            </a:r>
          </a:p>
        </p:txBody>
      </p:sp>
      <p:sp>
        <p:nvSpPr>
          <p:cNvPr id="138243" name="Text Box 3"/>
          <p:cNvSpPr txBox="1">
            <a:spLocks noChangeArrowheads="1"/>
          </p:cNvSpPr>
          <p:nvPr/>
        </p:nvSpPr>
        <p:spPr bwMode="auto">
          <a:xfrm>
            <a:off x="457200" y="762000"/>
            <a:ext cx="8382000" cy="584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tabLst>
                <a:tab pos="176213" algn="l"/>
              </a:tabLst>
              <a:defRPr sz="2400">
                <a:solidFill>
                  <a:schemeClr val="tx1"/>
                </a:solidFill>
                <a:latin typeface="Arial Narrow" panose="020B0606020202030204" pitchFamily="34" charset="0"/>
              </a:defRPr>
            </a:lvl1pPr>
            <a:lvl2pPr marL="742950" indent="-285750">
              <a:spcBef>
                <a:spcPct val="20000"/>
              </a:spcBef>
              <a:buChar char="–"/>
              <a:tabLst>
                <a:tab pos="176213" algn="l"/>
              </a:tabLst>
              <a:defRPr sz="2000">
                <a:solidFill>
                  <a:schemeClr val="tx1"/>
                </a:solidFill>
                <a:latin typeface="Arial Narrow" panose="020B0606020202030204" pitchFamily="34" charset="0"/>
              </a:defRPr>
            </a:lvl2pPr>
            <a:lvl3pPr marL="1143000" indent="-228600">
              <a:spcBef>
                <a:spcPct val="20000"/>
              </a:spcBef>
              <a:buChar char="•"/>
              <a:tabLst>
                <a:tab pos="176213" algn="l"/>
              </a:tabLst>
              <a:defRPr>
                <a:solidFill>
                  <a:schemeClr val="tx1"/>
                </a:solidFill>
                <a:latin typeface="Arial Narrow" panose="020B0606020202030204" pitchFamily="34" charset="0"/>
              </a:defRPr>
            </a:lvl3pPr>
            <a:lvl4pPr marL="1600200" indent="-228600">
              <a:spcBef>
                <a:spcPct val="20000"/>
              </a:spcBef>
              <a:buChar char="–"/>
              <a:tabLst>
                <a:tab pos="176213" algn="l"/>
              </a:tabLst>
              <a:defRPr sz="1600">
                <a:solidFill>
                  <a:schemeClr val="tx1"/>
                </a:solidFill>
                <a:latin typeface="Arial Narrow" panose="020B0606020202030204" pitchFamily="34" charset="0"/>
              </a:defRPr>
            </a:lvl4pPr>
            <a:lvl5pPr marL="2057400" indent="-228600">
              <a:spcBef>
                <a:spcPct val="20000"/>
              </a:spcBef>
              <a:buChar char="»"/>
              <a:tabLst>
                <a:tab pos="176213" algn="l"/>
              </a:tabLst>
              <a:defRPr sz="14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tabLst>
                <a:tab pos="176213" algn="l"/>
              </a:tabLst>
              <a:defRPr sz="14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tabLst>
                <a:tab pos="176213" algn="l"/>
              </a:tabLst>
              <a:defRPr sz="14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tabLst>
                <a:tab pos="176213" algn="l"/>
              </a:tabLst>
              <a:defRPr sz="14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tabLst>
                <a:tab pos="176213" algn="l"/>
              </a:tabLst>
              <a:defRPr sz="1400">
                <a:solidFill>
                  <a:schemeClr val="tx1"/>
                </a:solidFill>
                <a:latin typeface="Arial Narrow" panose="020B0606020202030204" pitchFamily="34" charset="0"/>
              </a:defRPr>
            </a:lvl9pPr>
          </a:lstStyle>
          <a:p>
            <a:pPr fontAlgn="base">
              <a:lnSpc>
                <a:spcPct val="60000"/>
              </a:lnSpc>
              <a:spcBef>
                <a:spcPct val="50000"/>
              </a:spcBef>
              <a:spcAft>
                <a:spcPct val="0"/>
              </a:spcAft>
            </a:pPr>
            <a:r>
              <a:rPr lang="en-US" altLang="en-US" smtClean="0">
                <a:solidFill>
                  <a:srgbClr val="000000"/>
                </a:solidFill>
                <a:latin typeface="Courier New" panose="02070309020205020404" pitchFamily="49" charset="0"/>
              </a:rPr>
              <a:t> </a:t>
            </a:r>
            <a:r>
              <a:rPr lang="en-US" altLang="en-US" sz="1800" smtClean="0">
                <a:solidFill>
                  <a:srgbClr val="000000"/>
                </a:solidFill>
                <a:latin typeface="Courier New" panose="02070309020205020404" pitchFamily="49" charset="0"/>
              </a:rPr>
              <a:t>PARAMETER G(HCP_A3,CO:VA;0)  298.15  +GHSERCO;,,N !     </a:t>
            </a:r>
          </a:p>
          <a:p>
            <a:pPr fontAlgn="base">
              <a:lnSpc>
                <a:spcPct val="60000"/>
              </a:lnSpc>
              <a:spcBef>
                <a:spcPct val="50000"/>
              </a:spcBef>
              <a:spcAft>
                <a:spcPct val="0"/>
              </a:spcAft>
            </a:pPr>
            <a:r>
              <a:rPr lang="en-US" altLang="en-US" sz="1800" smtClean="0">
                <a:solidFill>
                  <a:srgbClr val="000000"/>
                </a:solidFill>
                <a:latin typeface="Courier New" panose="02070309020205020404" pitchFamily="49" charset="0"/>
              </a:rPr>
              <a:t> 	PARAMETER G(HCP_A3,NI:VA;0)  298.15  +GHCPNI;,,N !</a:t>
            </a:r>
          </a:p>
          <a:p>
            <a:pPr fontAlgn="base">
              <a:lnSpc>
                <a:spcPct val="60000"/>
              </a:lnSpc>
              <a:spcBef>
                <a:spcPct val="50000"/>
              </a:spcBef>
              <a:spcAft>
                <a:spcPct val="0"/>
              </a:spcAft>
            </a:pPr>
            <a:r>
              <a:rPr lang="en-US" altLang="en-US" sz="1800" smtClean="0">
                <a:solidFill>
                  <a:srgbClr val="000000"/>
                </a:solidFill>
                <a:latin typeface="Courier New" panose="02070309020205020404" pitchFamily="49" charset="0"/>
              </a:rPr>
              <a:t> 	FUNCTION GHSERCO    298.15  +310.241+133.36601*T</a:t>
            </a:r>
          </a:p>
          <a:p>
            <a:pPr fontAlgn="base">
              <a:lnSpc>
                <a:spcPct val="40000"/>
              </a:lnSpc>
              <a:spcBef>
                <a:spcPct val="50000"/>
              </a:spcBef>
              <a:spcAft>
                <a:spcPct val="0"/>
              </a:spcAft>
            </a:pPr>
            <a:r>
              <a:rPr lang="en-US" altLang="en-US" sz="1800" smtClean="0">
                <a:solidFill>
                  <a:srgbClr val="000000"/>
                </a:solidFill>
                <a:latin typeface="Courier New" panose="02070309020205020404" pitchFamily="49" charset="0"/>
              </a:rPr>
              <a:t>  -25.0861*T*LN(T)-.002654739*T**2-1.7348E-07*T**3</a:t>
            </a:r>
          </a:p>
          <a:p>
            <a:pPr fontAlgn="base">
              <a:lnSpc>
                <a:spcPct val="40000"/>
              </a:lnSpc>
              <a:spcBef>
                <a:spcPct val="50000"/>
              </a:spcBef>
              <a:spcAft>
                <a:spcPct val="0"/>
              </a:spcAft>
            </a:pPr>
            <a:r>
              <a:rPr lang="en-US" altLang="en-US" sz="1800" smtClean="0">
                <a:solidFill>
                  <a:srgbClr val="000000"/>
                </a:solidFill>
                <a:latin typeface="Courier New" panose="02070309020205020404" pitchFamily="49" charset="0"/>
              </a:rPr>
              <a:t>  +72527*T**(-1)  1768.0  Y  -17197.666+253.28374*T</a:t>
            </a:r>
          </a:p>
          <a:p>
            <a:pPr fontAlgn="base">
              <a:lnSpc>
                <a:spcPct val="40000"/>
              </a:lnSpc>
              <a:spcBef>
                <a:spcPct val="50000"/>
              </a:spcBef>
              <a:spcAft>
                <a:spcPct val="0"/>
              </a:spcAft>
            </a:pPr>
            <a:r>
              <a:rPr lang="en-US" altLang="en-US" sz="1800" smtClean="0">
                <a:solidFill>
                  <a:srgbClr val="000000"/>
                </a:solidFill>
                <a:latin typeface="Courier New" panose="02070309020205020404" pitchFamily="49" charset="0"/>
              </a:rPr>
              <a:t>  -40.5*T*LN(T)+9.3488E+30*T**(-9);,,   N !</a:t>
            </a:r>
          </a:p>
          <a:p>
            <a:pPr fontAlgn="base">
              <a:lnSpc>
                <a:spcPct val="60000"/>
              </a:lnSpc>
              <a:spcBef>
                <a:spcPct val="50000"/>
              </a:spcBef>
              <a:spcAft>
                <a:spcPct val="0"/>
              </a:spcAft>
            </a:pPr>
            <a:r>
              <a:rPr lang="en-US" altLang="en-US" sz="1800" smtClean="0">
                <a:solidFill>
                  <a:srgbClr val="000000"/>
                </a:solidFill>
                <a:latin typeface="Courier New" panose="02070309020205020404" pitchFamily="49" charset="0"/>
              </a:rPr>
              <a:t> 	FUNCTION GHSERNI    298.15  -5179.159+117.854*T</a:t>
            </a:r>
          </a:p>
          <a:p>
            <a:pPr fontAlgn="base">
              <a:lnSpc>
                <a:spcPct val="40000"/>
              </a:lnSpc>
              <a:spcBef>
                <a:spcPct val="50000"/>
              </a:spcBef>
              <a:spcAft>
                <a:spcPct val="0"/>
              </a:spcAft>
            </a:pPr>
            <a:r>
              <a:rPr lang="en-US" altLang="en-US" sz="1800" smtClean="0">
                <a:solidFill>
                  <a:srgbClr val="000000"/>
                </a:solidFill>
                <a:latin typeface="Courier New" panose="02070309020205020404" pitchFamily="49" charset="0"/>
              </a:rPr>
              <a:t>  -22.096*T*LN(T)-.0048407*T**2;</a:t>
            </a:r>
          </a:p>
          <a:p>
            <a:pPr fontAlgn="base">
              <a:lnSpc>
                <a:spcPct val="40000"/>
              </a:lnSpc>
              <a:spcBef>
                <a:spcPct val="50000"/>
              </a:spcBef>
              <a:spcAft>
                <a:spcPct val="0"/>
              </a:spcAft>
            </a:pPr>
            <a:r>
              <a:rPr lang="en-US" altLang="en-US" sz="1800" smtClean="0">
                <a:solidFill>
                  <a:srgbClr val="000000"/>
                </a:solidFill>
                <a:latin typeface="Courier New" panose="02070309020205020404" pitchFamily="49" charset="0"/>
              </a:rPr>
              <a:t>  1728.0  Y  -27840.655+279.135*T-43.1*T*LN(T)</a:t>
            </a:r>
          </a:p>
          <a:p>
            <a:pPr fontAlgn="base">
              <a:lnSpc>
                <a:spcPct val="40000"/>
              </a:lnSpc>
              <a:spcBef>
                <a:spcPct val="50000"/>
              </a:spcBef>
              <a:spcAft>
                <a:spcPct val="0"/>
              </a:spcAft>
            </a:pPr>
            <a:r>
              <a:rPr lang="en-US" altLang="en-US" sz="1800" smtClean="0">
                <a:solidFill>
                  <a:srgbClr val="000000"/>
                </a:solidFill>
                <a:latin typeface="Courier New" panose="02070309020205020404" pitchFamily="49" charset="0"/>
              </a:rPr>
              <a:t>  +1.12754E+31*T**(-9);,,  N   !</a:t>
            </a:r>
          </a:p>
          <a:p>
            <a:pPr fontAlgn="base">
              <a:lnSpc>
                <a:spcPct val="60000"/>
              </a:lnSpc>
              <a:spcBef>
                <a:spcPct val="50000"/>
              </a:spcBef>
              <a:spcAft>
                <a:spcPct val="0"/>
              </a:spcAft>
            </a:pPr>
            <a:r>
              <a:rPr lang="en-US" altLang="en-US" sz="1800" smtClean="0">
                <a:solidFill>
                  <a:srgbClr val="000000"/>
                </a:solidFill>
                <a:latin typeface="Courier New" panose="02070309020205020404" pitchFamily="49" charset="0"/>
              </a:rPr>
              <a:t> 	PARAMETER L(HCP_A3,CO,NI:VA;0)  298.15  -1620-.385*T;,,N !</a:t>
            </a:r>
          </a:p>
          <a:p>
            <a:pPr fontAlgn="base">
              <a:lnSpc>
                <a:spcPct val="60000"/>
              </a:lnSpc>
              <a:spcBef>
                <a:spcPct val="50000"/>
              </a:spcBef>
              <a:spcAft>
                <a:spcPct val="0"/>
              </a:spcAft>
            </a:pPr>
            <a:r>
              <a:rPr lang="en-US" altLang="en-US" sz="1800" smtClean="0">
                <a:solidFill>
                  <a:srgbClr val="000000"/>
                </a:solidFill>
                <a:latin typeface="Courier New" panose="02070309020205020404" pitchFamily="49" charset="0"/>
              </a:rPr>
              <a:t> 	PARAMETER TC(HCP_A3,CO:VA;0)  298.15  +1396;,,N !</a:t>
            </a:r>
          </a:p>
          <a:p>
            <a:pPr fontAlgn="base">
              <a:lnSpc>
                <a:spcPct val="60000"/>
              </a:lnSpc>
              <a:spcBef>
                <a:spcPct val="50000"/>
              </a:spcBef>
              <a:spcAft>
                <a:spcPct val="0"/>
              </a:spcAft>
            </a:pPr>
            <a:r>
              <a:rPr lang="en-US" altLang="en-US" sz="1800" smtClean="0">
                <a:solidFill>
                  <a:srgbClr val="000000"/>
                </a:solidFill>
                <a:latin typeface="Courier New" panose="02070309020205020404" pitchFamily="49" charset="0"/>
              </a:rPr>
              <a:t> 	PARAMETER BMAGN(HCP_A3,CO:VA;0)  298.15  1.35;,,N !</a:t>
            </a:r>
          </a:p>
          <a:p>
            <a:pPr fontAlgn="base">
              <a:lnSpc>
                <a:spcPct val="60000"/>
              </a:lnSpc>
              <a:spcBef>
                <a:spcPct val="50000"/>
              </a:spcBef>
              <a:spcAft>
                <a:spcPct val="0"/>
              </a:spcAft>
            </a:pPr>
            <a:r>
              <a:rPr lang="en-US" altLang="en-US" sz="1800" smtClean="0">
                <a:solidFill>
                  <a:srgbClr val="000000"/>
                </a:solidFill>
                <a:latin typeface="Courier New" panose="02070309020205020404" pitchFamily="49" charset="0"/>
              </a:rPr>
              <a:t> 	PARAMETER TC(HCP_A3,NI:VA;0)  298.15  633;,,N !</a:t>
            </a:r>
          </a:p>
          <a:p>
            <a:pPr fontAlgn="base">
              <a:lnSpc>
                <a:spcPct val="60000"/>
              </a:lnSpc>
              <a:spcBef>
                <a:spcPct val="50000"/>
              </a:spcBef>
              <a:spcAft>
                <a:spcPct val="0"/>
              </a:spcAft>
            </a:pPr>
            <a:r>
              <a:rPr lang="en-US" altLang="en-US" sz="1800" smtClean="0">
                <a:solidFill>
                  <a:srgbClr val="000000"/>
                </a:solidFill>
                <a:latin typeface="Courier New" panose="02070309020205020404" pitchFamily="49" charset="0"/>
              </a:rPr>
              <a:t> 	PARAMETER BMAGN(HCP_A3,NI:VA;0)  298.15  .52;,,N !</a:t>
            </a:r>
          </a:p>
          <a:p>
            <a:pPr fontAlgn="base">
              <a:lnSpc>
                <a:spcPct val="60000"/>
              </a:lnSpc>
              <a:spcBef>
                <a:spcPct val="50000"/>
              </a:spcBef>
              <a:spcAft>
                <a:spcPct val="0"/>
              </a:spcAft>
            </a:pPr>
            <a:r>
              <a:rPr lang="en-US" altLang="en-US" sz="1800" smtClean="0">
                <a:solidFill>
                  <a:srgbClr val="000000"/>
                </a:solidFill>
                <a:latin typeface="Courier New" panose="02070309020205020404" pitchFamily="49" charset="0"/>
              </a:rPr>
              <a:t> 	PARAMETER TC(HCP_A3,CO,NI:VA;0)  298.15  411;,,N !</a:t>
            </a:r>
          </a:p>
          <a:p>
            <a:pPr fontAlgn="base">
              <a:lnSpc>
                <a:spcPct val="60000"/>
              </a:lnSpc>
              <a:spcBef>
                <a:spcPct val="50000"/>
              </a:spcBef>
              <a:spcAft>
                <a:spcPct val="0"/>
              </a:spcAft>
            </a:pPr>
            <a:r>
              <a:rPr lang="en-US" altLang="en-US" sz="1800" smtClean="0">
                <a:solidFill>
                  <a:srgbClr val="000000"/>
                </a:solidFill>
                <a:latin typeface="Courier New" panose="02070309020205020404" pitchFamily="49" charset="0"/>
              </a:rPr>
              <a:t> 	PARAMETER TC(HCP_A3,CO,NI:VA;1)  298.15  -99;,,N!</a:t>
            </a:r>
          </a:p>
          <a:p>
            <a:pPr fontAlgn="base">
              <a:lnSpc>
                <a:spcPct val="60000"/>
              </a:lnSpc>
              <a:spcBef>
                <a:spcPct val="50000"/>
              </a:spcBef>
              <a:spcAft>
                <a:spcPct val="0"/>
              </a:spcAft>
            </a:pPr>
            <a:r>
              <a:rPr lang="en-US" altLang="en-US" sz="1800" smtClean="0">
                <a:solidFill>
                  <a:srgbClr val="000000"/>
                </a:solidFill>
                <a:latin typeface="Courier New" panose="02070309020205020404" pitchFamily="49" charset="0"/>
              </a:rPr>
              <a:t> 	PARAMETER BMAGN(HCP_A3,CO,NI:VA;0)  298.15  1.046;,,N !</a:t>
            </a:r>
          </a:p>
          <a:p>
            <a:pPr fontAlgn="base">
              <a:lnSpc>
                <a:spcPct val="60000"/>
              </a:lnSpc>
              <a:spcBef>
                <a:spcPct val="50000"/>
              </a:spcBef>
              <a:spcAft>
                <a:spcPct val="0"/>
              </a:spcAft>
            </a:pPr>
            <a:r>
              <a:rPr lang="en-US" altLang="en-US" sz="1800" smtClean="0">
                <a:solidFill>
                  <a:srgbClr val="000000"/>
                </a:solidFill>
                <a:latin typeface="Courier New" panose="02070309020205020404" pitchFamily="49" charset="0"/>
              </a:rPr>
              <a:t> 	PARAMETER BMAGN(HCP_A3,CO,NI:VA;1)  298.15  .165;,,N !</a:t>
            </a:r>
          </a:p>
          <a:p>
            <a:pPr fontAlgn="base">
              <a:spcBef>
                <a:spcPct val="50000"/>
              </a:spcBef>
              <a:spcAft>
                <a:spcPct val="0"/>
              </a:spcAft>
            </a:pPr>
            <a:endParaRPr lang="en-US" altLang="en-US" sz="1800" smtClean="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319428792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13"/>
          </p:nvPr>
        </p:nvSpPr>
        <p:spPr>
          <a:xfrm>
            <a:off x="457200" y="190962"/>
            <a:ext cx="5770984" cy="789766"/>
          </a:xfrm>
        </p:spPr>
        <p:txBody>
          <a:bodyPr/>
          <a:lstStyle/>
          <a:p>
            <a:r>
              <a:rPr lang="en-US" sz="2800" dirty="0" smtClean="0"/>
              <a:t>The influence of chemistry on microstructure and properties</a:t>
            </a:r>
            <a:endParaRPr lang="en-US" sz="2800" dirty="0"/>
          </a:p>
        </p:txBody>
      </p:sp>
      <p:sp>
        <p:nvSpPr>
          <p:cNvPr id="14" name="TextBox 11"/>
          <p:cNvSpPr txBox="1">
            <a:spLocks noChangeArrowheads="1"/>
          </p:cNvSpPr>
          <p:nvPr/>
        </p:nvSpPr>
        <p:spPr bwMode="auto">
          <a:xfrm>
            <a:off x="683742" y="4925790"/>
            <a:ext cx="806450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2000" dirty="0">
                <a:latin typeface="+mn-lt"/>
                <a:cs typeface="Times New Roman" panose="02020603050405020304" pitchFamily="18" charset="0"/>
              </a:rPr>
              <a:t>Heat treating can best be defined as “the </a:t>
            </a:r>
            <a:r>
              <a:rPr lang="en-US" altLang="en-US" sz="2000" u="sng" dirty="0">
                <a:latin typeface="+mn-lt"/>
                <a:cs typeface="Times New Roman" panose="02020603050405020304" pitchFamily="18" charset="0"/>
              </a:rPr>
              <a:t>controlled application </a:t>
            </a:r>
            <a:r>
              <a:rPr lang="en-US" altLang="en-US" sz="2000" dirty="0">
                <a:latin typeface="+mn-lt"/>
                <a:cs typeface="Times New Roman" panose="02020603050405020304" pitchFamily="18" charset="0"/>
              </a:rPr>
              <a:t>of </a:t>
            </a:r>
            <a:r>
              <a:rPr lang="en-US" altLang="en-US" sz="2000" u="sng" dirty="0">
                <a:latin typeface="+mn-lt"/>
                <a:cs typeface="Times New Roman" panose="02020603050405020304" pitchFamily="18" charset="0"/>
              </a:rPr>
              <a:t>time, temperature and atmosphere </a:t>
            </a:r>
            <a:r>
              <a:rPr lang="en-US" altLang="en-US" sz="2000" dirty="0">
                <a:latin typeface="+mn-lt"/>
                <a:cs typeface="Times New Roman" panose="02020603050405020304" pitchFamily="18" charset="0"/>
              </a:rPr>
              <a:t>to produce a </a:t>
            </a:r>
            <a:r>
              <a:rPr lang="en-US" altLang="en-US" sz="2000" u="sng" dirty="0">
                <a:latin typeface="+mn-lt"/>
                <a:cs typeface="Times New Roman" panose="02020603050405020304" pitchFamily="18" charset="0"/>
              </a:rPr>
              <a:t>predictable</a:t>
            </a:r>
            <a:r>
              <a:rPr lang="en-US" altLang="en-US" sz="2000" dirty="0">
                <a:latin typeface="+mn-lt"/>
                <a:cs typeface="Times New Roman" panose="02020603050405020304" pitchFamily="18" charset="0"/>
              </a:rPr>
              <a:t> </a:t>
            </a:r>
            <a:r>
              <a:rPr lang="en-US" altLang="en-US" sz="2000" u="sng" dirty="0">
                <a:latin typeface="+mn-lt"/>
                <a:cs typeface="Times New Roman" panose="02020603050405020304" pitchFamily="18" charset="0"/>
              </a:rPr>
              <a:t>change</a:t>
            </a:r>
            <a:r>
              <a:rPr lang="en-US" altLang="en-US" sz="2000" dirty="0">
                <a:latin typeface="+mn-lt"/>
                <a:cs typeface="Times New Roman" panose="02020603050405020304" pitchFamily="18" charset="0"/>
              </a:rPr>
              <a:t> in the internal structure (i.e. </a:t>
            </a:r>
            <a:r>
              <a:rPr lang="en-US" altLang="en-US" sz="2000" u="sng" dirty="0">
                <a:latin typeface="+mn-lt"/>
                <a:cs typeface="Times New Roman" panose="02020603050405020304" pitchFamily="18" charset="0"/>
              </a:rPr>
              <a:t>the microstructure</a:t>
            </a:r>
            <a:r>
              <a:rPr lang="en-US" altLang="en-US" sz="2000" dirty="0">
                <a:latin typeface="+mn-lt"/>
                <a:cs typeface="Times New Roman" panose="02020603050405020304" pitchFamily="18" charset="0"/>
              </a:rPr>
              <a:t>) of a material.”  Dan Herring, 100th Column of the “Heat Treat Doctor” published in Industrial Heating magazine</a:t>
            </a:r>
          </a:p>
        </p:txBody>
      </p:sp>
      <p:grpSp>
        <p:nvGrpSpPr>
          <p:cNvPr id="15" name="Group 10"/>
          <p:cNvGrpSpPr>
            <a:grpSpLocks/>
          </p:cNvGrpSpPr>
          <p:nvPr/>
        </p:nvGrpSpPr>
        <p:grpSpPr bwMode="auto">
          <a:xfrm>
            <a:off x="1835696" y="1427336"/>
            <a:ext cx="5189538" cy="3225800"/>
            <a:chOff x="914400" y="1676400"/>
            <a:chExt cx="6904038" cy="4329113"/>
          </a:xfrm>
        </p:grpSpPr>
        <p:sp>
          <p:nvSpPr>
            <p:cNvPr id="16" name="Rectangle 3"/>
            <p:cNvSpPr>
              <a:spLocks noChangeArrowheads="1"/>
            </p:cNvSpPr>
            <p:nvPr/>
          </p:nvSpPr>
          <p:spPr bwMode="auto">
            <a:xfrm>
              <a:off x="2514600" y="1676400"/>
              <a:ext cx="40401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20000"/>
                </a:spcBef>
              </a:pPr>
              <a:r>
                <a:rPr lang="en-US" altLang="en-US" sz="2800" b="1">
                  <a:solidFill>
                    <a:srgbClr val="FF0000"/>
                  </a:solidFill>
                  <a:latin typeface="Arial" panose="020B0604020202020204" pitchFamily="34" charset="0"/>
                </a:rPr>
                <a:t>Chemical Composition</a:t>
              </a:r>
            </a:p>
          </p:txBody>
        </p:sp>
        <p:sp>
          <p:nvSpPr>
            <p:cNvPr id="17" name="Rectangle 4"/>
            <p:cNvSpPr>
              <a:spLocks noChangeArrowheads="1"/>
            </p:cNvSpPr>
            <p:nvPr/>
          </p:nvSpPr>
          <p:spPr bwMode="auto">
            <a:xfrm>
              <a:off x="5715000" y="5486400"/>
              <a:ext cx="21034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20000"/>
                </a:spcBef>
              </a:pPr>
              <a:r>
                <a:rPr lang="en-US" altLang="en-US" sz="2800" b="1">
                  <a:solidFill>
                    <a:srgbClr val="FF0000"/>
                  </a:solidFill>
                  <a:latin typeface="Arial" panose="020B0604020202020204" pitchFamily="34" charset="0"/>
                </a:rPr>
                <a:t>Processing</a:t>
              </a:r>
            </a:p>
          </p:txBody>
        </p:sp>
        <p:sp>
          <p:nvSpPr>
            <p:cNvPr id="18" name="Rectangle 5"/>
            <p:cNvSpPr>
              <a:spLocks noChangeArrowheads="1"/>
            </p:cNvSpPr>
            <p:nvPr/>
          </p:nvSpPr>
          <p:spPr bwMode="auto">
            <a:xfrm>
              <a:off x="914400" y="5486400"/>
              <a:ext cx="267811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20000"/>
                </a:spcBef>
              </a:pPr>
              <a:r>
                <a:rPr lang="en-US" altLang="en-US" sz="2800" b="1">
                  <a:solidFill>
                    <a:srgbClr val="FF0000"/>
                  </a:solidFill>
                  <a:latin typeface="Arial" panose="020B0604020202020204" pitchFamily="34" charset="0"/>
                </a:rPr>
                <a:t>Microstructure</a:t>
              </a:r>
            </a:p>
          </p:txBody>
        </p:sp>
        <p:sp>
          <p:nvSpPr>
            <p:cNvPr id="19" name="Rectangle 6"/>
            <p:cNvSpPr>
              <a:spLocks noChangeArrowheads="1"/>
            </p:cNvSpPr>
            <p:nvPr/>
          </p:nvSpPr>
          <p:spPr bwMode="auto">
            <a:xfrm>
              <a:off x="3657600" y="4648200"/>
              <a:ext cx="19446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20000"/>
                </a:spcBef>
              </a:pPr>
              <a:r>
                <a:rPr lang="en-US" altLang="en-US" sz="2800" b="1">
                  <a:solidFill>
                    <a:srgbClr val="FF0000"/>
                  </a:solidFill>
                  <a:latin typeface="Arial" panose="020B0604020202020204" pitchFamily="34" charset="0"/>
                </a:rPr>
                <a:t>Properties</a:t>
              </a:r>
            </a:p>
          </p:txBody>
        </p:sp>
        <p:sp>
          <p:nvSpPr>
            <p:cNvPr id="20" name="AutoShape 7"/>
            <p:cNvSpPr>
              <a:spLocks noChangeArrowheads="1"/>
            </p:cNvSpPr>
            <p:nvPr/>
          </p:nvSpPr>
          <p:spPr bwMode="auto">
            <a:xfrm>
              <a:off x="2286000" y="2209800"/>
              <a:ext cx="4495800" cy="3233738"/>
            </a:xfrm>
            <a:prstGeom prst="triangle">
              <a:avLst>
                <a:gd name="adj" fmla="val 50000"/>
              </a:avLst>
            </a:prstGeom>
            <a:noFill/>
            <a:ln w="57150">
              <a:solidFill>
                <a:schemeClr val="bg2"/>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21" name="Line 8"/>
            <p:cNvSpPr>
              <a:spLocks noChangeShapeType="1"/>
            </p:cNvSpPr>
            <p:nvPr/>
          </p:nvSpPr>
          <p:spPr bwMode="auto">
            <a:xfrm>
              <a:off x="4572000" y="2286000"/>
              <a:ext cx="0" cy="1905000"/>
            </a:xfrm>
            <a:prstGeom prst="line">
              <a:avLst/>
            </a:prstGeom>
            <a:noFill/>
            <a:ln w="57150">
              <a:solidFill>
                <a:schemeClr val="bg2"/>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22" name="Line 9"/>
            <p:cNvSpPr>
              <a:spLocks noChangeShapeType="1"/>
            </p:cNvSpPr>
            <p:nvPr/>
          </p:nvSpPr>
          <p:spPr bwMode="auto">
            <a:xfrm flipH="1">
              <a:off x="2286000" y="4191000"/>
              <a:ext cx="2286000" cy="1219200"/>
            </a:xfrm>
            <a:prstGeom prst="line">
              <a:avLst/>
            </a:prstGeom>
            <a:noFill/>
            <a:ln w="57150">
              <a:solidFill>
                <a:schemeClr val="bg2"/>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sp>
          <p:nvSpPr>
            <p:cNvPr id="23" name="Line 10"/>
            <p:cNvSpPr>
              <a:spLocks noChangeShapeType="1"/>
            </p:cNvSpPr>
            <p:nvPr/>
          </p:nvSpPr>
          <p:spPr bwMode="auto">
            <a:xfrm>
              <a:off x="4572000" y="4191000"/>
              <a:ext cx="2209800" cy="1219200"/>
            </a:xfrm>
            <a:prstGeom prst="line">
              <a:avLst/>
            </a:prstGeom>
            <a:noFill/>
            <a:ln w="57150">
              <a:solidFill>
                <a:schemeClr val="bg2"/>
              </a:solidFill>
              <a:prstDash val="dash"/>
              <a:round/>
              <a:headEnd/>
              <a:tailEnd/>
            </a:ln>
            <a:extLst>
              <a:ext uri="{909E8E84-426E-40DD-AFC4-6F175D3DCCD1}">
                <a14:hiddenFill xmlns:a14="http://schemas.microsoft.com/office/drawing/2010/main">
                  <a:noFill/>
                </a14:hiddenFill>
              </a:ext>
            </a:extLst>
          </p:spPr>
          <p:txBody>
            <a:bodyPr/>
            <a:lstStyle/>
            <a:p>
              <a:endParaRPr lang="en-US"/>
            </a:p>
          </p:txBody>
        </p:sp>
      </p:grpSp>
    </p:spTree>
    <p:extLst>
      <p:ext uri="{BB962C8B-B14F-4D97-AF65-F5344CB8AC3E}">
        <p14:creationId xmlns:p14="http://schemas.microsoft.com/office/powerpoint/2010/main" val="345317644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ChangeArrowheads="1"/>
          </p:cNvSpPr>
          <p:nvPr/>
        </p:nvSpPr>
        <p:spPr bwMode="auto">
          <a:xfrm>
            <a:off x="539750" y="-90488"/>
            <a:ext cx="5903913"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defRPr sz="2400">
                <a:solidFill>
                  <a:schemeClr val="tx1"/>
                </a:solidFill>
                <a:latin typeface="Arial Narrow" panose="020B0606020202030204" pitchFamily="34" charset="0"/>
              </a:defRPr>
            </a:lvl1pPr>
            <a:lvl2pPr marL="742950" indent="-285750">
              <a:spcBef>
                <a:spcPct val="20000"/>
              </a:spcBef>
              <a:buChar char="–"/>
              <a:defRPr sz="2000">
                <a:solidFill>
                  <a:schemeClr val="tx1"/>
                </a:solidFill>
                <a:latin typeface="Arial Narrow" panose="020B0606020202030204" pitchFamily="34" charset="0"/>
              </a:defRPr>
            </a:lvl2pPr>
            <a:lvl3pPr marL="1143000" indent="-228600">
              <a:spcBef>
                <a:spcPct val="20000"/>
              </a:spcBef>
              <a:buChar char="•"/>
              <a:defRPr>
                <a:solidFill>
                  <a:schemeClr val="tx1"/>
                </a:solidFill>
                <a:latin typeface="Arial Narrow" panose="020B0606020202030204" pitchFamily="34" charset="0"/>
              </a:defRPr>
            </a:lvl3pPr>
            <a:lvl4pPr marL="1600200" indent="-228600">
              <a:spcBef>
                <a:spcPct val="20000"/>
              </a:spcBef>
              <a:buChar char="–"/>
              <a:defRPr sz="1600">
                <a:solidFill>
                  <a:schemeClr val="tx1"/>
                </a:solidFill>
                <a:latin typeface="Arial Narrow" panose="020B0606020202030204" pitchFamily="34" charset="0"/>
              </a:defRPr>
            </a:lvl4pPr>
            <a:lvl5pPr marL="2057400" indent="-228600">
              <a:spcBef>
                <a:spcPct val="20000"/>
              </a:spcBef>
              <a:buChar char="»"/>
              <a:defRPr sz="14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14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14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14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1400">
                <a:solidFill>
                  <a:schemeClr val="tx1"/>
                </a:solidFill>
                <a:latin typeface="Arial Narrow" panose="020B0606020202030204" pitchFamily="34" charset="0"/>
              </a:defRPr>
            </a:lvl9pPr>
          </a:lstStyle>
          <a:p>
            <a:pPr fontAlgn="base">
              <a:spcBef>
                <a:spcPct val="0"/>
              </a:spcBef>
              <a:spcAft>
                <a:spcPct val="0"/>
              </a:spcAft>
            </a:pPr>
            <a:r>
              <a:rPr lang="en-US" altLang="en-US" b="1" smtClean="0">
                <a:solidFill>
                  <a:srgbClr val="000000"/>
                </a:solidFill>
                <a:latin typeface="Times New Roman" panose="02020603050405020304" pitchFamily="18" charset="0"/>
              </a:rPr>
              <a:t>Simple Binary Example of CEF</a:t>
            </a:r>
          </a:p>
        </p:txBody>
      </p:sp>
      <p:pic>
        <p:nvPicPr>
          <p:cNvPr id="140291" name="Picture 3" descr="CoNi"/>
          <p:cNvPicPr>
            <a:picLocks noChangeAspect="1" noChangeArrowheads="1"/>
          </p:cNvPicPr>
          <p:nvPr/>
        </p:nvPicPr>
        <p:blipFill>
          <a:blip r:embed="rId3">
            <a:extLst>
              <a:ext uri="{28A0092B-C50C-407E-A947-70E740481C1C}">
                <a14:useLocalDpi xmlns:a14="http://schemas.microsoft.com/office/drawing/2010/main" val="0"/>
              </a:ext>
            </a:extLst>
          </a:blip>
          <a:srcRect l="10155" t="12248" r="25208" b="8655"/>
          <a:stretch>
            <a:fillRect/>
          </a:stretch>
        </p:blipFill>
        <p:spPr bwMode="auto">
          <a:xfrm>
            <a:off x="1403350" y="692150"/>
            <a:ext cx="6911975" cy="5976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2" name="Text Box 4"/>
          <p:cNvSpPr txBox="1">
            <a:spLocks noChangeArrowheads="1"/>
          </p:cNvSpPr>
          <p:nvPr/>
        </p:nvSpPr>
        <p:spPr bwMode="auto">
          <a:xfrm>
            <a:off x="2195513" y="6211888"/>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400">
                <a:solidFill>
                  <a:schemeClr val="tx1"/>
                </a:solidFill>
                <a:latin typeface="Arial Narrow" panose="020B0606020202030204" pitchFamily="34" charset="0"/>
              </a:defRPr>
            </a:lvl1pPr>
            <a:lvl2pPr marL="742950" indent="-285750">
              <a:spcBef>
                <a:spcPct val="20000"/>
              </a:spcBef>
              <a:buChar char="–"/>
              <a:defRPr sz="2000">
                <a:solidFill>
                  <a:schemeClr val="tx1"/>
                </a:solidFill>
                <a:latin typeface="Arial Narrow" panose="020B0606020202030204" pitchFamily="34" charset="0"/>
              </a:defRPr>
            </a:lvl2pPr>
            <a:lvl3pPr marL="1143000" indent="-228600">
              <a:spcBef>
                <a:spcPct val="20000"/>
              </a:spcBef>
              <a:buChar char="•"/>
              <a:defRPr>
                <a:solidFill>
                  <a:schemeClr val="tx1"/>
                </a:solidFill>
                <a:latin typeface="Arial Narrow" panose="020B0606020202030204" pitchFamily="34" charset="0"/>
              </a:defRPr>
            </a:lvl3pPr>
            <a:lvl4pPr marL="1600200" indent="-228600">
              <a:spcBef>
                <a:spcPct val="20000"/>
              </a:spcBef>
              <a:buChar char="–"/>
              <a:defRPr sz="1600">
                <a:solidFill>
                  <a:schemeClr val="tx1"/>
                </a:solidFill>
                <a:latin typeface="Arial Narrow" panose="020B0606020202030204" pitchFamily="34" charset="0"/>
              </a:defRPr>
            </a:lvl4pPr>
            <a:lvl5pPr marL="2057400" indent="-228600">
              <a:spcBef>
                <a:spcPct val="20000"/>
              </a:spcBef>
              <a:buChar char="»"/>
              <a:defRPr sz="14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14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14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14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1400">
                <a:solidFill>
                  <a:schemeClr val="tx1"/>
                </a:solidFill>
                <a:latin typeface="Arial Narrow" panose="020B0606020202030204" pitchFamily="34" charset="0"/>
              </a:defRPr>
            </a:lvl9pPr>
          </a:lstStyle>
          <a:p>
            <a:pPr fontAlgn="base">
              <a:spcBef>
                <a:spcPct val="50000"/>
              </a:spcBef>
              <a:spcAft>
                <a:spcPct val="0"/>
              </a:spcAft>
            </a:pPr>
            <a:r>
              <a:rPr lang="en-US" altLang="en-US" smtClean="0">
                <a:solidFill>
                  <a:srgbClr val="000000"/>
                </a:solidFill>
                <a:latin typeface="Times New Roman" panose="02020603050405020304" pitchFamily="18" charset="0"/>
              </a:rPr>
              <a:t>Co</a:t>
            </a:r>
          </a:p>
        </p:txBody>
      </p:sp>
      <p:sp>
        <p:nvSpPr>
          <p:cNvPr id="140293" name="Text Box 5"/>
          <p:cNvSpPr txBox="1">
            <a:spLocks noChangeArrowheads="1"/>
          </p:cNvSpPr>
          <p:nvPr/>
        </p:nvSpPr>
        <p:spPr bwMode="auto">
          <a:xfrm>
            <a:off x="6659563" y="6199188"/>
            <a:ext cx="609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400">
                <a:solidFill>
                  <a:schemeClr val="tx1"/>
                </a:solidFill>
                <a:latin typeface="Arial Narrow" panose="020B0606020202030204" pitchFamily="34" charset="0"/>
              </a:defRPr>
            </a:lvl1pPr>
            <a:lvl2pPr marL="742950" indent="-285750">
              <a:spcBef>
                <a:spcPct val="20000"/>
              </a:spcBef>
              <a:buChar char="–"/>
              <a:defRPr sz="2000">
                <a:solidFill>
                  <a:schemeClr val="tx1"/>
                </a:solidFill>
                <a:latin typeface="Arial Narrow" panose="020B0606020202030204" pitchFamily="34" charset="0"/>
              </a:defRPr>
            </a:lvl2pPr>
            <a:lvl3pPr marL="1143000" indent="-228600">
              <a:spcBef>
                <a:spcPct val="20000"/>
              </a:spcBef>
              <a:buChar char="•"/>
              <a:defRPr>
                <a:solidFill>
                  <a:schemeClr val="tx1"/>
                </a:solidFill>
                <a:latin typeface="Arial Narrow" panose="020B0606020202030204" pitchFamily="34" charset="0"/>
              </a:defRPr>
            </a:lvl3pPr>
            <a:lvl4pPr marL="1600200" indent="-228600">
              <a:spcBef>
                <a:spcPct val="20000"/>
              </a:spcBef>
              <a:buChar char="–"/>
              <a:defRPr sz="1600">
                <a:solidFill>
                  <a:schemeClr val="tx1"/>
                </a:solidFill>
                <a:latin typeface="Arial Narrow" panose="020B0606020202030204" pitchFamily="34" charset="0"/>
              </a:defRPr>
            </a:lvl4pPr>
            <a:lvl5pPr marL="2057400" indent="-228600">
              <a:spcBef>
                <a:spcPct val="20000"/>
              </a:spcBef>
              <a:buChar char="»"/>
              <a:defRPr sz="14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14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14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14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1400">
                <a:solidFill>
                  <a:schemeClr val="tx1"/>
                </a:solidFill>
                <a:latin typeface="Arial Narrow" panose="020B0606020202030204" pitchFamily="34" charset="0"/>
              </a:defRPr>
            </a:lvl9pPr>
          </a:lstStyle>
          <a:p>
            <a:pPr fontAlgn="base">
              <a:spcBef>
                <a:spcPct val="50000"/>
              </a:spcBef>
              <a:spcAft>
                <a:spcPct val="0"/>
              </a:spcAft>
            </a:pPr>
            <a:r>
              <a:rPr lang="en-US" altLang="en-US" smtClean="0">
                <a:solidFill>
                  <a:srgbClr val="000000"/>
                </a:solidFill>
                <a:latin typeface="Times New Roman" panose="02020603050405020304" pitchFamily="18" charset="0"/>
              </a:rPr>
              <a:t>Ni</a:t>
            </a:r>
          </a:p>
        </p:txBody>
      </p:sp>
      <p:sp>
        <p:nvSpPr>
          <p:cNvPr id="140294" name="Text Box 6"/>
          <p:cNvSpPr txBox="1">
            <a:spLocks noChangeArrowheads="1"/>
          </p:cNvSpPr>
          <p:nvPr/>
        </p:nvSpPr>
        <p:spPr bwMode="auto">
          <a:xfrm>
            <a:off x="4211638" y="1747838"/>
            <a:ext cx="2520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400">
                <a:solidFill>
                  <a:schemeClr val="tx1"/>
                </a:solidFill>
                <a:latin typeface="Arial Narrow" panose="020B0606020202030204" pitchFamily="34" charset="0"/>
              </a:defRPr>
            </a:lvl1pPr>
            <a:lvl2pPr marL="742950" indent="-285750">
              <a:spcBef>
                <a:spcPct val="20000"/>
              </a:spcBef>
              <a:buChar char="–"/>
              <a:defRPr sz="2000">
                <a:solidFill>
                  <a:schemeClr val="tx1"/>
                </a:solidFill>
                <a:latin typeface="Arial Narrow" panose="020B0606020202030204" pitchFamily="34" charset="0"/>
              </a:defRPr>
            </a:lvl2pPr>
            <a:lvl3pPr marL="1143000" indent="-228600">
              <a:spcBef>
                <a:spcPct val="20000"/>
              </a:spcBef>
              <a:buChar char="•"/>
              <a:defRPr>
                <a:solidFill>
                  <a:schemeClr val="tx1"/>
                </a:solidFill>
                <a:latin typeface="Arial Narrow" panose="020B0606020202030204" pitchFamily="34" charset="0"/>
              </a:defRPr>
            </a:lvl3pPr>
            <a:lvl4pPr marL="1600200" indent="-228600">
              <a:spcBef>
                <a:spcPct val="20000"/>
              </a:spcBef>
              <a:buChar char="–"/>
              <a:defRPr sz="1600">
                <a:solidFill>
                  <a:schemeClr val="tx1"/>
                </a:solidFill>
                <a:latin typeface="Arial Narrow" panose="020B0606020202030204" pitchFamily="34" charset="0"/>
              </a:defRPr>
            </a:lvl4pPr>
            <a:lvl5pPr marL="2057400" indent="-228600">
              <a:spcBef>
                <a:spcPct val="20000"/>
              </a:spcBef>
              <a:buChar char="»"/>
              <a:defRPr sz="14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14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14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14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1400">
                <a:solidFill>
                  <a:schemeClr val="tx1"/>
                </a:solidFill>
                <a:latin typeface="Arial Narrow" panose="020B0606020202030204" pitchFamily="34" charset="0"/>
              </a:defRPr>
            </a:lvl9pPr>
          </a:lstStyle>
          <a:p>
            <a:pPr fontAlgn="base">
              <a:spcBef>
                <a:spcPct val="0"/>
              </a:spcBef>
              <a:spcAft>
                <a:spcPct val="0"/>
              </a:spcAft>
            </a:pPr>
            <a:r>
              <a:rPr lang="en-US" altLang="en-US" smtClean="0">
                <a:solidFill>
                  <a:srgbClr val="000000"/>
                </a:solidFill>
                <a:latin typeface="Times New Roman" panose="02020603050405020304" pitchFamily="18" charset="0"/>
              </a:rPr>
              <a:t>G of hcp in Co-Ni</a:t>
            </a:r>
          </a:p>
        </p:txBody>
      </p:sp>
    </p:spTree>
    <p:extLst>
      <p:ext uri="{BB962C8B-B14F-4D97-AF65-F5344CB8AC3E}">
        <p14:creationId xmlns:p14="http://schemas.microsoft.com/office/powerpoint/2010/main" val="53035791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ChangeArrowheads="1"/>
          </p:cNvSpPr>
          <p:nvPr/>
        </p:nvSpPr>
        <p:spPr bwMode="auto">
          <a:xfrm>
            <a:off x="539750" y="-90488"/>
            <a:ext cx="5903913"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defRPr sz="2400">
                <a:solidFill>
                  <a:schemeClr val="tx1"/>
                </a:solidFill>
                <a:latin typeface="Arial Narrow" panose="020B0606020202030204" pitchFamily="34" charset="0"/>
              </a:defRPr>
            </a:lvl1pPr>
            <a:lvl2pPr marL="742950" indent="-285750">
              <a:spcBef>
                <a:spcPct val="20000"/>
              </a:spcBef>
              <a:buChar char="–"/>
              <a:defRPr sz="2000">
                <a:solidFill>
                  <a:schemeClr val="tx1"/>
                </a:solidFill>
                <a:latin typeface="Arial Narrow" panose="020B0606020202030204" pitchFamily="34" charset="0"/>
              </a:defRPr>
            </a:lvl2pPr>
            <a:lvl3pPr marL="1143000" indent="-228600">
              <a:spcBef>
                <a:spcPct val="20000"/>
              </a:spcBef>
              <a:buChar char="•"/>
              <a:defRPr>
                <a:solidFill>
                  <a:schemeClr val="tx1"/>
                </a:solidFill>
                <a:latin typeface="Arial Narrow" panose="020B0606020202030204" pitchFamily="34" charset="0"/>
              </a:defRPr>
            </a:lvl3pPr>
            <a:lvl4pPr marL="1600200" indent="-228600">
              <a:spcBef>
                <a:spcPct val="20000"/>
              </a:spcBef>
              <a:buChar char="–"/>
              <a:defRPr sz="1600">
                <a:solidFill>
                  <a:schemeClr val="tx1"/>
                </a:solidFill>
                <a:latin typeface="Arial Narrow" panose="020B0606020202030204" pitchFamily="34" charset="0"/>
              </a:defRPr>
            </a:lvl4pPr>
            <a:lvl5pPr marL="2057400" indent="-228600">
              <a:spcBef>
                <a:spcPct val="20000"/>
              </a:spcBef>
              <a:buChar char="»"/>
              <a:defRPr sz="14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14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14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14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1400">
                <a:solidFill>
                  <a:schemeClr val="tx1"/>
                </a:solidFill>
                <a:latin typeface="Arial Narrow" panose="020B0606020202030204" pitchFamily="34" charset="0"/>
              </a:defRPr>
            </a:lvl9pPr>
          </a:lstStyle>
          <a:p>
            <a:pPr fontAlgn="base">
              <a:spcBef>
                <a:spcPct val="0"/>
              </a:spcBef>
              <a:spcAft>
                <a:spcPct val="0"/>
              </a:spcAft>
            </a:pPr>
            <a:r>
              <a:rPr lang="en-US" altLang="en-US" smtClean="0">
                <a:solidFill>
                  <a:srgbClr val="000000"/>
                </a:solidFill>
                <a:latin typeface="Times New Roman" panose="02020603050405020304" pitchFamily="18" charset="0"/>
              </a:rPr>
              <a:t>Fe-Cr at 750 K: Gibbs Energy</a:t>
            </a:r>
          </a:p>
        </p:txBody>
      </p:sp>
      <p:pic>
        <p:nvPicPr>
          <p:cNvPr id="142339" name="Picture 3" descr="gd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1987550"/>
            <a:ext cx="4175125"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0" name="Picture 4" descr="fecr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825" y="1916113"/>
            <a:ext cx="3887788" cy="377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450970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2"/>
          <p:cNvSpPr>
            <a:spLocks noGrp="1" noChangeArrowheads="1"/>
          </p:cNvSpPr>
          <p:nvPr>
            <p:ph type="title"/>
          </p:nvPr>
        </p:nvSpPr>
        <p:spPr>
          <a:xfrm>
            <a:off x="581025" y="-228600"/>
            <a:ext cx="8077200" cy="1143000"/>
          </a:xfrm>
        </p:spPr>
        <p:txBody>
          <a:bodyPr/>
          <a:lstStyle/>
          <a:p>
            <a:pPr eaLnBrk="1" hangingPunct="1"/>
            <a:r>
              <a:rPr lang="en-US" altLang="en-US" sz="2800" b="0" smtClean="0"/>
              <a:t>Thermodynamic Databases</a:t>
            </a:r>
          </a:p>
        </p:txBody>
      </p:sp>
      <p:sp>
        <p:nvSpPr>
          <p:cNvPr id="154627" name="Rectangle 3"/>
          <p:cNvSpPr>
            <a:spLocks noGrp="1" noChangeArrowheads="1"/>
          </p:cNvSpPr>
          <p:nvPr>
            <p:ph type="body" sz="half" idx="1"/>
          </p:nvPr>
        </p:nvSpPr>
        <p:spPr>
          <a:xfrm>
            <a:off x="685800" y="1143000"/>
            <a:ext cx="8077200" cy="5105400"/>
          </a:xfrm>
        </p:spPr>
        <p:txBody>
          <a:bodyPr/>
          <a:lstStyle/>
          <a:p>
            <a:pPr marL="363538" indent="-363538" eaLnBrk="1" hangingPunct="1">
              <a:spcBef>
                <a:spcPct val="50000"/>
              </a:spcBef>
              <a:buFont typeface="Wingdings" panose="05000000000000000000" pitchFamily="2" charset="2"/>
              <a:buChar char="§"/>
            </a:pPr>
            <a:r>
              <a:rPr lang="en-US" altLang="en-US" sz="2400" smtClean="0"/>
              <a:t>Databases are produced by critical assessment of experimental data and optimization of model parameters (the CALPHAD method).</a:t>
            </a:r>
          </a:p>
          <a:p>
            <a:pPr marL="363538" indent="-363538" eaLnBrk="1" hangingPunct="1">
              <a:spcBef>
                <a:spcPct val="50000"/>
              </a:spcBef>
              <a:buFont typeface="Wingdings" panose="05000000000000000000" pitchFamily="2" charset="2"/>
              <a:buChar char="§"/>
            </a:pPr>
            <a:r>
              <a:rPr lang="en-US" altLang="en-US" sz="2400" smtClean="0"/>
              <a:t>PARROT in Thermo-Calc Classic can be used as a tool in this process.</a:t>
            </a:r>
          </a:p>
        </p:txBody>
      </p:sp>
      <p:sp>
        <p:nvSpPr>
          <p:cNvPr id="154628" name="Text Box 4"/>
          <p:cNvSpPr txBox="1">
            <a:spLocks noChangeArrowheads="1"/>
          </p:cNvSpPr>
          <p:nvPr/>
        </p:nvSpPr>
        <p:spPr bwMode="auto">
          <a:xfrm>
            <a:off x="1619250" y="4292600"/>
            <a:ext cx="644525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ct val="20000"/>
              </a:spcBef>
              <a:defRPr sz="2400">
                <a:solidFill>
                  <a:schemeClr val="tx1"/>
                </a:solidFill>
                <a:latin typeface="Arial Narrow" panose="020B0606020202030204" pitchFamily="34" charset="0"/>
              </a:defRPr>
            </a:lvl1pPr>
            <a:lvl2pPr marL="742950" indent="-285750">
              <a:spcBef>
                <a:spcPct val="20000"/>
              </a:spcBef>
              <a:buChar char="–"/>
              <a:defRPr sz="2000">
                <a:solidFill>
                  <a:schemeClr val="tx1"/>
                </a:solidFill>
                <a:latin typeface="Arial Narrow" panose="020B0606020202030204" pitchFamily="34" charset="0"/>
              </a:defRPr>
            </a:lvl2pPr>
            <a:lvl3pPr marL="1143000" indent="-228600">
              <a:spcBef>
                <a:spcPct val="20000"/>
              </a:spcBef>
              <a:buChar char="•"/>
              <a:defRPr>
                <a:solidFill>
                  <a:schemeClr val="tx1"/>
                </a:solidFill>
                <a:latin typeface="Arial Narrow" panose="020B0606020202030204" pitchFamily="34" charset="0"/>
              </a:defRPr>
            </a:lvl3pPr>
            <a:lvl4pPr marL="1600200" indent="-228600">
              <a:spcBef>
                <a:spcPct val="20000"/>
              </a:spcBef>
              <a:buChar char="–"/>
              <a:defRPr sz="1600">
                <a:solidFill>
                  <a:schemeClr val="tx1"/>
                </a:solidFill>
                <a:latin typeface="Arial Narrow" panose="020B0606020202030204" pitchFamily="34" charset="0"/>
              </a:defRPr>
            </a:lvl4pPr>
            <a:lvl5pPr marL="2057400" indent="-228600">
              <a:spcBef>
                <a:spcPct val="20000"/>
              </a:spcBef>
              <a:buChar char="»"/>
              <a:defRPr sz="14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14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14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14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1400">
                <a:solidFill>
                  <a:schemeClr val="tx1"/>
                </a:solidFill>
                <a:latin typeface="Arial Narrow" panose="020B0606020202030204" pitchFamily="34" charset="0"/>
              </a:defRPr>
            </a:lvl9pPr>
          </a:lstStyle>
          <a:p>
            <a:pPr fontAlgn="base">
              <a:spcBef>
                <a:spcPct val="0"/>
              </a:spcBef>
              <a:spcAft>
                <a:spcPct val="0"/>
              </a:spcAft>
            </a:pPr>
            <a:r>
              <a:rPr lang="en-US" altLang="en-US" smtClean="0">
                <a:solidFill>
                  <a:srgbClr val="000000"/>
                </a:solidFill>
                <a:latin typeface="Times New Roman" panose="02020603050405020304" pitchFamily="18" charset="0"/>
              </a:rPr>
              <a:t>Description of the Gibbs energy for each phase G</a:t>
            </a:r>
            <a:r>
              <a:rPr lang="en-US" altLang="en-US" smtClean="0">
                <a:solidFill>
                  <a:srgbClr val="000000"/>
                </a:solidFill>
                <a:latin typeface="Times New Roman" panose="02020603050405020304" pitchFamily="18" charset="0"/>
                <a:sym typeface="Symbol" panose="05050102010706020507" pitchFamily="18" charset="2"/>
              </a:rPr>
              <a:t></a:t>
            </a:r>
            <a:r>
              <a:rPr lang="en-US" altLang="en-US" smtClean="0">
                <a:solidFill>
                  <a:srgbClr val="000000"/>
                </a:solidFill>
                <a:latin typeface="Times New Roman" panose="02020603050405020304" pitchFamily="18" charset="0"/>
              </a:rPr>
              <a:t>=G</a:t>
            </a:r>
            <a:r>
              <a:rPr lang="en-US" altLang="en-US" smtClean="0">
                <a:solidFill>
                  <a:srgbClr val="000000"/>
                </a:solidFill>
                <a:latin typeface="Times New Roman" panose="02020603050405020304" pitchFamily="18" charset="0"/>
                <a:sym typeface="Symbol" panose="05050102010706020507" pitchFamily="18" charset="2"/>
              </a:rPr>
              <a:t></a:t>
            </a:r>
            <a:r>
              <a:rPr lang="en-US" altLang="en-US" smtClean="0">
                <a:solidFill>
                  <a:srgbClr val="000000"/>
                </a:solidFill>
                <a:latin typeface="Times New Roman" panose="02020603050405020304" pitchFamily="18" charset="0"/>
              </a:rPr>
              <a:t>(x,T,P) is stored in the database</a:t>
            </a:r>
          </a:p>
        </p:txBody>
      </p:sp>
    </p:spTree>
    <p:extLst>
      <p:ext uri="{BB962C8B-B14F-4D97-AF65-F5344CB8AC3E}">
        <p14:creationId xmlns:p14="http://schemas.microsoft.com/office/powerpoint/2010/main" val="132816538"/>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Picture 2" descr="Calphad bild"/>
          <p:cNvPicPr>
            <a:picLocks noChangeAspect="1" noChangeArrowheads="1"/>
          </p:cNvPicPr>
          <p:nvPr/>
        </p:nvPicPr>
        <p:blipFill>
          <a:blip r:embed="rId3">
            <a:extLst>
              <a:ext uri="{28A0092B-C50C-407E-A947-70E740481C1C}">
                <a14:useLocalDpi xmlns:a14="http://schemas.microsoft.com/office/drawing/2010/main" val="0"/>
              </a:ext>
            </a:extLst>
          </a:blip>
          <a:srcRect r="46114" b="14816"/>
          <a:stretch>
            <a:fillRect/>
          </a:stretch>
        </p:blipFill>
        <p:spPr bwMode="auto">
          <a:xfrm>
            <a:off x="2339975" y="908050"/>
            <a:ext cx="4667250" cy="553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75" name="Text Box 3"/>
          <p:cNvSpPr txBox="1">
            <a:spLocks noChangeArrowheads="1"/>
          </p:cNvSpPr>
          <p:nvPr/>
        </p:nvSpPr>
        <p:spPr bwMode="auto">
          <a:xfrm>
            <a:off x="609600" y="100013"/>
            <a:ext cx="32893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400">
                <a:solidFill>
                  <a:schemeClr val="tx1"/>
                </a:solidFill>
                <a:latin typeface="Arial Narrow" panose="020B0606020202030204" pitchFamily="34" charset="0"/>
              </a:defRPr>
            </a:lvl1pPr>
            <a:lvl2pPr marL="742950" indent="-285750">
              <a:spcBef>
                <a:spcPct val="20000"/>
              </a:spcBef>
              <a:buChar char="–"/>
              <a:defRPr sz="2000">
                <a:solidFill>
                  <a:schemeClr val="tx1"/>
                </a:solidFill>
                <a:latin typeface="Arial Narrow" panose="020B0606020202030204" pitchFamily="34" charset="0"/>
              </a:defRPr>
            </a:lvl2pPr>
            <a:lvl3pPr marL="1143000" indent="-228600">
              <a:spcBef>
                <a:spcPct val="20000"/>
              </a:spcBef>
              <a:buChar char="•"/>
              <a:defRPr>
                <a:solidFill>
                  <a:schemeClr val="tx1"/>
                </a:solidFill>
                <a:latin typeface="Arial Narrow" panose="020B0606020202030204" pitchFamily="34" charset="0"/>
              </a:defRPr>
            </a:lvl3pPr>
            <a:lvl4pPr marL="1600200" indent="-228600">
              <a:spcBef>
                <a:spcPct val="20000"/>
              </a:spcBef>
              <a:buChar char="–"/>
              <a:defRPr sz="1600">
                <a:solidFill>
                  <a:schemeClr val="tx1"/>
                </a:solidFill>
                <a:latin typeface="Arial Narrow" panose="020B0606020202030204" pitchFamily="34" charset="0"/>
              </a:defRPr>
            </a:lvl4pPr>
            <a:lvl5pPr marL="2057400" indent="-228600">
              <a:spcBef>
                <a:spcPct val="20000"/>
              </a:spcBef>
              <a:buChar char="»"/>
              <a:defRPr sz="14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14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14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14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1400">
                <a:solidFill>
                  <a:schemeClr val="tx1"/>
                </a:solidFill>
                <a:latin typeface="Arial Narrow" panose="020B0606020202030204" pitchFamily="34" charset="0"/>
              </a:defRPr>
            </a:lvl9pPr>
          </a:lstStyle>
          <a:p>
            <a:pPr fontAlgn="base">
              <a:spcBef>
                <a:spcPct val="0"/>
              </a:spcBef>
              <a:spcAft>
                <a:spcPct val="0"/>
              </a:spcAft>
            </a:pPr>
            <a:r>
              <a:rPr lang="en-GB" altLang="en-US" sz="2800" smtClean="0">
                <a:solidFill>
                  <a:srgbClr val="000000"/>
                </a:solidFill>
                <a:latin typeface="Times New Roman" panose="02020603050405020304" pitchFamily="18" charset="0"/>
              </a:rPr>
              <a:t>The CALPHAD method.</a:t>
            </a:r>
          </a:p>
        </p:txBody>
      </p:sp>
    </p:spTree>
    <p:extLst>
      <p:ext uri="{BB962C8B-B14F-4D97-AF65-F5344CB8AC3E}">
        <p14:creationId xmlns:p14="http://schemas.microsoft.com/office/powerpoint/2010/main" val="175773081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2"/>
          <p:cNvSpPr>
            <a:spLocks noChangeArrowheads="1"/>
          </p:cNvSpPr>
          <p:nvPr/>
        </p:nvSpPr>
        <p:spPr bwMode="auto">
          <a:xfrm>
            <a:off x="539750" y="-90488"/>
            <a:ext cx="5903913"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defRPr sz="2400">
                <a:solidFill>
                  <a:schemeClr val="tx1"/>
                </a:solidFill>
                <a:latin typeface="Arial Narrow" panose="020B0606020202030204" pitchFamily="34" charset="0"/>
              </a:defRPr>
            </a:lvl1pPr>
            <a:lvl2pPr marL="742950" indent="-285750">
              <a:spcBef>
                <a:spcPct val="20000"/>
              </a:spcBef>
              <a:buChar char="–"/>
              <a:defRPr sz="2000">
                <a:solidFill>
                  <a:schemeClr val="tx1"/>
                </a:solidFill>
                <a:latin typeface="Arial Narrow" panose="020B0606020202030204" pitchFamily="34" charset="0"/>
              </a:defRPr>
            </a:lvl2pPr>
            <a:lvl3pPr marL="1143000" indent="-228600">
              <a:spcBef>
                <a:spcPct val="20000"/>
              </a:spcBef>
              <a:buChar char="•"/>
              <a:defRPr>
                <a:solidFill>
                  <a:schemeClr val="tx1"/>
                </a:solidFill>
                <a:latin typeface="Arial Narrow" panose="020B0606020202030204" pitchFamily="34" charset="0"/>
              </a:defRPr>
            </a:lvl3pPr>
            <a:lvl4pPr marL="1600200" indent="-228600">
              <a:spcBef>
                <a:spcPct val="20000"/>
              </a:spcBef>
              <a:buChar char="–"/>
              <a:defRPr sz="1600">
                <a:solidFill>
                  <a:schemeClr val="tx1"/>
                </a:solidFill>
                <a:latin typeface="Arial Narrow" panose="020B0606020202030204" pitchFamily="34" charset="0"/>
              </a:defRPr>
            </a:lvl4pPr>
            <a:lvl5pPr marL="2057400" indent="-228600">
              <a:spcBef>
                <a:spcPct val="20000"/>
              </a:spcBef>
              <a:buChar char="»"/>
              <a:defRPr sz="14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14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14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14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1400">
                <a:solidFill>
                  <a:schemeClr val="tx1"/>
                </a:solidFill>
                <a:latin typeface="Arial Narrow" panose="020B0606020202030204" pitchFamily="34" charset="0"/>
              </a:defRPr>
            </a:lvl9pPr>
          </a:lstStyle>
          <a:p>
            <a:pPr fontAlgn="base">
              <a:spcBef>
                <a:spcPct val="0"/>
              </a:spcBef>
              <a:spcAft>
                <a:spcPct val="0"/>
              </a:spcAft>
            </a:pPr>
            <a:r>
              <a:rPr lang="en-US" altLang="en-US" sz="3000" b="1" smtClean="0">
                <a:solidFill>
                  <a:srgbClr val="000000"/>
                </a:solidFill>
                <a:latin typeface="Times New Roman" panose="02020603050405020304" pitchFamily="18" charset="0"/>
              </a:rPr>
              <a:t>CALPHAD Method</a:t>
            </a:r>
          </a:p>
        </p:txBody>
      </p:sp>
      <p:sp>
        <p:nvSpPr>
          <p:cNvPr id="158723" name="Text Box 3"/>
          <p:cNvSpPr txBox="1">
            <a:spLocks noChangeArrowheads="1"/>
          </p:cNvSpPr>
          <p:nvPr/>
        </p:nvSpPr>
        <p:spPr bwMode="auto">
          <a:xfrm>
            <a:off x="539750" y="765175"/>
            <a:ext cx="7920038" cy="356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400">
                <a:solidFill>
                  <a:schemeClr val="tx1"/>
                </a:solidFill>
                <a:latin typeface="Arial Narrow" panose="020B0606020202030204" pitchFamily="34" charset="0"/>
              </a:defRPr>
            </a:lvl1pPr>
            <a:lvl2pPr marL="742950" indent="-285750">
              <a:spcBef>
                <a:spcPct val="20000"/>
              </a:spcBef>
              <a:buChar char="–"/>
              <a:defRPr sz="2000">
                <a:solidFill>
                  <a:schemeClr val="tx1"/>
                </a:solidFill>
                <a:latin typeface="Arial Narrow" panose="020B0606020202030204" pitchFamily="34" charset="0"/>
              </a:defRPr>
            </a:lvl2pPr>
            <a:lvl3pPr marL="1143000" indent="-228600">
              <a:spcBef>
                <a:spcPct val="20000"/>
              </a:spcBef>
              <a:buChar char="•"/>
              <a:defRPr>
                <a:solidFill>
                  <a:schemeClr val="tx1"/>
                </a:solidFill>
                <a:latin typeface="Arial Narrow" panose="020B0606020202030204" pitchFamily="34" charset="0"/>
              </a:defRPr>
            </a:lvl3pPr>
            <a:lvl4pPr marL="1600200" indent="-228600">
              <a:spcBef>
                <a:spcPct val="20000"/>
              </a:spcBef>
              <a:buChar char="–"/>
              <a:defRPr sz="1600">
                <a:solidFill>
                  <a:schemeClr val="tx1"/>
                </a:solidFill>
                <a:latin typeface="Arial Narrow" panose="020B0606020202030204" pitchFamily="34" charset="0"/>
              </a:defRPr>
            </a:lvl4pPr>
            <a:lvl5pPr marL="2057400" indent="-228600">
              <a:spcBef>
                <a:spcPct val="20000"/>
              </a:spcBef>
              <a:buChar char="»"/>
              <a:defRPr sz="14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14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14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14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1400">
                <a:solidFill>
                  <a:schemeClr val="tx1"/>
                </a:solidFill>
                <a:latin typeface="Arial Narrow" panose="020B0606020202030204" pitchFamily="34" charset="0"/>
              </a:defRPr>
            </a:lvl9pPr>
          </a:lstStyle>
          <a:p>
            <a:pPr fontAlgn="base">
              <a:spcBef>
                <a:spcPct val="50000"/>
              </a:spcBef>
              <a:spcAft>
                <a:spcPct val="0"/>
              </a:spcAft>
            </a:pPr>
            <a:r>
              <a:rPr lang="en-US" altLang="en-US" b="1" smtClean="0">
                <a:solidFill>
                  <a:srgbClr val="000000"/>
                </a:solidFill>
                <a:latin typeface="Times New Roman" panose="02020603050405020304" pitchFamily="18" charset="0"/>
              </a:rPr>
              <a:t>Thermochemical data</a:t>
            </a:r>
          </a:p>
          <a:p>
            <a:pPr fontAlgn="base">
              <a:spcBef>
                <a:spcPct val="50000"/>
              </a:spcBef>
              <a:spcAft>
                <a:spcPct val="0"/>
              </a:spcAft>
            </a:pPr>
            <a:endParaRPr lang="en-US" altLang="en-US" b="1" smtClean="0">
              <a:solidFill>
                <a:srgbClr val="000000"/>
              </a:solidFill>
              <a:latin typeface="Times New Roman" panose="02020603050405020304" pitchFamily="18" charset="0"/>
            </a:endParaRPr>
          </a:p>
          <a:p>
            <a:pPr fontAlgn="base">
              <a:spcBef>
                <a:spcPct val="50000"/>
              </a:spcBef>
              <a:spcAft>
                <a:spcPct val="0"/>
              </a:spcAft>
              <a:buFont typeface="Wingdings" panose="05000000000000000000" pitchFamily="2" charset="2"/>
              <a:buChar char="Ø"/>
            </a:pPr>
            <a:r>
              <a:rPr lang="en-US" altLang="en-US" smtClean="0">
                <a:solidFill>
                  <a:srgbClr val="000000"/>
                </a:solidFill>
                <a:latin typeface="Times New Roman" panose="02020603050405020304" pitchFamily="18" charset="0"/>
              </a:rPr>
              <a:t>Calorimetric data – Enthalpy of formation, Enthalpy of mixing,    Enthalpy of transformation</a:t>
            </a:r>
          </a:p>
          <a:p>
            <a:pPr fontAlgn="base">
              <a:spcBef>
                <a:spcPct val="50000"/>
              </a:spcBef>
              <a:spcAft>
                <a:spcPct val="0"/>
              </a:spcAft>
              <a:buFont typeface="Wingdings" panose="05000000000000000000" pitchFamily="2" charset="2"/>
              <a:buChar char="Ø"/>
            </a:pPr>
            <a:r>
              <a:rPr lang="en-US" altLang="en-US" smtClean="0">
                <a:solidFill>
                  <a:srgbClr val="000000"/>
                </a:solidFill>
                <a:latin typeface="Times New Roman" panose="02020603050405020304" pitchFamily="18" charset="0"/>
              </a:rPr>
              <a:t>EMF, Knudsen cell data – Chemical potentials, Activities</a:t>
            </a:r>
          </a:p>
          <a:p>
            <a:pPr fontAlgn="base">
              <a:spcBef>
                <a:spcPct val="50000"/>
              </a:spcBef>
              <a:spcAft>
                <a:spcPct val="0"/>
              </a:spcAft>
              <a:buFont typeface="Wingdings" panose="05000000000000000000" pitchFamily="2" charset="2"/>
              <a:buChar char="Ø"/>
            </a:pPr>
            <a:r>
              <a:rPr lang="en-US" altLang="en-US" smtClean="0">
                <a:solidFill>
                  <a:srgbClr val="000000"/>
                </a:solidFill>
                <a:latin typeface="Times New Roman" panose="02020603050405020304" pitchFamily="18" charset="0"/>
              </a:rPr>
              <a:t>Partial pressure – Activities</a:t>
            </a:r>
          </a:p>
          <a:p>
            <a:pPr fontAlgn="base">
              <a:spcBef>
                <a:spcPct val="50000"/>
              </a:spcBef>
              <a:spcAft>
                <a:spcPct val="0"/>
              </a:spcAft>
              <a:buFont typeface="Wingdings" panose="05000000000000000000" pitchFamily="2" charset="2"/>
              <a:buChar char="Ø"/>
            </a:pPr>
            <a:r>
              <a:rPr lang="en-US" altLang="en-US" smtClean="0">
                <a:solidFill>
                  <a:srgbClr val="000000"/>
                </a:solidFill>
                <a:latin typeface="Times New Roman" panose="02020603050405020304" pitchFamily="18" charset="0"/>
              </a:rPr>
              <a:t>DSC – Heat content, Heat capacity, Enthalpy of transformation</a:t>
            </a:r>
          </a:p>
        </p:txBody>
      </p:sp>
    </p:spTree>
    <p:extLst>
      <p:ext uri="{BB962C8B-B14F-4D97-AF65-F5344CB8AC3E}">
        <p14:creationId xmlns:p14="http://schemas.microsoft.com/office/powerpoint/2010/main" val="154219523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2"/>
          <p:cNvSpPr>
            <a:spLocks noChangeArrowheads="1"/>
          </p:cNvSpPr>
          <p:nvPr/>
        </p:nvSpPr>
        <p:spPr bwMode="auto">
          <a:xfrm>
            <a:off x="539750" y="-90488"/>
            <a:ext cx="5903913" cy="78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defRPr sz="2400">
                <a:solidFill>
                  <a:schemeClr val="tx1"/>
                </a:solidFill>
                <a:latin typeface="Arial Narrow" panose="020B0606020202030204" pitchFamily="34" charset="0"/>
              </a:defRPr>
            </a:lvl1pPr>
            <a:lvl2pPr marL="742950" indent="-285750">
              <a:spcBef>
                <a:spcPct val="20000"/>
              </a:spcBef>
              <a:buChar char="–"/>
              <a:defRPr sz="2000">
                <a:solidFill>
                  <a:schemeClr val="tx1"/>
                </a:solidFill>
                <a:latin typeface="Arial Narrow" panose="020B0606020202030204" pitchFamily="34" charset="0"/>
              </a:defRPr>
            </a:lvl2pPr>
            <a:lvl3pPr marL="1143000" indent="-228600">
              <a:spcBef>
                <a:spcPct val="20000"/>
              </a:spcBef>
              <a:buChar char="•"/>
              <a:defRPr>
                <a:solidFill>
                  <a:schemeClr val="tx1"/>
                </a:solidFill>
                <a:latin typeface="Arial Narrow" panose="020B0606020202030204" pitchFamily="34" charset="0"/>
              </a:defRPr>
            </a:lvl3pPr>
            <a:lvl4pPr marL="1600200" indent="-228600">
              <a:spcBef>
                <a:spcPct val="20000"/>
              </a:spcBef>
              <a:buChar char="–"/>
              <a:defRPr sz="1600">
                <a:solidFill>
                  <a:schemeClr val="tx1"/>
                </a:solidFill>
                <a:latin typeface="Arial Narrow" panose="020B0606020202030204" pitchFamily="34" charset="0"/>
              </a:defRPr>
            </a:lvl4pPr>
            <a:lvl5pPr marL="2057400" indent="-228600">
              <a:spcBef>
                <a:spcPct val="20000"/>
              </a:spcBef>
              <a:buChar char="»"/>
              <a:defRPr sz="14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14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14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14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1400">
                <a:solidFill>
                  <a:schemeClr val="tx1"/>
                </a:solidFill>
                <a:latin typeface="Arial Narrow" panose="020B0606020202030204" pitchFamily="34" charset="0"/>
              </a:defRPr>
            </a:lvl9pPr>
          </a:lstStyle>
          <a:p>
            <a:pPr fontAlgn="base">
              <a:spcBef>
                <a:spcPct val="0"/>
              </a:spcBef>
              <a:spcAft>
                <a:spcPct val="0"/>
              </a:spcAft>
            </a:pPr>
            <a:r>
              <a:rPr lang="en-US" altLang="en-US" sz="3000" b="1" smtClean="0">
                <a:solidFill>
                  <a:srgbClr val="000000"/>
                </a:solidFill>
                <a:latin typeface="Times New Roman" panose="02020603050405020304" pitchFamily="18" charset="0"/>
              </a:rPr>
              <a:t>CALPHAD Method</a:t>
            </a:r>
          </a:p>
        </p:txBody>
      </p:sp>
      <p:sp>
        <p:nvSpPr>
          <p:cNvPr id="160771" name="Text Box 3"/>
          <p:cNvSpPr txBox="1">
            <a:spLocks noChangeArrowheads="1"/>
          </p:cNvSpPr>
          <p:nvPr/>
        </p:nvSpPr>
        <p:spPr bwMode="auto">
          <a:xfrm>
            <a:off x="539750" y="793750"/>
            <a:ext cx="7920038" cy="429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400">
                <a:solidFill>
                  <a:schemeClr val="tx1"/>
                </a:solidFill>
                <a:latin typeface="Arial Narrow" panose="020B0606020202030204" pitchFamily="34" charset="0"/>
              </a:defRPr>
            </a:lvl1pPr>
            <a:lvl2pPr marL="742950" indent="-285750">
              <a:spcBef>
                <a:spcPct val="20000"/>
              </a:spcBef>
              <a:buChar char="–"/>
              <a:defRPr sz="2000">
                <a:solidFill>
                  <a:schemeClr val="tx1"/>
                </a:solidFill>
                <a:latin typeface="Arial Narrow" panose="020B0606020202030204" pitchFamily="34" charset="0"/>
              </a:defRPr>
            </a:lvl2pPr>
            <a:lvl3pPr marL="1143000" indent="-228600">
              <a:spcBef>
                <a:spcPct val="20000"/>
              </a:spcBef>
              <a:buChar char="•"/>
              <a:defRPr>
                <a:solidFill>
                  <a:schemeClr val="tx1"/>
                </a:solidFill>
                <a:latin typeface="Arial Narrow" panose="020B0606020202030204" pitchFamily="34" charset="0"/>
              </a:defRPr>
            </a:lvl3pPr>
            <a:lvl4pPr marL="1600200" indent="-228600">
              <a:spcBef>
                <a:spcPct val="20000"/>
              </a:spcBef>
              <a:buChar char="–"/>
              <a:defRPr sz="1600">
                <a:solidFill>
                  <a:schemeClr val="tx1"/>
                </a:solidFill>
                <a:latin typeface="Arial Narrow" panose="020B0606020202030204" pitchFamily="34" charset="0"/>
              </a:defRPr>
            </a:lvl4pPr>
            <a:lvl5pPr marL="2057400" indent="-228600">
              <a:spcBef>
                <a:spcPct val="20000"/>
              </a:spcBef>
              <a:buChar char="»"/>
              <a:defRPr sz="14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14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14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14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1400">
                <a:solidFill>
                  <a:schemeClr val="tx1"/>
                </a:solidFill>
                <a:latin typeface="Arial Narrow" panose="020B0606020202030204" pitchFamily="34" charset="0"/>
              </a:defRPr>
            </a:lvl9pPr>
          </a:lstStyle>
          <a:p>
            <a:pPr fontAlgn="base">
              <a:spcBef>
                <a:spcPct val="50000"/>
              </a:spcBef>
              <a:spcAft>
                <a:spcPct val="0"/>
              </a:spcAft>
            </a:pPr>
            <a:r>
              <a:rPr lang="en-US" altLang="en-US" b="1" smtClean="0">
                <a:solidFill>
                  <a:srgbClr val="000000"/>
                </a:solidFill>
                <a:latin typeface="Times New Roman" panose="02020603050405020304" pitchFamily="18" charset="0"/>
              </a:rPr>
              <a:t>Phase diagram data</a:t>
            </a:r>
          </a:p>
          <a:p>
            <a:pPr fontAlgn="base">
              <a:spcBef>
                <a:spcPct val="50000"/>
              </a:spcBef>
              <a:spcAft>
                <a:spcPct val="0"/>
              </a:spcAft>
            </a:pPr>
            <a:endParaRPr lang="en-US" altLang="en-US" b="1" smtClean="0">
              <a:solidFill>
                <a:srgbClr val="000000"/>
              </a:solidFill>
              <a:latin typeface="Times New Roman" panose="02020603050405020304" pitchFamily="18" charset="0"/>
            </a:endParaRPr>
          </a:p>
          <a:p>
            <a:pPr fontAlgn="base">
              <a:spcBef>
                <a:spcPct val="50000"/>
              </a:spcBef>
              <a:spcAft>
                <a:spcPct val="0"/>
              </a:spcAft>
              <a:buFont typeface="Wingdings" panose="05000000000000000000" pitchFamily="2" charset="2"/>
              <a:buChar char="Ø"/>
            </a:pPr>
            <a:r>
              <a:rPr lang="en-US" altLang="en-US" smtClean="0">
                <a:solidFill>
                  <a:srgbClr val="000000"/>
                </a:solidFill>
                <a:latin typeface="Times New Roman" panose="02020603050405020304" pitchFamily="18" charset="0"/>
              </a:rPr>
              <a:t>Thermal analysis – Start and end temperatures of transformation</a:t>
            </a:r>
          </a:p>
          <a:p>
            <a:pPr fontAlgn="base">
              <a:spcBef>
                <a:spcPct val="50000"/>
              </a:spcBef>
              <a:spcAft>
                <a:spcPct val="0"/>
              </a:spcAft>
              <a:buFont typeface="Wingdings" panose="05000000000000000000" pitchFamily="2" charset="2"/>
              <a:buChar char="Ø"/>
            </a:pPr>
            <a:r>
              <a:rPr lang="en-US" altLang="en-US" smtClean="0">
                <a:solidFill>
                  <a:srgbClr val="000000"/>
                </a:solidFill>
                <a:latin typeface="Times New Roman" panose="02020603050405020304" pitchFamily="18" charset="0"/>
              </a:rPr>
              <a:t>Microscope – Identification of phases, amount of phases</a:t>
            </a:r>
          </a:p>
          <a:p>
            <a:pPr fontAlgn="base">
              <a:spcBef>
                <a:spcPct val="50000"/>
              </a:spcBef>
              <a:spcAft>
                <a:spcPct val="0"/>
              </a:spcAft>
              <a:buFont typeface="Wingdings" panose="05000000000000000000" pitchFamily="2" charset="2"/>
              <a:buChar char="Ø"/>
            </a:pPr>
            <a:r>
              <a:rPr lang="en-US" altLang="en-US" smtClean="0">
                <a:solidFill>
                  <a:srgbClr val="000000"/>
                </a:solidFill>
                <a:latin typeface="Times New Roman" panose="02020603050405020304" pitchFamily="18" charset="0"/>
              </a:rPr>
              <a:t>X-ray – Phase identification, lattice parameters</a:t>
            </a:r>
          </a:p>
          <a:p>
            <a:pPr fontAlgn="base">
              <a:spcBef>
                <a:spcPct val="50000"/>
              </a:spcBef>
              <a:spcAft>
                <a:spcPct val="0"/>
              </a:spcAft>
              <a:buFont typeface="Wingdings" panose="05000000000000000000" pitchFamily="2" charset="2"/>
              <a:buChar char="Ø"/>
            </a:pPr>
            <a:r>
              <a:rPr lang="en-US" altLang="en-US" smtClean="0">
                <a:solidFill>
                  <a:srgbClr val="000000"/>
                </a:solidFill>
                <a:latin typeface="Times New Roman" panose="02020603050405020304" pitchFamily="18" charset="0"/>
              </a:rPr>
              <a:t>Microprobe – Phase identification, composition of phases</a:t>
            </a:r>
          </a:p>
          <a:p>
            <a:pPr fontAlgn="base">
              <a:spcBef>
                <a:spcPct val="50000"/>
              </a:spcBef>
              <a:spcAft>
                <a:spcPct val="0"/>
              </a:spcAft>
              <a:buFont typeface="Wingdings" panose="05000000000000000000" pitchFamily="2" charset="2"/>
              <a:buChar char="Ø"/>
            </a:pPr>
            <a:r>
              <a:rPr lang="en-US" altLang="en-US" smtClean="0">
                <a:solidFill>
                  <a:srgbClr val="000000"/>
                </a:solidFill>
                <a:latin typeface="Times New Roman" panose="02020603050405020304" pitchFamily="18" charset="0"/>
              </a:rPr>
              <a:t>X-ray and neutron diffraction – site occupancy</a:t>
            </a:r>
          </a:p>
          <a:p>
            <a:pPr fontAlgn="base">
              <a:spcBef>
                <a:spcPct val="50000"/>
              </a:spcBef>
              <a:spcAft>
                <a:spcPct val="0"/>
              </a:spcAft>
            </a:pPr>
            <a:endParaRPr lang="en-US" altLang="en-US" smtClean="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08251813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ChangeArrowheads="1"/>
          </p:cNvSpPr>
          <p:nvPr/>
        </p:nvSpPr>
        <p:spPr bwMode="auto">
          <a:xfrm>
            <a:off x="539750" y="0"/>
            <a:ext cx="5903913"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defRPr sz="2400">
                <a:solidFill>
                  <a:schemeClr val="tx1"/>
                </a:solidFill>
                <a:latin typeface="Arial Narrow" panose="020B0606020202030204" pitchFamily="34" charset="0"/>
              </a:defRPr>
            </a:lvl1pPr>
            <a:lvl2pPr marL="742950" indent="-285750">
              <a:spcBef>
                <a:spcPct val="20000"/>
              </a:spcBef>
              <a:buChar char="–"/>
              <a:defRPr sz="2000">
                <a:solidFill>
                  <a:schemeClr val="tx1"/>
                </a:solidFill>
                <a:latin typeface="Arial Narrow" panose="020B0606020202030204" pitchFamily="34" charset="0"/>
              </a:defRPr>
            </a:lvl2pPr>
            <a:lvl3pPr marL="1143000" indent="-228600">
              <a:spcBef>
                <a:spcPct val="20000"/>
              </a:spcBef>
              <a:buChar char="•"/>
              <a:defRPr>
                <a:solidFill>
                  <a:schemeClr val="tx1"/>
                </a:solidFill>
                <a:latin typeface="Arial Narrow" panose="020B0606020202030204" pitchFamily="34" charset="0"/>
              </a:defRPr>
            </a:lvl3pPr>
            <a:lvl4pPr marL="1600200" indent="-228600">
              <a:spcBef>
                <a:spcPct val="20000"/>
              </a:spcBef>
              <a:buChar char="–"/>
              <a:defRPr sz="1600">
                <a:solidFill>
                  <a:schemeClr val="tx1"/>
                </a:solidFill>
                <a:latin typeface="Arial Narrow" panose="020B0606020202030204" pitchFamily="34" charset="0"/>
              </a:defRPr>
            </a:lvl4pPr>
            <a:lvl5pPr marL="2057400" indent="-228600">
              <a:spcBef>
                <a:spcPct val="20000"/>
              </a:spcBef>
              <a:buChar char="»"/>
              <a:defRPr sz="14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14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14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14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1400">
                <a:solidFill>
                  <a:schemeClr val="tx1"/>
                </a:solidFill>
                <a:latin typeface="Arial Narrow" panose="020B0606020202030204" pitchFamily="34" charset="0"/>
              </a:defRPr>
            </a:lvl9pPr>
          </a:lstStyle>
          <a:p>
            <a:pPr fontAlgn="base">
              <a:spcBef>
                <a:spcPct val="0"/>
              </a:spcBef>
              <a:spcAft>
                <a:spcPct val="0"/>
              </a:spcAft>
            </a:pPr>
            <a:r>
              <a:rPr lang="en-US" altLang="en-US" b="1" smtClean="0">
                <a:solidFill>
                  <a:srgbClr val="000000"/>
                </a:solidFill>
                <a:latin typeface="Times New Roman" panose="02020603050405020304" pitchFamily="18" charset="0"/>
              </a:rPr>
              <a:t>Sources of thermodynamic data</a:t>
            </a:r>
          </a:p>
        </p:txBody>
      </p:sp>
      <p:sp>
        <p:nvSpPr>
          <p:cNvPr id="168963" name="Rectangle 3"/>
          <p:cNvSpPr>
            <a:spLocks noChangeArrowheads="1"/>
          </p:cNvSpPr>
          <p:nvPr/>
        </p:nvSpPr>
        <p:spPr bwMode="auto">
          <a:xfrm>
            <a:off x="611188" y="765175"/>
            <a:ext cx="8280400" cy="575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defRPr sz="2400">
                <a:solidFill>
                  <a:schemeClr val="tx1"/>
                </a:solidFill>
                <a:latin typeface="Arial Narrow" panose="020B0606020202030204" pitchFamily="34" charset="0"/>
              </a:defRPr>
            </a:lvl1pPr>
            <a:lvl2pPr marL="742950" indent="-285750">
              <a:spcBef>
                <a:spcPct val="20000"/>
              </a:spcBef>
              <a:buChar char="–"/>
              <a:defRPr sz="2000">
                <a:solidFill>
                  <a:schemeClr val="tx1"/>
                </a:solidFill>
                <a:latin typeface="Arial Narrow" panose="020B0606020202030204" pitchFamily="34" charset="0"/>
              </a:defRPr>
            </a:lvl2pPr>
            <a:lvl3pPr marL="1143000" indent="-228600">
              <a:spcBef>
                <a:spcPct val="20000"/>
              </a:spcBef>
              <a:buChar char="•"/>
              <a:defRPr>
                <a:solidFill>
                  <a:schemeClr val="tx1"/>
                </a:solidFill>
                <a:latin typeface="Arial Narrow" panose="020B0606020202030204" pitchFamily="34" charset="0"/>
              </a:defRPr>
            </a:lvl3pPr>
            <a:lvl4pPr marL="1600200" indent="-228600">
              <a:spcBef>
                <a:spcPct val="20000"/>
              </a:spcBef>
              <a:buChar char="–"/>
              <a:defRPr sz="1600">
                <a:solidFill>
                  <a:schemeClr val="tx1"/>
                </a:solidFill>
                <a:latin typeface="Arial Narrow" panose="020B0606020202030204" pitchFamily="34" charset="0"/>
              </a:defRPr>
            </a:lvl4pPr>
            <a:lvl5pPr marL="2057400" indent="-228600">
              <a:spcBef>
                <a:spcPct val="20000"/>
              </a:spcBef>
              <a:buChar char="»"/>
              <a:defRPr sz="14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14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14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14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1400">
                <a:solidFill>
                  <a:schemeClr val="tx1"/>
                </a:solidFill>
                <a:latin typeface="Arial Narrow" panose="020B0606020202030204" pitchFamily="34" charset="0"/>
              </a:defRPr>
            </a:lvl9pPr>
          </a:lstStyle>
          <a:p>
            <a:pPr fontAlgn="base">
              <a:lnSpc>
                <a:spcPct val="80000"/>
              </a:lnSpc>
              <a:spcAft>
                <a:spcPct val="0"/>
              </a:spcAft>
              <a:buFont typeface="Wingdings" panose="05000000000000000000" pitchFamily="2" charset="2"/>
              <a:buNone/>
            </a:pPr>
            <a:r>
              <a:rPr lang="en-US" altLang="en-US" b="1" u="sng" smtClean="0">
                <a:solidFill>
                  <a:srgbClr val="000000"/>
                </a:solidFill>
                <a:latin typeface="Times New Roman" panose="02020603050405020304" pitchFamily="18" charset="0"/>
              </a:rPr>
              <a:t>Two types of data</a:t>
            </a:r>
            <a:br>
              <a:rPr lang="en-US" altLang="en-US" b="1" u="sng" smtClean="0">
                <a:solidFill>
                  <a:srgbClr val="000000"/>
                </a:solidFill>
                <a:latin typeface="Times New Roman" panose="02020603050405020304" pitchFamily="18" charset="0"/>
              </a:rPr>
            </a:br>
            <a:endParaRPr lang="en-US" altLang="en-US" b="1" u="sng" smtClean="0">
              <a:solidFill>
                <a:srgbClr val="000000"/>
              </a:solidFill>
              <a:latin typeface="Times New Roman" panose="02020603050405020304" pitchFamily="18" charset="0"/>
            </a:endParaRPr>
          </a:p>
          <a:p>
            <a:pPr lvl="1" fontAlgn="base">
              <a:lnSpc>
                <a:spcPct val="80000"/>
              </a:lnSpc>
              <a:spcAft>
                <a:spcPct val="0"/>
              </a:spcAft>
              <a:buFont typeface="Wingdings" panose="05000000000000000000" pitchFamily="2" charset="2"/>
              <a:buChar char="Ø"/>
            </a:pPr>
            <a:r>
              <a:rPr lang="en-US" altLang="en-US" sz="2400" smtClean="0">
                <a:solidFill>
                  <a:srgbClr val="000000"/>
                </a:solidFill>
                <a:latin typeface="Times New Roman" panose="02020603050405020304" pitchFamily="18" charset="0"/>
              </a:rPr>
              <a:t>Basic thermodynamic and phase equilibrium data – the building blocks of thermodynamic databases</a:t>
            </a:r>
          </a:p>
          <a:p>
            <a:pPr lvl="2" fontAlgn="base">
              <a:lnSpc>
                <a:spcPct val="80000"/>
              </a:lnSpc>
              <a:spcAft>
                <a:spcPct val="0"/>
              </a:spcAft>
              <a:buFont typeface="Wingdings" panose="05000000000000000000" pitchFamily="2" charset="2"/>
              <a:buChar char="Ø"/>
            </a:pPr>
            <a:r>
              <a:rPr lang="en-US" altLang="en-US" sz="2400" smtClean="0">
                <a:solidFill>
                  <a:srgbClr val="000000"/>
                </a:solidFill>
                <a:latin typeface="Times New Roman" panose="02020603050405020304" pitchFamily="18" charset="0"/>
              </a:rPr>
              <a:t>Experimental</a:t>
            </a:r>
          </a:p>
          <a:p>
            <a:pPr lvl="3" fontAlgn="base">
              <a:lnSpc>
                <a:spcPct val="80000"/>
              </a:lnSpc>
              <a:spcAft>
                <a:spcPct val="0"/>
              </a:spcAft>
              <a:buFont typeface="Wingdings" panose="05000000000000000000" pitchFamily="2" charset="2"/>
              <a:buChar char="Ø"/>
            </a:pPr>
            <a:r>
              <a:rPr lang="en-US" altLang="en-US" sz="2000" smtClean="0">
                <a:solidFill>
                  <a:srgbClr val="000000"/>
                </a:solidFill>
                <a:latin typeface="Times New Roman" panose="02020603050405020304" pitchFamily="18" charset="0"/>
              </a:rPr>
              <a:t>Phase equilibrium (phase diagrams) for binary and ternary system (liquidus/solidus/phase boundary)</a:t>
            </a:r>
          </a:p>
          <a:p>
            <a:pPr lvl="3" fontAlgn="base">
              <a:lnSpc>
                <a:spcPct val="80000"/>
              </a:lnSpc>
              <a:spcAft>
                <a:spcPct val="0"/>
              </a:spcAft>
              <a:buFont typeface="Wingdings" panose="05000000000000000000" pitchFamily="2" charset="2"/>
              <a:buChar char="Ø"/>
            </a:pPr>
            <a:r>
              <a:rPr lang="en-US" altLang="en-US" sz="2000" smtClean="0">
                <a:solidFill>
                  <a:srgbClr val="000000"/>
                </a:solidFill>
                <a:latin typeface="Times New Roman" panose="02020603050405020304" pitchFamily="18" charset="0"/>
              </a:rPr>
              <a:t>Thermodynamic data for compounds/stoichiometric phases</a:t>
            </a:r>
          </a:p>
          <a:p>
            <a:pPr lvl="3" fontAlgn="base">
              <a:lnSpc>
                <a:spcPct val="80000"/>
              </a:lnSpc>
              <a:spcAft>
                <a:spcPct val="0"/>
              </a:spcAft>
              <a:buFont typeface="Wingdings" panose="05000000000000000000" pitchFamily="2" charset="2"/>
              <a:buChar char="Ø"/>
            </a:pPr>
            <a:r>
              <a:rPr lang="en-US" altLang="en-US" sz="2000" smtClean="0">
                <a:solidFill>
                  <a:srgbClr val="000000"/>
                </a:solidFill>
                <a:latin typeface="Times New Roman" panose="02020603050405020304" pitchFamily="18" charset="0"/>
              </a:rPr>
              <a:t>Activity measurements etc</a:t>
            </a:r>
          </a:p>
          <a:p>
            <a:pPr lvl="2" fontAlgn="base">
              <a:lnSpc>
                <a:spcPct val="80000"/>
              </a:lnSpc>
              <a:spcAft>
                <a:spcPct val="0"/>
              </a:spcAft>
              <a:buFont typeface="Wingdings" panose="05000000000000000000" pitchFamily="2" charset="2"/>
              <a:buChar char="Ø"/>
            </a:pPr>
            <a:r>
              <a:rPr lang="en-US" altLang="en-US" sz="2400" smtClean="0">
                <a:solidFill>
                  <a:srgbClr val="000000"/>
                </a:solidFill>
                <a:latin typeface="Times New Roman" panose="02020603050405020304" pitchFamily="18" charset="0"/>
              </a:rPr>
              <a:t>Theoretical</a:t>
            </a:r>
          </a:p>
          <a:p>
            <a:pPr lvl="3" fontAlgn="base">
              <a:lnSpc>
                <a:spcPct val="80000"/>
              </a:lnSpc>
              <a:spcAft>
                <a:spcPct val="0"/>
              </a:spcAft>
              <a:buFont typeface="Wingdings" panose="05000000000000000000" pitchFamily="2" charset="2"/>
              <a:buChar char="Ø"/>
            </a:pPr>
            <a:r>
              <a:rPr lang="en-US" altLang="en-US" sz="2000" smtClean="0">
                <a:solidFill>
                  <a:srgbClr val="000000"/>
                </a:solidFill>
                <a:latin typeface="Times New Roman" panose="02020603050405020304" pitchFamily="18" charset="0"/>
              </a:rPr>
              <a:t>Estimation and Ab initio calculations</a:t>
            </a:r>
          </a:p>
          <a:p>
            <a:pPr lvl="2" fontAlgn="base">
              <a:lnSpc>
                <a:spcPct val="80000"/>
              </a:lnSpc>
              <a:spcAft>
                <a:spcPct val="0"/>
              </a:spcAft>
              <a:buFont typeface="Wingdings" panose="05000000000000000000" pitchFamily="2" charset="2"/>
              <a:buNone/>
            </a:pPr>
            <a:endParaRPr lang="en-US" altLang="en-US" sz="2000" smtClean="0">
              <a:solidFill>
                <a:srgbClr val="000000"/>
              </a:solidFill>
              <a:latin typeface="Times New Roman" panose="02020603050405020304" pitchFamily="18" charset="0"/>
            </a:endParaRPr>
          </a:p>
          <a:p>
            <a:pPr lvl="1" fontAlgn="base">
              <a:lnSpc>
                <a:spcPct val="80000"/>
              </a:lnSpc>
              <a:spcAft>
                <a:spcPct val="0"/>
              </a:spcAft>
              <a:buFont typeface="Wingdings" panose="05000000000000000000" pitchFamily="2" charset="2"/>
              <a:buChar char="Ø"/>
            </a:pPr>
            <a:r>
              <a:rPr lang="en-US" altLang="en-US" sz="2400" smtClean="0">
                <a:solidFill>
                  <a:srgbClr val="000000"/>
                </a:solidFill>
                <a:latin typeface="Times New Roman" panose="02020603050405020304" pitchFamily="18" charset="0"/>
              </a:rPr>
              <a:t>Higher order (multi-component data) – validation for alloys etc</a:t>
            </a:r>
          </a:p>
          <a:p>
            <a:pPr lvl="2" fontAlgn="base">
              <a:lnSpc>
                <a:spcPct val="80000"/>
              </a:lnSpc>
              <a:spcAft>
                <a:spcPct val="0"/>
              </a:spcAft>
              <a:buFont typeface="Wingdings" panose="05000000000000000000" pitchFamily="2" charset="2"/>
              <a:buChar char="Ø"/>
            </a:pPr>
            <a:r>
              <a:rPr lang="en-US" altLang="en-US" sz="2400" smtClean="0">
                <a:solidFill>
                  <a:srgbClr val="000000"/>
                </a:solidFill>
                <a:latin typeface="Times New Roman" panose="02020603050405020304" pitchFamily="18" charset="0"/>
              </a:rPr>
              <a:t>Experimental</a:t>
            </a:r>
          </a:p>
          <a:p>
            <a:pPr lvl="3" fontAlgn="base">
              <a:lnSpc>
                <a:spcPct val="80000"/>
              </a:lnSpc>
              <a:spcAft>
                <a:spcPct val="0"/>
              </a:spcAft>
              <a:buFont typeface="Wingdings" panose="05000000000000000000" pitchFamily="2" charset="2"/>
              <a:buChar char="Ø"/>
            </a:pPr>
            <a:r>
              <a:rPr lang="en-US" altLang="en-US" sz="2000" smtClean="0">
                <a:solidFill>
                  <a:srgbClr val="000000"/>
                </a:solidFill>
                <a:latin typeface="Times New Roman" panose="02020603050405020304" pitchFamily="18" charset="0"/>
              </a:rPr>
              <a:t>Cp, liquidus/solidus/phase boundary data etc for “real” alloys</a:t>
            </a:r>
          </a:p>
          <a:p>
            <a:pPr lvl="3" fontAlgn="base">
              <a:lnSpc>
                <a:spcPct val="80000"/>
              </a:lnSpc>
              <a:spcAft>
                <a:spcPct val="0"/>
              </a:spcAft>
              <a:buFont typeface="Wingdings" panose="05000000000000000000" pitchFamily="2" charset="2"/>
              <a:buChar char="Ø"/>
            </a:pPr>
            <a:r>
              <a:rPr lang="en-US" altLang="en-US" sz="2000" smtClean="0">
                <a:solidFill>
                  <a:srgbClr val="000000"/>
                </a:solidFill>
                <a:latin typeface="Times New Roman" panose="02020603050405020304" pitchFamily="18" charset="0"/>
              </a:rPr>
              <a:t>Volume fraction of carbides etc</a:t>
            </a:r>
          </a:p>
          <a:p>
            <a:pPr lvl="3" fontAlgn="base">
              <a:lnSpc>
                <a:spcPct val="80000"/>
              </a:lnSpc>
              <a:spcAft>
                <a:spcPct val="0"/>
              </a:spcAft>
              <a:buFont typeface="Wingdings" panose="05000000000000000000" pitchFamily="2" charset="2"/>
              <a:buNone/>
            </a:pPr>
            <a:r>
              <a:rPr lang="en-US" altLang="en-US" sz="1400" smtClean="0">
                <a:solidFill>
                  <a:srgbClr val="000000"/>
                </a:solidFill>
                <a:latin typeface="Times New Roman" panose="02020603050405020304" pitchFamily="18" charset="0"/>
              </a:rPr>
              <a:t/>
            </a:r>
            <a:br>
              <a:rPr lang="en-US" altLang="en-US" sz="1400" smtClean="0">
                <a:solidFill>
                  <a:srgbClr val="000000"/>
                </a:solidFill>
                <a:latin typeface="Times New Roman" panose="02020603050405020304" pitchFamily="18" charset="0"/>
              </a:rPr>
            </a:br>
            <a:r>
              <a:rPr lang="en-US" altLang="en-US" sz="1400" smtClean="0">
                <a:solidFill>
                  <a:srgbClr val="000000"/>
                </a:solidFill>
                <a:latin typeface="Times New Roman" panose="02020603050405020304" pitchFamily="18" charset="0"/>
              </a:rPr>
              <a:t>	</a:t>
            </a:r>
          </a:p>
        </p:txBody>
      </p:sp>
    </p:spTree>
    <p:extLst>
      <p:ext uri="{BB962C8B-B14F-4D97-AF65-F5344CB8AC3E}">
        <p14:creationId xmlns:p14="http://schemas.microsoft.com/office/powerpoint/2010/main" val="298856710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Text Box 2"/>
          <p:cNvSpPr txBox="1">
            <a:spLocks noChangeArrowheads="1"/>
          </p:cNvSpPr>
          <p:nvPr/>
        </p:nvSpPr>
        <p:spPr bwMode="auto">
          <a:xfrm>
            <a:off x="684213" y="908050"/>
            <a:ext cx="7924800" cy="137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400">
                <a:solidFill>
                  <a:schemeClr val="tx1"/>
                </a:solidFill>
                <a:latin typeface="Arial Narrow" panose="020B0606020202030204" pitchFamily="34" charset="0"/>
              </a:defRPr>
            </a:lvl1pPr>
            <a:lvl2pPr marL="742950" indent="-285750">
              <a:spcBef>
                <a:spcPct val="20000"/>
              </a:spcBef>
              <a:buChar char="–"/>
              <a:defRPr sz="2000">
                <a:solidFill>
                  <a:schemeClr val="tx1"/>
                </a:solidFill>
                <a:latin typeface="Arial Narrow" panose="020B0606020202030204" pitchFamily="34" charset="0"/>
              </a:defRPr>
            </a:lvl2pPr>
            <a:lvl3pPr marL="1143000" indent="-228600">
              <a:spcBef>
                <a:spcPct val="20000"/>
              </a:spcBef>
              <a:buChar char="•"/>
              <a:defRPr>
                <a:solidFill>
                  <a:schemeClr val="tx1"/>
                </a:solidFill>
                <a:latin typeface="Arial Narrow" panose="020B0606020202030204" pitchFamily="34" charset="0"/>
              </a:defRPr>
            </a:lvl3pPr>
            <a:lvl4pPr marL="1600200" indent="-228600">
              <a:spcBef>
                <a:spcPct val="20000"/>
              </a:spcBef>
              <a:buChar char="–"/>
              <a:defRPr sz="1600">
                <a:solidFill>
                  <a:schemeClr val="tx1"/>
                </a:solidFill>
                <a:latin typeface="Arial Narrow" panose="020B0606020202030204" pitchFamily="34" charset="0"/>
              </a:defRPr>
            </a:lvl4pPr>
            <a:lvl5pPr marL="2057400" indent="-228600">
              <a:spcBef>
                <a:spcPct val="20000"/>
              </a:spcBef>
              <a:buChar char="»"/>
              <a:defRPr sz="14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14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14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14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1400">
                <a:solidFill>
                  <a:schemeClr val="tx1"/>
                </a:solidFill>
                <a:latin typeface="Arial Narrow" panose="020B0606020202030204" pitchFamily="34" charset="0"/>
              </a:defRPr>
            </a:lvl9pPr>
          </a:lstStyle>
          <a:p>
            <a:pPr fontAlgn="base">
              <a:spcBef>
                <a:spcPct val="50000"/>
              </a:spcBef>
              <a:spcAft>
                <a:spcPct val="0"/>
              </a:spcAft>
              <a:buFont typeface="Wingdings" panose="05000000000000000000" pitchFamily="2" charset="2"/>
              <a:buChar char="Ø"/>
            </a:pPr>
            <a:r>
              <a:rPr lang="en-US" altLang="en-US" sz="2100" b="1" smtClean="0">
                <a:solidFill>
                  <a:srgbClr val="003399"/>
                </a:solidFill>
                <a:latin typeface="Times New Roman" panose="02020603050405020304" pitchFamily="18" charset="0"/>
              </a:rPr>
              <a:t> Normally collected from the literature</a:t>
            </a:r>
          </a:p>
          <a:p>
            <a:pPr fontAlgn="base">
              <a:spcBef>
                <a:spcPct val="50000"/>
              </a:spcBef>
              <a:spcAft>
                <a:spcPct val="0"/>
              </a:spcAft>
              <a:buFont typeface="Wingdings" panose="05000000000000000000" pitchFamily="2" charset="2"/>
              <a:buChar char="Ø"/>
            </a:pPr>
            <a:r>
              <a:rPr lang="en-US" altLang="en-US" sz="2100" b="1" smtClean="0">
                <a:solidFill>
                  <a:srgbClr val="003399"/>
                </a:solidFill>
                <a:latin typeface="Times New Roman" panose="02020603050405020304" pitchFamily="18" charset="0"/>
              </a:rPr>
              <a:t> Reliable data is selected and critically assessed</a:t>
            </a:r>
          </a:p>
          <a:p>
            <a:pPr fontAlgn="base">
              <a:spcBef>
                <a:spcPct val="50000"/>
              </a:spcBef>
              <a:spcAft>
                <a:spcPct val="0"/>
              </a:spcAft>
              <a:buFont typeface="Wingdings" panose="05000000000000000000" pitchFamily="2" charset="2"/>
              <a:buChar char="Ø"/>
            </a:pPr>
            <a:r>
              <a:rPr lang="en-US" altLang="en-US" sz="2100" b="1" smtClean="0">
                <a:solidFill>
                  <a:srgbClr val="003399"/>
                </a:solidFill>
                <a:latin typeface="Times New Roman" panose="02020603050405020304" pitchFamily="18" charset="0"/>
              </a:rPr>
              <a:t> Both phase diagram data or thermodynamic data (</a:t>
            </a:r>
            <a:r>
              <a:rPr lang="en-US" altLang="en-US" sz="2100" b="1" smtClean="0">
                <a:solidFill>
                  <a:srgbClr val="003399"/>
                </a:solidFill>
                <a:latin typeface="Symbol" panose="05050102010706020507" pitchFamily="18" charset="2"/>
              </a:rPr>
              <a:t>D</a:t>
            </a:r>
            <a:r>
              <a:rPr lang="en-US" altLang="en-US" sz="2100" b="1" smtClean="0">
                <a:solidFill>
                  <a:srgbClr val="003399"/>
                </a:solidFill>
                <a:latin typeface="Times New Roman" panose="02020603050405020304" pitchFamily="18" charset="0"/>
              </a:rPr>
              <a:t>H,C</a:t>
            </a:r>
            <a:r>
              <a:rPr lang="en-US" altLang="en-US" sz="2100" b="1" baseline="-25000" smtClean="0">
                <a:solidFill>
                  <a:srgbClr val="003399"/>
                </a:solidFill>
                <a:latin typeface="Times New Roman" panose="02020603050405020304" pitchFamily="18" charset="0"/>
              </a:rPr>
              <a:t>p</a:t>
            </a:r>
            <a:r>
              <a:rPr lang="en-US" altLang="en-US" sz="2100" b="1" smtClean="0">
                <a:solidFill>
                  <a:srgbClr val="003399"/>
                </a:solidFill>
                <a:latin typeface="Times New Roman" panose="02020603050405020304" pitchFamily="18" charset="0"/>
              </a:rPr>
              <a:t>...) can be used</a:t>
            </a:r>
          </a:p>
        </p:txBody>
      </p:sp>
      <p:pic>
        <p:nvPicPr>
          <p:cNvPr id="171011" name="Picture 3" descr="A-B"/>
          <p:cNvPicPr>
            <a:picLocks noChangeAspect="1" noChangeArrowheads="1"/>
          </p:cNvPicPr>
          <p:nvPr/>
        </p:nvPicPr>
        <p:blipFill>
          <a:blip r:embed="rId3" cstate="print">
            <a:extLst>
              <a:ext uri="{28A0092B-C50C-407E-A947-70E740481C1C}">
                <a14:useLocalDpi xmlns:a14="http://schemas.microsoft.com/office/drawing/2010/main" val="0"/>
              </a:ext>
            </a:extLst>
          </a:blip>
          <a:srcRect l="10100" t="19769" r="20064" b="9671"/>
          <a:stretch>
            <a:fillRect/>
          </a:stretch>
        </p:blipFill>
        <p:spPr bwMode="auto">
          <a:xfrm>
            <a:off x="755650" y="3141663"/>
            <a:ext cx="4106863" cy="2932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1012" name="Picture 4" descr="hmixing"/>
          <p:cNvPicPr>
            <a:picLocks noChangeAspect="1" noChangeArrowheads="1"/>
          </p:cNvPicPr>
          <p:nvPr/>
        </p:nvPicPr>
        <p:blipFill>
          <a:blip r:embed="rId4" cstate="print">
            <a:extLst>
              <a:ext uri="{28A0092B-C50C-407E-A947-70E740481C1C}">
                <a14:useLocalDpi xmlns:a14="http://schemas.microsoft.com/office/drawing/2010/main" val="0"/>
              </a:ext>
            </a:extLst>
          </a:blip>
          <a:srcRect l="10100" t="18723" r="36458" b="9671"/>
          <a:stretch>
            <a:fillRect/>
          </a:stretch>
        </p:blipFill>
        <p:spPr bwMode="auto">
          <a:xfrm>
            <a:off x="5292725" y="3068638"/>
            <a:ext cx="3144838" cy="297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1013" name="Text Box 5"/>
          <p:cNvSpPr txBox="1">
            <a:spLocks noChangeArrowheads="1"/>
          </p:cNvSpPr>
          <p:nvPr/>
        </p:nvSpPr>
        <p:spPr bwMode="auto">
          <a:xfrm rot="10800000">
            <a:off x="5105400" y="4267200"/>
            <a:ext cx="549275" cy="1676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spcBef>
                <a:spcPct val="20000"/>
              </a:spcBef>
              <a:defRPr sz="2400">
                <a:solidFill>
                  <a:schemeClr val="tx1"/>
                </a:solidFill>
                <a:latin typeface="Arial Narrow" panose="020B0606020202030204" pitchFamily="34" charset="0"/>
              </a:defRPr>
            </a:lvl1pPr>
            <a:lvl2pPr marL="742950" indent="-285750">
              <a:spcBef>
                <a:spcPct val="20000"/>
              </a:spcBef>
              <a:buChar char="–"/>
              <a:defRPr sz="2000">
                <a:solidFill>
                  <a:schemeClr val="tx1"/>
                </a:solidFill>
                <a:latin typeface="Arial Narrow" panose="020B0606020202030204" pitchFamily="34" charset="0"/>
              </a:defRPr>
            </a:lvl2pPr>
            <a:lvl3pPr marL="1143000" indent="-228600">
              <a:spcBef>
                <a:spcPct val="20000"/>
              </a:spcBef>
              <a:buChar char="•"/>
              <a:defRPr>
                <a:solidFill>
                  <a:schemeClr val="tx1"/>
                </a:solidFill>
                <a:latin typeface="Arial Narrow" panose="020B0606020202030204" pitchFamily="34" charset="0"/>
              </a:defRPr>
            </a:lvl3pPr>
            <a:lvl4pPr marL="1600200" indent="-228600">
              <a:spcBef>
                <a:spcPct val="20000"/>
              </a:spcBef>
              <a:buChar char="–"/>
              <a:defRPr sz="1600">
                <a:solidFill>
                  <a:schemeClr val="tx1"/>
                </a:solidFill>
                <a:latin typeface="Arial Narrow" panose="020B0606020202030204" pitchFamily="34" charset="0"/>
              </a:defRPr>
            </a:lvl4pPr>
            <a:lvl5pPr marL="2057400" indent="-228600">
              <a:spcBef>
                <a:spcPct val="20000"/>
              </a:spcBef>
              <a:buChar char="»"/>
              <a:defRPr sz="14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14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14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14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1400">
                <a:solidFill>
                  <a:schemeClr val="tx1"/>
                </a:solidFill>
                <a:latin typeface="Arial Narrow" panose="020B0606020202030204" pitchFamily="34" charset="0"/>
              </a:defRPr>
            </a:lvl9pPr>
          </a:lstStyle>
          <a:p>
            <a:pPr fontAlgn="base">
              <a:spcBef>
                <a:spcPct val="50000"/>
              </a:spcBef>
              <a:spcAft>
                <a:spcPct val="0"/>
              </a:spcAft>
            </a:pPr>
            <a:r>
              <a:rPr lang="en-US" altLang="en-US" smtClean="0">
                <a:solidFill>
                  <a:srgbClr val="000000"/>
                </a:solidFill>
                <a:latin typeface="Times New Roman" panose="02020603050405020304" pitchFamily="18" charset="0"/>
              </a:rPr>
              <a:t>Hm(Liquid)</a:t>
            </a:r>
          </a:p>
        </p:txBody>
      </p:sp>
      <p:sp>
        <p:nvSpPr>
          <p:cNvPr id="171014" name="Rectangle 6"/>
          <p:cNvSpPr>
            <a:spLocks noChangeArrowheads="1"/>
          </p:cNvSpPr>
          <p:nvPr/>
        </p:nvSpPr>
        <p:spPr bwMode="auto">
          <a:xfrm>
            <a:off x="611188" y="0"/>
            <a:ext cx="5903912" cy="71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defRPr sz="2400">
                <a:solidFill>
                  <a:schemeClr val="tx1"/>
                </a:solidFill>
                <a:latin typeface="Arial Narrow" panose="020B0606020202030204" pitchFamily="34" charset="0"/>
              </a:defRPr>
            </a:lvl1pPr>
            <a:lvl2pPr marL="742950" indent="-285750">
              <a:spcBef>
                <a:spcPct val="20000"/>
              </a:spcBef>
              <a:buChar char="–"/>
              <a:defRPr sz="2000">
                <a:solidFill>
                  <a:schemeClr val="tx1"/>
                </a:solidFill>
                <a:latin typeface="Arial Narrow" panose="020B0606020202030204" pitchFamily="34" charset="0"/>
              </a:defRPr>
            </a:lvl2pPr>
            <a:lvl3pPr marL="1143000" indent="-228600">
              <a:spcBef>
                <a:spcPct val="20000"/>
              </a:spcBef>
              <a:buChar char="•"/>
              <a:defRPr>
                <a:solidFill>
                  <a:schemeClr val="tx1"/>
                </a:solidFill>
                <a:latin typeface="Arial Narrow" panose="020B0606020202030204" pitchFamily="34" charset="0"/>
              </a:defRPr>
            </a:lvl3pPr>
            <a:lvl4pPr marL="1600200" indent="-228600">
              <a:spcBef>
                <a:spcPct val="20000"/>
              </a:spcBef>
              <a:buChar char="–"/>
              <a:defRPr sz="1600">
                <a:solidFill>
                  <a:schemeClr val="tx1"/>
                </a:solidFill>
                <a:latin typeface="Arial Narrow" panose="020B0606020202030204" pitchFamily="34" charset="0"/>
              </a:defRPr>
            </a:lvl4pPr>
            <a:lvl5pPr marL="2057400" indent="-228600">
              <a:spcBef>
                <a:spcPct val="20000"/>
              </a:spcBef>
              <a:buChar char="»"/>
              <a:defRPr sz="14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14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14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14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1400">
                <a:solidFill>
                  <a:schemeClr val="tx1"/>
                </a:solidFill>
                <a:latin typeface="Arial Narrow" panose="020B0606020202030204" pitchFamily="34" charset="0"/>
              </a:defRPr>
            </a:lvl9pPr>
          </a:lstStyle>
          <a:p>
            <a:pPr fontAlgn="base">
              <a:spcBef>
                <a:spcPct val="0"/>
              </a:spcBef>
              <a:spcAft>
                <a:spcPct val="0"/>
              </a:spcAft>
            </a:pPr>
            <a:r>
              <a:rPr lang="en-US" altLang="en-US" b="1" smtClean="0">
                <a:solidFill>
                  <a:srgbClr val="000000"/>
                </a:solidFill>
                <a:latin typeface="Times New Roman" panose="02020603050405020304" pitchFamily="18" charset="0"/>
              </a:rPr>
              <a:t>Binary and ternary systems</a:t>
            </a:r>
          </a:p>
        </p:txBody>
      </p:sp>
    </p:spTree>
    <p:extLst>
      <p:ext uri="{BB962C8B-B14F-4D97-AF65-F5344CB8AC3E}">
        <p14:creationId xmlns:p14="http://schemas.microsoft.com/office/powerpoint/2010/main" val="1667081678"/>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6" name="Picture 2"/>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1200" y="1143000"/>
            <a:ext cx="5424488"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175107" name="Rectangle 3"/>
          <p:cNvSpPr>
            <a:spLocks noChangeArrowheads="1"/>
          </p:cNvSpPr>
          <p:nvPr/>
        </p:nvSpPr>
        <p:spPr bwMode="auto">
          <a:xfrm>
            <a:off x="1981200" y="6097588"/>
            <a:ext cx="5334000"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defRPr sz="2400">
                <a:solidFill>
                  <a:schemeClr val="tx1"/>
                </a:solidFill>
                <a:latin typeface="Arial Narrow" panose="020B0606020202030204" pitchFamily="34" charset="0"/>
              </a:defRPr>
            </a:lvl1pPr>
            <a:lvl2pPr marL="742950" indent="-285750">
              <a:spcBef>
                <a:spcPct val="20000"/>
              </a:spcBef>
              <a:buChar char="–"/>
              <a:defRPr sz="2000">
                <a:solidFill>
                  <a:schemeClr val="tx1"/>
                </a:solidFill>
                <a:latin typeface="Arial Narrow" panose="020B0606020202030204" pitchFamily="34" charset="0"/>
              </a:defRPr>
            </a:lvl2pPr>
            <a:lvl3pPr marL="1143000" indent="-228600">
              <a:spcBef>
                <a:spcPct val="20000"/>
              </a:spcBef>
              <a:buChar char="•"/>
              <a:defRPr>
                <a:solidFill>
                  <a:schemeClr val="tx1"/>
                </a:solidFill>
                <a:latin typeface="Arial Narrow" panose="020B0606020202030204" pitchFamily="34" charset="0"/>
              </a:defRPr>
            </a:lvl3pPr>
            <a:lvl4pPr marL="1600200" indent="-228600">
              <a:spcBef>
                <a:spcPct val="20000"/>
              </a:spcBef>
              <a:buChar char="–"/>
              <a:defRPr sz="1600">
                <a:solidFill>
                  <a:schemeClr val="tx1"/>
                </a:solidFill>
                <a:latin typeface="Arial Narrow" panose="020B0606020202030204" pitchFamily="34" charset="0"/>
              </a:defRPr>
            </a:lvl4pPr>
            <a:lvl5pPr marL="2057400" indent="-228600">
              <a:spcBef>
                <a:spcPct val="20000"/>
              </a:spcBef>
              <a:buChar char="»"/>
              <a:defRPr sz="14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14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14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14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1400">
                <a:solidFill>
                  <a:schemeClr val="tx1"/>
                </a:solidFill>
                <a:latin typeface="Arial Narrow" panose="020B0606020202030204" pitchFamily="34" charset="0"/>
              </a:defRPr>
            </a:lvl9pPr>
          </a:lstStyle>
          <a:p>
            <a:pPr eaLnBrk="0" fontAlgn="base" hangingPunct="0">
              <a:spcBef>
                <a:spcPct val="50000"/>
              </a:spcBef>
              <a:spcAft>
                <a:spcPct val="0"/>
              </a:spcAft>
            </a:pPr>
            <a:r>
              <a:rPr lang="sv-SE" altLang="en-US" sz="1200" smtClean="0">
                <a:solidFill>
                  <a:srgbClr val="000000"/>
                </a:solidFill>
                <a:latin typeface="Verdana" panose="020B0604030504040204" pitchFamily="34" charset="0"/>
              </a:rPr>
              <a:t>From: Saunders &amp; Miedownik: ”Calphad -a comprehensive review”</a:t>
            </a:r>
          </a:p>
        </p:txBody>
      </p:sp>
      <p:sp>
        <p:nvSpPr>
          <p:cNvPr id="175108" name="Rectangle 4"/>
          <p:cNvSpPr>
            <a:spLocks noChangeArrowheads="1"/>
          </p:cNvSpPr>
          <p:nvPr/>
        </p:nvSpPr>
        <p:spPr bwMode="auto">
          <a:xfrm>
            <a:off x="539750" y="115888"/>
            <a:ext cx="6408738"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8" tIns="44450" rIns="90488" bIns="44450">
            <a:spAutoFit/>
          </a:bodyPr>
          <a:lstStyle>
            <a:lvl1pPr>
              <a:spcBef>
                <a:spcPct val="20000"/>
              </a:spcBef>
              <a:defRPr sz="2400">
                <a:solidFill>
                  <a:schemeClr val="tx1"/>
                </a:solidFill>
                <a:latin typeface="Arial Narrow" panose="020B0606020202030204" pitchFamily="34" charset="0"/>
              </a:defRPr>
            </a:lvl1pPr>
            <a:lvl2pPr marL="742950" indent="-285750">
              <a:spcBef>
                <a:spcPct val="20000"/>
              </a:spcBef>
              <a:buChar char="–"/>
              <a:defRPr sz="2000">
                <a:solidFill>
                  <a:schemeClr val="tx1"/>
                </a:solidFill>
                <a:latin typeface="Arial Narrow" panose="020B0606020202030204" pitchFamily="34" charset="0"/>
              </a:defRPr>
            </a:lvl2pPr>
            <a:lvl3pPr marL="1143000" indent="-228600">
              <a:spcBef>
                <a:spcPct val="20000"/>
              </a:spcBef>
              <a:buChar char="•"/>
              <a:defRPr>
                <a:solidFill>
                  <a:schemeClr val="tx1"/>
                </a:solidFill>
                <a:latin typeface="Arial Narrow" panose="020B0606020202030204" pitchFamily="34" charset="0"/>
              </a:defRPr>
            </a:lvl3pPr>
            <a:lvl4pPr marL="1600200" indent="-228600">
              <a:spcBef>
                <a:spcPct val="20000"/>
              </a:spcBef>
              <a:buChar char="–"/>
              <a:defRPr sz="1600">
                <a:solidFill>
                  <a:schemeClr val="tx1"/>
                </a:solidFill>
                <a:latin typeface="Arial Narrow" panose="020B0606020202030204" pitchFamily="34" charset="0"/>
              </a:defRPr>
            </a:lvl4pPr>
            <a:lvl5pPr marL="2057400" indent="-228600">
              <a:spcBef>
                <a:spcPct val="20000"/>
              </a:spcBef>
              <a:buChar char="»"/>
              <a:defRPr sz="14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14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14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14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1400">
                <a:solidFill>
                  <a:schemeClr val="tx1"/>
                </a:solidFill>
                <a:latin typeface="Arial Narrow" panose="020B0606020202030204" pitchFamily="34" charset="0"/>
              </a:defRPr>
            </a:lvl9pPr>
          </a:lstStyle>
          <a:p>
            <a:pPr eaLnBrk="0" fontAlgn="base" hangingPunct="0">
              <a:spcBef>
                <a:spcPct val="50000"/>
              </a:spcBef>
              <a:spcAft>
                <a:spcPct val="0"/>
              </a:spcAft>
            </a:pPr>
            <a:r>
              <a:rPr lang="en-US" altLang="en-US" b="1" smtClean="0">
                <a:solidFill>
                  <a:srgbClr val="000000"/>
                </a:solidFill>
                <a:latin typeface="Times New Roman" panose="02020603050405020304" pitchFamily="18" charset="0"/>
              </a:rPr>
              <a:t>Higher order systems: Real alloys for validation</a:t>
            </a:r>
            <a:endParaRPr lang="sv-SE" altLang="en-US" b="1" smtClean="0">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132544663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2">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4213" y="671513"/>
            <a:ext cx="5327650" cy="391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79" name="Rectangle 3"/>
          <p:cNvSpPr>
            <a:spLocks noGrp="1" noChangeArrowheads="1"/>
          </p:cNvSpPr>
          <p:nvPr>
            <p:ph type="title"/>
          </p:nvPr>
        </p:nvSpPr>
        <p:spPr>
          <a:xfrm>
            <a:off x="684213" y="765175"/>
            <a:ext cx="4679950" cy="658813"/>
          </a:xfrm>
        </p:spPr>
        <p:txBody>
          <a:bodyPr/>
          <a:lstStyle/>
          <a:p>
            <a:pPr eaLnBrk="1" hangingPunct="1"/>
            <a:r>
              <a:rPr lang="sv-SE" altLang="en-US" sz="2500" smtClean="0">
                <a:solidFill>
                  <a:schemeClr val="hlink"/>
                </a:solidFill>
              </a:rPr>
              <a:t>Lattice parameter of Ni-base alloy</a:t>
            </a:r>
            <a:endParaRPr lang="en-US" altLang="en-US" sz="2500" smtClean="0">
              <a:solidFill>
                <a:schemeClr val="hlink"/>
              </a:solidFill>
            </a:endParaRPr>
          </a:p>
        </p:txBody>
      </p:sp>
      <p:pic>
        <p:nvPicPr>
          <p:cNvPr id="17818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95738" y="2781300"/>
            <a:ext cx="5329237" cy="391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1" name="Rectangle 5"/>
          <p:cNvSpPr>
            <a:spLocks noChangeArrowheads="1"/>
          </p:cNvSpPr>
          <p:nvPr/>
        </p:nvSpPr>
        <p:spPr bwMode="auto">
          <a:xfrm>
            <a:off x="5003800" y="3141663"/>
            <a:ext cx="3240088"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defRPr sz="2400">
                <a:solidFill>
                  <a:schemeClr val="tx1"/>
                </a:solidFill>
                <a:latin typeface="Arial Narrow" panose="020B0606020202030204" pitchFamily="34" charset="0"/>
              </a:defRPr>
            </a:lvl1pPr>
            <a:lvl2pPr marL="742950" indent="-285750">
              <a:spcBef>
                <a:spcPct val="20000"/>
              </a:spcBef>
              <a:buChar char="–"/>
              <a:defRPr sz="2000">
                <a:solidFill>
                  <a:schemeClr val="tx1"/>
                </a:solidFill>
                <a:latin typeface="Arial Narrow" panose="020B0606020202030204" pitchFamily="34" charset="0"/>
              </a:defRPr>
            </a:lvl2pPr>
            <a:lvl3pPr marL="1143000" indent="-228600">
              <a:spcBef>
                <a:spcPct val="20000"/>
              </a:spcBef>
              <a:buChar char="•"/>
              <a:defRPr>
                <a:solidFill>
                  <a:schemeClr val="tx1"/>
                </a:solidFill>
                <a:latin typeface="Arial Narrow" panose="020B0606020202030204" pitchFamily="34" charset="0"/>
              </a:defRPr>
            </a:lvl3pPr>
            <a:lvl4pPr marL="1600200" indent="-228600">
              <a:spcBef>
                <a:spcPct val="20000"/>
              </a:spcBef>
              <a:buChar char="–"/>
              <a:defRPr sz="1600">
                <a:solidFill>
                  <a:schemeClr val="tx1"/>
                </a:solidFill>
                <a:latin typeface="Arial Narrow" panose="020B0606020202030204" pitchFamily="34" charset="0"/>
              </a:defRPr>
            </a:lvl4pPr>
            <a:lvl5pPr marL="2057400" indent="-228600">
              <a:spcBef>
                <a:spcPct val="20000"/>
              </a:spcBef>
              <a:buChar char="»"/>
              <a:defRPr sz="14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14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14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14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1400">
                <a:solidFill>
                  <a:schemeClr val="tx1"/>
                </a:solidFill>
                <a:latin typeface="Arial Narrow" panose="020B0606020202030204" pitchFamily="34" charset="0"/>
              </a:defRPr>
            </a:lvl9pPr>
          </a:lstStyle>
          <a:p>
            <a:pPr fontAlgn="base">
              <a:spcBef>
                <a:spcPct val="0"/>
              </a:spcBef>
              <a:spcAft>
                <a:spcPct val="0"/>
              </a:spcAft>
            </a:pPr>
            <a:r>
              <a:rPr lang="sv-SE" altLang="en-US" sz="2500" b="1" smtClean="0">
                <a:solidFill>
                  <a:srgbClr val="0000FF"/>
                </a:solidFill>
              </a:rPr>
              <a:t>Density of steels</a:t>
            </a:r>
            <a:endParaRPr lang="en-US" altLang="en-US" sz="1500" b="1" smtClean="0">
              <a:solidFill>
                <a:srgbClr val="0000FF"/>
              </a:solidFill>
            </a:endParaRPr>
          </a:p>
        </p:txBody>
      </p:sp>
      <p:sp>
        <p:nvSpPr>
          <p:cNvPr id="178182" name="Rectangle 6"/>
          <p:cNvSpPr>
            <a:spLocks noChangeArrowheads="1"/>
          </p:cNvSpPr>
          <p:nvPr/>
        </p:nvSpPr>
        <p:spPr bwMode="auto">
          <a:xfrm>
            <a:off x="611188" y="34925"/>
            <a:ext cx="5256212" cy="51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defRPr sz="2400">
                <a:solidFill>
                  <a:schemeClr val="tx1"/>
                </a:solidFill>
                <a:latin typeface="Arial Narrow" panose="020B0606020202030204" pitchFamily="34" charset="0"/>
              </a:defRPr>
            </a:lvl1pPr>
            <a:lvl2pPr marL="742950" indent="-285750">
              <a:spcBef>
                <a:spcPct val="20000"/>
              </a:spcBef>
              <a:buChar char="–"/>
              <a:defRPr sz="2000">
                <a:solidFill>
                  <a:schemeClr val="tx1"/>
                </a:solidFill>
                <a:latin typeface="Arial Narrow" panose="020B0606020202030204" pitchFamily="34" charset="0"/>
              </a:defRPr>
            </a:lvl2pPr>
            <a:lvl3pPr marL="1143000" indent="-228600">
              <a:spcBef>
                <a:spcPct val="20000"/>
              </a:spcBef>
              <a:buChar char="•"/>
              <a:defRPr>
                <a:solidFill>
                  <a:schemeClr val="tx1"/>
                </a:solidFill>
                <a:latin typeface="Arial Narrow" panose="020B0606020202030204" pitchFamily="34" charset="0"/>
              </a:defRPr>
            </a:lvl3pPr>
            <a:lvl4pPr marL="1600200" indent="-228600">
              <a:spcBef>
                <a:spcPct val="20000"/>
              </a:spcBef>
              <a:buChar char="–"/>
              <a:defRPr sz="1600">
                <a:solidFill>
                  <a:schemeClr val="tx1"/>
                </a:solidFill>
                <a:latin typeface="Arial Narrow" panose="020B0606020202030204" pitchFamily="34" charset="0"/>
              </a:defRPr>
            </a:lvl4pPr>
            <a:lvl5pPr marL="2057400" indent="-228600">
              <a:spcBef>
                <a:spcPct val="20000"/>
              </a:spcBef>
              <a:buChar char="»"/>
              <a:defRPr sz="14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14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14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14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1400">
                <a:solidFill>
                  <a:schemeClr val="tx1"/>
                </a:solidFill>
                <a:latin typeface="Arial Narrow" panose="020B0606020202030204" pitchFamily="34" charset="0"/>
              </a:defRPr>
            </a:lvl9pPr>
          </a:lstStyle>
          <a:p>
            <a:pPr fontAlgn="base">
              <a:spcBef>
                <a:spcPct val="0"/>
              </a:spcBef>
              <a:spcAft>
                <a:spcPct val="0"/>
              </a:spcAft>
            </a:pPr>
            <a:r>
              <a:rPr lang="sv-SE" altLang="en-US" sz="3200" b="1" smtClean="0">
                <a:solidFill>
                  <a:srgbClr val="000000"/>
                </a:solidFill>
              </a:rPr>
              <a:t>Density and Lattice parameter</a:t>
            </a:r>
            <a:endParaRPr lang="en-US" altLang="en-US" sz="3200" b="1" smtClean="0">
              <a:solidFill>
                <a:srgbClr val="FF0000"/>
              </a:solidFill>
            </a:endParaRPr>
          </a:p>
        </p:txBody>
      </p:sp>
    </p:spTree>
    <p:extLst>
      <p:ext uri="{BB962C8B-B14F-4D97-AF65-F5344CB8AC3E}">
        <p14:creationId xmlns:p14="http://schemas.microsoft.com/office/powerpoint/2010/main" val="14368319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15616" y="1412776"/>
            <a:ext cx="6624736" cy="3672408"/>
          </a:xfrm>
        </p:spPr>
        <p:txBody>
          <a:bodyPr/>
          <a:lstStyle/>
          <a:p>
            <a:pPr algn="l"/>
            <a:r>
              <a:rPr lang="en-US" sz="1800" b="0" dirty="0" smtClean="0">
                <a:latin typeface="+mn-lt"/>
              </a:rPr>
              <a:t>The analogy of a materials genome to a human genome implies that something of the nature of the material is encoded in the </a:t>
            </a:r>
            <a:r>
              <a:rPr lang="en-US" sz="1800" b="0" dirty="0" err="1" smtClean="0">
                <a:latin typeface="+mn-lt"/>
              </a:rPr>
              <a:t>the</a:t>
            </a:r>
            <a:r>
              <a:rPr lang="en-US" sz="1800" b="0" dirty="0" smtClean="0">
                <a:latin typeface="+mn-lt"/>
              </a:rPr>
              <a:t> chemical composition of a material and that we should be able to read this.</a:t>
            </a:r>
            <a:br>
              <a:rPr lang="en-US" sz="1800" b="0" dirty="0" smtClean="0">
                <a:latin typeface="+mn-lt"/>
              </a:rPr>
            </a:br>
            <a:r>
              <a:rPr lang="en-US" sz="1800" b="0" dirty="0" smtClean="0">
                <a:latin typeface="+mn-lt"/>
              </a:rPr>
              <a:t/>
            </a:r>
            <a:br>
              <a:rPr lang="en-US" sz="1800" b="0" dirty="0" smtClean="0">
                <a:latin typeface="+mn-lt"/>
              </a:rPr>
            </a:br>
            <a:r>
              <a:rPr lang="en-US" sz="1800" b="0" dirty="0" smtClean="0">
                <a:latin typeface="+mn-lt"/>
              </a:rPr>
              <a:t>But nurture is important, as well as nature, and to extend the analogy further, nurture is the equivalent of processing the material. </a:t>
            </a:r>
            <a:br>
              <a:rPr lang="en-US" sz="1800" b="0" dirty="0" smtClean="0">
                <a:latin typeface="+mn-lt"/>
              </a:rPr>
            </a:br>
            <a:r>
              <a:rPr lang="en-US" sz="1800" b="0" dirty="0" smtClean="0">
                <a:latin typeface="+mn-lt"/>
              </a:rPr>
              <a:t/>
            </a:r>
            <a:br>
              <a:rPr lang="en-US" sz="1800" b="0" dirty="0" smtClean="0">
                <a:latin typeface="+mn-lt"/>
              </a:rPr>
            </a:br>
            <a:r>
              <a:rPr lang="en-US" sz="1800" b="0" dirty="0" smtClean="0">
                <a:latin typeface="+mn-lt"/>
              </a:rPr>
              <a:t>In ICME/MGI we are striving to model how the structure and properties of a material are affected by its composition, synthesis, processing and usage. </a:t>
            </a:r>
            <a:br>
              <a:rPr lang="en-US" sz="1800" b="0" dirty="0" smtClean="0">
                <a:latin typeface="+mn-lt"/>
              </a:rPr>
            </a:br>
            <a:r>
              <a:rPr lang="en-US" sz="1800" b="0" dirty="0" smtClean="0">
                <a:latin typeface="+mn-lt"/>
              </a:rPr>
              <a:t/>
            </a:r>
            <a:br>
              <a:rPr lang="en-US" sz="1800" b="0" dirty="0" smtClean="0">
                <a:latin typeface="+mn-lt"/>
              </a:rPr>
            </a:br>
            <a:r>
              <a:rPr lang="en-US" sz="1800" b="0" dirty="0" smtClean="0">
                <a:latin typeface="+mn-lt"/>
              </a:rPr>
              <a:t>Modelling of structure evolution and kinetic processes thus depends on what models are available for structure-property relations. </a:t>
            </a:r>
            <a:endParaRPr lang="en-US" sz="1800" b="0" dirty="0">
              <a:latin typeface="+mn-lt"/>
            </a:endParaRPr>
          </a:p>
        </p:txBody>
      </p:sp>
      <p:sp>
        <p:nvSpPr>
          <p:cNvPr id="4" name="Text Placeholder 3"/>
          <p:cNvSpPr>
            <a:spLocks noGrp="1"/>
          </p:cNvSpPr>
          <p:nvPr>
            <p:ph type="body" sz="quarter" idx="13"/>
          </p:nvPr>
        </p:nvSpPr>
        <p:spPr>
          <a:xfrm>
            <a:off x="457200" y="118954"/>
            <a:ext cx="5770984" cy="861774"/>
          </a:xfrm>
        </p:spPr>
        <p:txBody>
          <a:bodyPr/>
          <a:lstStyle/>
          <a:p>
            <a:r>
              <a:rPr lang="en-US" sz="2800" dirty="0" smtClean="0"/>
              <a:t>What should be modeled in the ICME and MGI?</a:t>
            </a:r>
            <a:endParaRPr lang="en-US" sz="2800" dirty="0"/>
          </a:p>
        </p:txBody>
      </p:sp>
    </p:spTree>
    <p:extLst>
      <p:ext uri="{BB962C8B-B14F-4D97-AF65-F5344CB8AC3E}">
        <p14:creationId xmlns:p14="http://schemas.microsoft.com/office/powerpoint/2010/main" val="408405866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150" y="763588"/>
            <a:ext cx="7561263" cy="554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7" name="Text Box 3"/>
          <p:cNvSpPr txBox="1">
            <a:spLocks noChangeArrowheads="1"/>
          </p:cNvSpPr>
          <p:nvPr/>
        </p:nvSpPr>
        <p:spPr bwMode="auto">
          <a:xfrm>
            <a:off x="1762125" y="1196975"/>
            <a:ext cx="6265863"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400">
                <a:solidFill>
                  <a:schemeClr val="tx1"/>
                </a:solidFill>
                <a:latin typeface="Arial Narrow" panose="020B0606020202030204" pitchFamily="34" charset="0"/>
              </a:defRPr>
            </a:lvl1pPr>
            <a:lvl2pPr marL="742950" indent="-285750">
              <a:spcBef>
                <a:spcPct val="20000"/>
              </a:spcBef>
              <a:buChar char="–"/>
              <a:defRPr sz="2000">
                <a:solidFill>
                  <a:schemeClr val="tx1"/>
                </a:solidFill>
                <a:latin typeface="Arial Narrow" panose="020B0606020202030204" pitchFamily="34" charset="0"/>
              </a:defRPr>
            </a:lvl2pPr>
            <a:lvl3pPr marL="1143000" indent="-228600">
              <a:spcBef>
                <a:spcPct val="20000"/>
              </a:spcBef>
              <a:buChar char="•"/>
              <a:defRPr>
                <a:solidFill>
                  <a:schemeClr val="tx1"/>
                </a:solidFill>
                <a:latin typeface="Arial Narrow" panose="020B0606020202030204" pitchFamily="34" charset="0"/>
              </a:defRPr>
            </a:lvl3pPr>
            <a:lvl4pPr marL="1600200" indent="-228600">
              <a:spcBef>
                <a:spcPct val="20000"/>
              </a:spcBef>
              <a:buChar char="–"/>
              <a:defRPr sz="1600">
                <a:solidFill>
                  <a:schemeClr val="tx1"/>
                </a:solidFill>
                <a:latin typeface="Arial Narrow" panose="020B0606020202030204" pitchFamily="34" charset="0"/>
              </a:defRPr>
            </a:lvl4pPr>
            <a:lvl5pPr marL="2057400" indent="-228600">
              <a:spcBef>
                <a:spcPct val="20000"/>
              </a:spcBef>
              <a:buChar char="»"/>
              <a:defRPr sz="14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14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14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14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1400">
                <a:solidFill>
                  <a:schemeClr val="tx1"/>
                </a:solidFill>
                <a:latin typeface="Arial Narrow" panose="020B0606020202030204" pitchFamily="34" charset="0"/>
              </a:defRPr>
            </a:lvl9pPr>
          </a:lstStyle>
          <a:p>
            <a:pPr fontAlgn="base">
              <a:spcBef>
                <a:spcPct val="0"/>
              </a:spcBef>
              <a:spcAft>
                <a:spcPct val="0"/>
              </a:spcAft>
            </a:pPr>
            <a:r>
              <a:rPr lang="en-US" altLang="en-US" sz="2000" smtClean="0">
                <a:solidFill>
                  <a:srgbClr val="000000"/>
                </a:solidFill>
              </a:rPr>
              <a:t>0.11 wt% C, 0.1 wt% Si, 0.48 wt% Mn, 0.02 wt% P</a:t>
            </a:r>
          </a:p>
        </p:txBody>
      </p:sp>
      <p:sp>
        <p:nvSpPr>
          <p:cNvPr id="180228" name="Text Box 4"/>
          <p:cNvSpPr txBox="1">
            <a:spLocks noChangeArrowheads="1"/>
          </p:cNvSpPr>
          <p:nvPr/>
        </p:nvSpPr>
        <p:spPr bwMode="auto">
          <a:xfrm>
            <a:off x="3708400" y="2849563"/>
            <a:ext cx="1377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400">
                <a:solidFill>
                  <a:schemeClr val="tx1"/>
                </a:solidFill>
                <a:latin typeface="Arial Narrow" panose="020B0606020202030204" pitchFamily="34" charset="0"/>
              </a:defRPr>
            </a:lvl1pPr>
            <a:lvl2pPr marL="742950" indent="-285750">
              <a:spcBef>
                <a:spcPct val="20000"/>
              </a:spcBef>
              <a:buChar char="–"/>
              <a:defRPr sz="2000">
                <a:solidFill>
                  <a:schemeClr val="tx1"/>
                </a:solidFill>
                <a:latin typeface="Arial Narrow" panose="020B0606020202030204" pitchFamily="34" charset="0"/>
              </a:defRPr>
            </a:lvl2pPr>
            <a:lvl3pPr marL="1143000" indent="-228600">
              <a:spcBef>
                <a:spcPct val="20000"/>
              </a:spcBef>
              <a:buChar char="•"/>
              <a:defRPr>
                <a:solidFill>
                  <a:schemeClr val="tx1"/>
                </a:solidFill>
                <a:latin typeface="Arial Narrow" panose="020B0606020202030204" pitchFamily="34" charset="0"/>
              </a:defRPr>
            </a:lvl3pPr>
            <a:lvl4pPr marL="1600200" indent="-228600">
              <a:spcBef>
                <a:spcPct val="20000"/>
              </a:spcBef>
              <a:buChar char="–"/>
              <a:defRPr sz="1600">
                <a:solidFill>
                  <a:schemeClr val="tx1"/>
                </a:solidFill>
                <a:latin typeface="Arial Narrow" panose="020B0606020202030204" pitchFamily="34" charset="0"/>
              </a:defRPr>
            </a:lvl4pPr>
            <a:lvl5pPr marL="2057400" indent="-228600">
              <a:spcBef>
                <a:spcPct val="20000"/>
              </a:spcBef>
              <a:buChar char="»"/>
              <a:defRPr sz="14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14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14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14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1400">
                <a:solidFill>
                  <a:schemeClr val="tx1"/>
                </a:solidFill>
                <a:latin typeface="Arial Narrow" panose="020B0606020202030204" pitchFamily="34" charset="0"/>
              </a:defRPr>
            </a:lvl9pPr>
          </a:lstStyle>
          <a:p>
            <a:pPr fontAlgn="base">
              <a:spcBef>
                <a:spcPct val="0"/>
              </a:spcBef>
              <a:spcAft>
                <a:spcPct val="0"/>
              </a:spcAft>
            </a:pPr>
            <a:r>
              <a:rPr lang="en-US" altLang="en-US" sz="1400" smtClean="0">
                <a:solidFill>
                  <a:srgbClr val="000000"/>
                </a:solidFill>
                <a:latin typeface="Times New Roman" panose="02020603050405020304" pitchFamily="18" charset="0"/>
              </a:rPr>
              <a:t>fcc+MnS</a:t>
            </a:r>
          </a:p>
        </p:txBody>
      </p:sp>
      <p:sp>
        <p:nvSpPr>
          <p:cNvPr id="180229" name="Text Box 5"/>
          <p:cNvSpPr txBox="1">
            <a:spLocks noChangeArrowheads="1"/>
          </p:cNvSpPr>
          <p:nvPr/>
        </p:nvSpPr>
        <p:spPr bwMode="auto">
          <a:xfrm>
            <a:off x="5165725" y="5154613"/>
            <a:ext cx="9191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400">
                <a:solidFill>
                  <a:schemeClr val="tx1"/>
                </a:solidFill>
                <a:latin typeface="Arial Narrow" panose="020B0606020202030204" pitchFamily="34" charset="0"/>
              </a:defRPr>
            </a:lvl1pPr>
            <a:lvl2pPr marL="742950" indent="-285750">
              <a:spcBef>
                <a:spcPct val="20000"/>
              </a:spcBef>
              <a:buChar char="–"/>
              <a:defRPr sz="2000">
                <a:solidFill>
                  <a:schemeClr val="tx1"/>
                </a:solidFill>
                <a:latin typeface="Arial Narrow" panose="020B0606020202030204" pitchFamily="34" charset="0"/>
              </a:defRPr>
            </a:lvl2pPr>
            <a:lvl3pPr marL="1143000" indent="-228600">
              <a:spcBef>
                <a:spcPct val="20000"/>
              </a:spcBef>
              <a:buChar char="•"/>
              <a:defRPr>
                <a:solidFill>
                  <a:schemeClr val="tx1"/>
                </a:solidFill>
                <a:latin typeface="Arial Narrow" panose="020B0606020202030204" pitchFamily="34" charset="0"/>
              </a:defRPr>
            </a:lvl3pPr>
            <a:lvl4pPr marL="1600200" indent="-228600">
              <a:spcBef>
                <a:spcPct val="20000"/>
              </a:spcBef>
              <a:buChar char="–"/>
              <a:defRPr sz="1600">
                <a:solidFill>
                  <a:schemeClr val="tx1"/>
                </a:solidFill>
                <a:latin typeface="Arial Narrow" panose="020B0606020202030204" pitchFamily="34" charset="0"/>
              </a:defRPr>
            </a:lvl4pPr>
            <a:lvl5pPr marL="2057400" indent="-228600">
              <a:spcBef>
                <a:spcPct val="20000"/>
              </a:spcBef>
              <a:buChar char="»"/>
              <a:defRPr sz="14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14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14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14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1400">
                <a:solidFill>
                  <a:schemeClr val="tx1"/>
                </a:solidFill>
                <a:latin typeface="Arial Narrow" panose="020B0606020202030204" pitchFamily="34" charset="0"/>
              </a:defRPr>
            </a:lvl9pPr>
          </a:lstStyle>
          <a:p>
            <a:pPr fontAlgn="base">
              <a:spcBef>
                <a:spcPct val="0"/>
              </a:spcBef>
              <a:spcAft>
                <a:spcPct val="0"/>
              </a:spcAft>
            </a:pPr>
            <a:r>
              <a:rPr lang="en-US" altLang="en-US" sz="1400" smtClean="0">
                <a:solidFill>
                  <a:srgbClr val="000000"/>
                </a:solidFill>
                <a:latin typeface="Times New Roman" panose="02020603050405020304" pitchFamily="18" charset="0"/>
              </a:rPr>
              <a:t>liquid</a:t>
            </a:r>
          </a:p>
        </p:txBody>
      </p:sp>
      <p:sp>
        <p:nvSpPr>
          <p:cNvPr id="180230" name="Text Box 6"/>
          <p:cNvSpPr txBox="1">
            <a:spLocks noChangeArrowheads="1"/>
          </p:cNvSpPr>
          <p:nvPr/>
        </p:nvSpPr>
        <p:spPr bwMode="auto">
          <a:xfrm>
            <a:off x="5210175" y="3641725"/>
            <a:ext cx="13779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400">
                <a:solidFill>
                  <a:schemeClr val="tx1"/>
                </a:solidFill>
                <a:latin typeface="Arial Narrow" panose="020B0606020202030204" pitchFamily="34" charset="0"/>
              </a:defRPr>
            </a:lvl1pPr>
            <a:lvl2pPr marL="742950" indent="-285750">
              <a:spcBef>
                <a:spcPct val="20000"/>
              </a:spcBef>
              <a:buChar char="–"/>
              <a:defRPr sz="2000">
                <a:solidFill>
                  <a:schemeClr val="tx1"/>
                </a:solidFill>
                <a:latin typeface="Arial Narrow" panose="020B0606020202030204" pitchFamily="34" charset="0"/>
              </a:defRPr>
            </a:lvl2pPr>
            <a:lvl3pPr marL="1143000" indent="-228600">
              <a:spcBef>
                <a:spcPct val="20000"/>
              </a:spcBef>
              <a:buChar char="•"/>
              <a:defRPr>
                <a:solidFill>
                  <a:schemeClr val="tx1"/>
                </a:solidFill>
                <a:latin typeface="Arial Narrow" panose="020B0606020202030204" pitchFamily="34" charset="0"/>
              </a:defRPr>
            </a:lvl3pPr>
            <a:lvl4pPr marL="1600200" indent="-228600">
              <a:spcBef>
                <a:spcPct val="20000"/>
              </a:spcBef>
              <a:buChar char="–"/>
              <a:defRPr sz="1600">
                <a:solidFill>
                  <a:schemeClr val="tx1"/>
                </a:solidFill>
                <a:latin typeface="Arial Narrow" panose="020B0606020202030204" pitchFamily="34" charset="0"/>
              </a:defRPr>
            </a:lvl4pPr>
            <a:lvl5pPr marL="2057400" indent="-228600">
              <a:spcBef>
                <a:spcPct val="20000"/>
              </a:spcBef>
              <a:buChar char="»"/>
              <a:defRPr sz="1400">
                <a:solidFill>
                  <a:schemeClr val="tx1"/>
                </a:solidFill>
                <a:latin typeface="Arial Narrow" panose="020B0606020202030204" pitchFamily="34" charset="0"/>
              </a:defRPr>
            </a:lvl5pPr>
            <a:lvl6pPr marL="2514600" indent="-228600" eaLnBrk="0" fontAlgn="base" hangingPunct="0">
              <a:spcBef>
                <a:spcPct val="20000"/>
              </a:spcBef>
              <a:spcAft>
                <a:spcPct val="0"/>
              </a:spcAft>
              <a:buChar char="»"/>
              <a:defRPr sz="1400">
                <a:solidFill>
                  <a:schemeClr val="tx1"/>
                </a:solidFill>
                <a:latin typeface="Arial Narrow" panose="020B0606020202030204" pitchFamily="34" charset="0"/>
              </a:defRPr>
            </a:lvl6pPr>
            <a:lvl7pPr marL="2971800" indent="-228600" eaLnBrk="0" fontAlgn="base" hangingPunct="0">
              <a:spcBef>
                <a:spcPct val="20000"/>
              </a:spcBef>
              <a:spcAft>
                <a:spcPct val="0"/>
              </a:spcAft>
              <a:buChar char="»"/>
              <a:defRPr sz="1400">
                <a:solidFill>
                  <a:schemeClr val="tx1"/>
                </a:solidFill>
                <a:latin typeface="Arial Narrow" panose="020B0606020202030204" pitchFamily="34" charset="0"/>
              </a:defRPr>
            </a:lvl7pPr>
            <a:lvl8pPr marL="3429000" indent="-228600" eaLnBrk="0" fontAlgn="base" hangingPunct="0">
              <a:spcBef>
                <a:spcPct val="20000"/>
              </a:spcBef>
              <a:spcAft>
                <a:spcPct val="0"/>
              </a:spcAft>
              <a:buChar char="»"/>
              <a:defRPr sz="1400">
                <a:solidFill>
                  <a:schemeClr val="tx1"/>
                </a:solidFill>
                <a:latin typeface="Arial Narrow" panose="020B0606020202030204" pitchFamily="34" charset="0"/>
              </a:defRPr>
            </a:lvl8pPr>
            <a:lvl9pPr marL="3886200" indent="-228600" eaLnBrk="0" fontAlgn="base" hangingPunct="0">
              <a:spcBef>
                <a:spcPct val="20000"/>
              </a:spcBef>
              <a:spcAft>
                <a:spcPct val="0"/>
              </a:spcAft>
              <a:buChar char="»"/>
              <a:defRPr sz="1400">
                <a:solidFill>
                  <a:schemeClr val="tx1"/>
                </a:solidFill>
                <a:latin typeface="Arial Narrow" panose="020B0606020202030204" pitchFamily="34" charset="0"/>
              </a:defRPr>
            </a:lvl9pPr>
          </a:lstStyle>
          <a:p>
            <a:pPr fontAlgn="base">
              <a:spcBef>
                <a:spcPct val="0"/>
              </a:spcBef>
              <a:spcAft>
                <a:spcPct val="0"/>
              </a:spcAft>
            </a:pPr>
            <a:r>
              <a:rPr lang="en-US" altLang="en-US" sz="1400" smtClean="0">
                <a:solidFill>
                  <a:srgbClr val="000000"/>
                </a:solidFill>
                <a:latin typeface="Times New Roman" panose="02020603050405020304" pitchFamily="18" charset="0"/>
              </a:rPr>
              <a:t>fcc</a:t>
            </a:r>
          </a:p>
        </p:txBody>
      </p:sp>
      <p:sp>
        <p:nvSpPr>
          <p:cNvPr id="180231" name="Rectangle 7"/>
          <p:cNvSpPr>
            <a:spLocks noGrp="1" noChangeArrowheads="1"/>
          </p:cNvSpPr>
          <p:nvPr>
            <p:ph type="title"/>
          </p:nvPr>
        </p:nvSpPr>
        <p:spPr>
          <a:xfrm>
            <a:off x="539750" y="-26988"/>
            <a:ext cx="5903913" cy="711201"/>
          </a:xfrm>
        </p:spPr>
        <p:txBody>
          <a:bodyPr/>
          <a:lstStyle/>
          <a:p>
            <a:pPr eaLnBrk="1" hangingPunct="1"/>
            <a:r>
              <a:rPr lang="sv-SE" altLang="en-US" sz="3200" smtClean="0"/>
              <a:t>Density of Carbon Steel</a:t>
            </a:r>
          </a:p>
        </p:txBody>
      </p:sp>
    </p:spTree>
    <p:extLst>
      <p:ext uri="{BB962C8B-B14F-4D97-AF65-F5344CB8AC3E}">
        <p14:creationId xmlns:p14="http://schemas.microsoft.com/office/powerpoint/2010/main" val="38979655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7" name="Rectangle 3"/>
          <p:cNvSpPr>
            <a:spLocks noGrp="1" noChangeArrowheads="1"/>
          </p:cNvSpPr>
          <p:nvPr>
            <p:ph type="body" idx="1"/>
          </p:nvPr>
        </p:nvSpPr>
        <p:spPr>
          <a:xfrm>
            <a:off x="685800" y="1066800"/>
            <a:ext cx="7772400" cy="4876800"/>
          </a:xfrm>
        </p:spPr>
        <p:txBody>
          <a:bodyPr/>
          <a:lstStyle/>
          <a:p>
            <a:pPr eaLnBrk="1" hangingPunct="1"/>
            <a:endParaRPr lang="en-GB" altLang="en-US" dirty="0" smtClean="0">
              <a:latin typeface="Verdana" panose="020B0604030504040204" pitchFamily="34" charset="0"/>
              <a:cs typeface="Times New Roman" panose="02020603050405020304" pitchFamily="18" charset="0"/>
            </a:endParaRPr>
          </a:p>
          <a:p>
            <a:pPr eaLnBrk="1" hangingPunct="1"/>
            <a:endParaRPr lang="en-GB" altLang="en-US" dirty="0" smtClean="0">
              <a:latin typeface="Verdana" panose="020B0604030504040204" pitchFamily="34" charset="0"/>
              <a:cs typeface="Times New Roman" panose="02020603050405020304" pitchFamily="18" charset="0"/>
            </a:endParaRPr>
          </a:p>
          <a:p>
            <a:pPr algn="ctr" eaLnBrk="1" hangingPunct="1"/>
            <a:r>
              <a:rPr lang="sv-SE" altLang="en-US" sz="5400" dirty="0" smtClean="0">
                <a:solidFill>
                  <a:schemeClr val="accent2"/>
                </a:solidFill>
              </a:rPr>
              <a:t>Examples of applications related to </a:t>
            </a:r>
          </a:p>
          <a:p>
            <a:pPr algn="ctr" eaLnBrk="1" hangingPunct="1"/>
            <a:r>
              <a:rPr lang="sv-SE" altLang="en-US" sz="5400" dirty="0" smtClean="0">
                <a:solidFill>
                  <a:schemeClr val="accent2"/>
                </a:solidFill>
              </a:rPr>
              <a:t>the materials life cycle</a:t>
            </a:r>
            <a:endParaRPr lang="en-GB" altLang="en-US" sz="5400" dirty="0" smtClean="0">
              <a:solidFill>
                <a:schemeClr val="accent2"/>
              </a:solidFill>
            </a:endParaRPr>
          </a:p>
        </p:txBody>
      </p:sp>
    </p:spTree>
    <p:extLst>
      <p:ext uri="{BB962C8B-B14F-4D97-AF65-F5344CB8AC3E}">
        <p14:creationId xmlns:p14="http://schemas.microsoft.com/office/powerpoint/2010/main" val="3847288314"/>
      </p:ext>
    </p:extLst>
  </p:cSld>
  <p:clrMapOvr>
    <a:masterClrMapping/>
  </p:clrMapOvr>
  <p:transition advClick="0"/>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67544" y="188640"/>
            <a:ext cx="6419056" cy="864096"/>
          </a:xfrm>
        </p:spPr>
        <p:txBody>
          <a:bodyPr/>
          <a:lstStyle/>
          <a:p>
            <a:r>
              <a:rPr lang="en-US" sz="2800" dirty="0" smtClean="0"/>
              <a:t>Examples with application to the materials life cycle</a:t>
            </a:r>
            <a:endParaRPr lang="en-US" sz="2800" dirty="0"/>
          </a:p>
        </p:txBody>
      </p:sp>
      <p:pic>
        <p:nvPicPr>
          <p:cNvPr id="21" name="Picture 20"/>
          <p:cNvPicPr>
            <a:picLocks noChangeAspect="1"/>
          </p:cNvPicPr>
          <p:nvPr/>
        </p:nvPicPr>
        <p:blipFill>
          <a:blip r:embed="rId2"/>
          <a:stretch>
            <a:fillRect/>
          </a:stretch>
        </p:blipFill>
        <p:spPr>
          <a:xfrm>
            <a:off x="1691681" y="1098491"/>
            <a:ext cx="7344816" cy="5498862"/>
          </a:xfrm>
          <a:prstGeom prst="rect">
            <a:avLst/>
          </a:prstGeom>
        </p:spPr>
      </p:pic>
    </p:spTree>
    <p:extLst>
      <p:ext uri="{BB962C8B-B14F-4D97-AF65-F5344CB8AC3E}">
        <p14:creationId xmlns:p14="http://schemas.microsoft.com/office/powerpoint/2010/main" val="3411745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57200" y="116631"/>
            <a:ext cx="6635080" cy="515145"/>
          </a:xfrm>
        </p:spPr>
        <p:txBody>
          <a:bodyPr/>
          <a:lstStyle/>
          <a:p>
            <a:r>
              <a:rPr lang="en-US" sz="2800" dirty="0" smtClean="0"/>
              <a:t>Example: Influence of alloy composition (1)</a:t>
            </a:r>
            <a:endParaRPr lang="en-US" sz="2800" dirty="0"/>
          </a:p>
        </p:txBody>
      </p:sp>
      <p:pic>
        <p:nvPicPr>
          <p:cNvPr id="3"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1484784"/>
            <a:ext cx="6396038" cy="480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5"/>
          <p:cNvSpPr txBox="1">
            <a:spLocks noChangeArrowheads="1"/>
          </p:cNvSpPr>
          <p:nvPr/>
        </p:nvSpPr>
        <p:spPr bwMode="auto">
          <a:xfrm>
            <a:off x="2420789" y="1646709"/>
            <a:ext cx="2895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altLang="en-US" sz="2000" b="1">
                <a:solidFill>
                  <a:srgbClr val="FF0000"/>
                </a:solidFill>
                <a:latin typeface="Arial" panose="020B0604020202020204" pitchFamily="34" charset="0"/>
              </a:rPr>
              <a:t>temperature = 2100</a:t>
            </a:r>
            <a:r>
              <a:rPr lang="en-US" altLang="en-US" sz="2000" b="1">
                <a:solidFill>
                  <a:srgbClr val="FF0000"/>
                </a:solidFill>
                <a:latin typeface="Arial" panose="020B0604020202020204" pitchFamily="34" charset="0"/>
                <a:cs typeface="Times New Roman" panose="02020603050405020304" pitchFamily="18" charset="0"/>
              </a:rPr>
              <a:t>°F</a:t>
            </a:r>
            <a:endParaRPr lang="en-US" altLang="en-US" sz="2000" b="1">
              <a:solidFill>
                <a:srgbClr val="FF0000"/>
              </a:solidFill>
              <a:latin typeface="Arial" panose="020B0604020202020204" pitchFamily="34" charset="0"/>
            </a:endParaRPr>
          </a:p>
        </p:txBody>
      </p:sp>
      <p:sp>
        <p:nvSpPr>
          <p:cNvPr id="5" name="Text Box 6"/>
          <p:cNvSpPr txBox="1">
            <a:spLocks noChangeArrowheads="1"/>
          </p:cNvSpPr>
          <p:nvPr/>
        </p:nvSpPr>
        <p:spPr bwMode="auto">
          <a:xfrm>
            <a:off x="2420789" y="2103909"/>
            <a:ext cx="3886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altLang="en-US" sz="2000" b="1">
                <a:solidFill>
                  <a:srgbClr val="FF0000"/>
                </a:solidFill>
                <a:latin typeface="Arial" panose="020B0604020202020204" pitchFamily="34" charset="0"/>
              </a:rPr>
              <a:t>V + Nb = constant = 5.27 at. %</a:t>
            </a:r>
          </a:p>
        </p:txBody>
      </p:sp>
      <p:sp>
        <p:nvSpPr>
          <p:cNvPr id="6" name="Text Box 7"/>
          <p:cNvSpPr txBox="1">
            <a:spLocks noChangeArrowheads="1"/>
          </p:cNvSpPr>
          <p:nvPr/>
        </p:nvSpPr>
        <p:spPr bwMode="auto">
          <a:xfrm rot="16304883">
            <a:off x="1643708" y="3050852"/>
            <a:ext cx="9144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altLang="en-US" sz="1200"/>
              <a:t>(wt. %)</a:t>
            </a:r>
          </a:p>
        </p:txBody>
      </p:sp>
      <p:sp>
        <p:nvSpPr>
          <p:cNvPr id="7" name="Text Box 8"/>
          <p:cNvSpPr txBox="1">
            <a:spLocks noChangeArrowheads="1"/>
          </p:cNvSpPr>
          <p:nvPr/>
        </p:nvSpPr>
        <p:spPr bwMode="auto">
          <a:xfrm>
            <a:off x="4097189" y="5151909"/>
            <a:ext cx="3505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altLang="en-US" sz="2000" b="1">
                <a:solidFill>
                  <a:srgbClr val="FF0000"/>
                </a:solidFill>
                <a:latin typeface="Arial" panose="020B0604020202020204" pitchFamily="34" charset="0"/>
              </a:rPr>
              <a:t>(Fe-C-20Cr-1Mo-V-Nb)</a:t>
            </a:r>
          </a:p>
        </p:txBody>
      </p:sp>
      <p:sp>
        <p:nvSpPr>
          <p:cNvPr id="8" name="Text Box 9"/>
          <p:cNvSpPr txBox="1">
            <a:spLocks noChangeArrowheads="1"/>
          </p:cNvSpPr>
          <p:nvPr/>
        </p:nvSpPr>
        <p:spPr bwMode="auto">
          <a:xfrm>
            <a:off x="4782989" y="4770909"/>
            <a:ext cx="1981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altLang="en-US" sz="2000" b="1">
                <a:solidFill>
                  <a:srgbClr val="FF0000"/>
                </a:solidFill>
                <a:latin typeface="Arial" panose="020B0604020202020204" pitchFamily="34" charset="0"/>
              </a:rPr>
              <a:t>X235 HTM</a:t>
            </a:r>
          </a:p>
        </p:txBody>
      </p:sp>
      <p:sp>
        <p:nvSpPr>
          <p:cNvPr id="9" name="TextBox 12"/>
          <p:cNvSpPr txBox="1">
            <a:spLocks noChangeArrowheads="1"/>
          </p:cNvSpPr>
          <p:nvPr/>
        </p:nvSpPr>
        <p:spPr bwMode="auto">
          <a:xfrm>
            <a:off x="611560" y="868710"/>
            <a:ext cx="821531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2000" dirty="0">
                <a:latin typeface="+mn-lt"/>
              </a:rPr>
              <a:t>Example provided by </a:t>
            </a:r>
            <a:r>
              <a:rPr lang="en-US" altLang="en-US" sz="2000" dirty="0" err="1">
                <a:latin typeface="+mn-lt"/>
              </a:rPr>
              <a:t>Alojz</a:t>
            </a:r>
            <a:r>
              <a:rPr lang="en-US" altLang="en-US" sz="2000" dirty="0">
                <a:latin typeface="+mn-lt"/>
              </a:rPr>
              <a:t> </a:t>
            </a:r>
            <a:r>
              <a:rPr lang="en-US" altLang="en-US" sz="2000" dirty="0" err="1">
                <a:latin typeface="+mn-lt"/>
              </a:rPr>
              <a:t>Kajinic</a:t>
            </a:r>
            <a:r>
              <a:rPr lang="en-US" altLang="en-US" sz="2000" dirty="0">
                <a:latin typeface="+mn-lt"/>
              </a:rPr>
              <a:t>, Crucible Research (ATI Powder).</a:t>
            </a:r>
          </a:p>
        </p:txBody>
      </p:sp>
    </p:spTree>
    <p:extLst>
      <p:ext uri="{BB962C8B-B14F-4D97-AF65-F5344CB8AC3E}">
        <p14:creationId xmlns:p14="http://schemas.microsoft.com/office/powerpoint/2010/main" val="178638185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57200" y="200889"/>
            <a:ext cx="6635080" cy="430887"/>
          </a:xfrm>
        </p:spPr>
        <p:txBody>
          <a:bodyPr/>
          <a:lstStyle/>
          <a:p>
            <a:r>
              <a:rPr lang="en-US" sz="2800" dirty="0" smtClean="0"/>
              <a:t>Example: Influence of alloy composition (2)</a:t>
            </a:r>
            <a:endParaRPr lang="en-US" sz="2800" dirty="0"/>
          </a:p>
        </p:txBody>
      </p:sp>
      <p:pic>
        <p:nvPicPr>
          <p:cNvPr id="1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125538"/>
            <a:ext cx="6319838" cy="47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4"/>
          <p:cNvSpPr txBox="1">
            <a:spLocks noChangeArrowheads="1"/>
          </p:cNvSpPr>
          <p:nvPr/>
        </p:nvSpPr>
        <p:spPr bwMode="auto">
          <a:xfrm>
            <a:off x="2286000" y="3182938"/>
            <a:ext cx="2819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altLang="en-US" sz="2000" b="1">
                <a:solidFill>
                  <a:srgbClr val="FF0000"/>
                </a:solidFill>
                <a:latin typeface="Arial" panose="020B0604020202020204" pitchFamily="34" charset="0"/>
              </a:rPr>
              <a:t>temperature = 2100</a:t>
            </a:r>
            <a:r>
              <a:rPr lang="en-US" altLang="en-US" sz="2000" b="1">
                <a:solidFill>
                  <a:srgbClr val="FF0000"/>
                </a:solidFill>
                <a:latin typeface="Arial" panose="020B0604020202020204" pitchFamily="34" charset="0"/>
                <a:cs typeface="Times New Roman" panose="02020603050405020304" pitchFamily="18" charset="0"/>
              </a:rPr>
              <a:t>°F</a:t>
            </a:r>
            <a:endParaRPr lang="en-US" altLang="en-US" sz="2000" b="1">
              <a:solidFill>
                <a:srgbClr val="FF0000"/>
              </a:solidFill>
              <a:latin typeface="Arial" panose="020B0604020202020204" pitchFamily="34" charset="0"/>
            </a:endParaRPr>
          </a:p>
        </p:txBody>
      </p:sp>
      <p:sp>
        <p:nvSpPr>
          <p:cNvPr id="12" name="Text Box 5"/>
          <p:cNvSpPr txBox="1">
            <a:spLocks noChangeArrowheads="1"/>
          </p:cNvSpPr>
          <p:nvPr/>
        </p:nvSpPr>
        <p:spPr bwMode="auto">
          <a:xfrm>
            <a:off x="2209800" y="3563938"/>
            <a:ext cx="3886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altLang="en-US" sz="2000" b="1">
                <a:solidFill>
                  <a:srgbClr val="FF0000"/>
                </a:solidFill>
                <a:latin typeface="Arial" panose="020B0604020202020204" pitchFamily="34" charset="0"/>
              </a:rPr>
              <a:t>V + Nb = constant = 5.27 at. %</a:t>
            </a:r>
          </a:p>
        </p:txBody>
      </p:sp>
      <p:sp>
        <p:nvSpPr>
          <p:cNvPr id="13" name="Text Box 6"/>
          <p:cNvSpPr txBox="1">
            <a:spLocks noChangeArrowheads="1"/>
          </p:cNvSpPr>
          <p:nvPr/>
        </p:nvSpPr>
        <p:spPr bwMode="auto">
          <a:xfrm>
            <a:off x="3200400" y="4402138"/>
            <a:ext cx="609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altLang="en-US" sz="2000" b="1">
                <a:solidFill>
                  <a:srgbClr val="FF0000"/>
                </a:solidFill>
                <a:latin typeface="Arial" panose="020B0604020202020204" pitchFamily="34" charset="0"/>
              </a:rPr>
              <a:t>MC</a:t>
            </a:r>
          </a:p>
        </p:txBody>
      </p:sp>
      <p:sp>
        <p:nvSpPr>
          <p:cNvPr id="14" name="Text Box 7"/>
          <p:cNvSpPr txBox="1">
            <a:spLocks noChangeArrowheads="1"/>
          </p:cNvSpPr>
          <p:nvPr/>
        </p:nvSpPr>
        <p:spPr bwMode="auto">
          <a:xfrm>
            <a:off x="4648200" y="2116138"/>
            <a:ext cx="914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altLang="en-US" sz="2000" b="1">
                <a:solidFill>
                  <a:srgbClr val="FF0000"/>
                </a:solidFill>
                <a:latin typeface="Arial" panose="020B0604020202020204" pitchFamily="34" charset="0"/>
              </a:rPr>
              <a:t>M</a:t>
            </a:r>
            <a:r>
              <a:rPr lang="en-US" altLang="en-US" sz="2000" b="1" baseline="-25000">
                <a:solidFill>
                  <a:srgbClr val="FF0000"/>
                </a:solidFill>
                <a:latin typeface="Arial" panose="020B0604020202020204" pitchFamily="34" charset="0"/>
              </a:rPr>
              <a:t>7</a:t>
            </a:r>
            <a:r>
              <a:rPr lang="en-US" altLang="en-US" sz="2000" b="1">
                <a:solidFill>
                  <a:srgbClr val="FF0000"/>
                </a:solidFill>
                <a:latin typeface="Arial" panose="020B0604020202020204" pitchFamily="34" charset="0"/>
              </a:rPr>
              <a:t>C</a:t>
            </a:r>
            <a:r>
              <a:rPr lang="en-US" altLang="en-US" sz="2000" b="1" baseline="-25000">
                <a:solidFill>
                  <a:srgbClr val="FF0000"/>
                </a:solidFill>
                <a:latin typeface="Arial" panose="020B0604020202020204" pitchFamily="34" charset="0"/>
              </a:rPr>
              <a:t>3</a:t>
            </a:r>
          </a:p>
        </p:txBody>
      </p:sp>
      <p:sp>
        <p:nvSpPr>
          <p:cNvPr id="15" name="Text Box 8"/>
          <p:cNvSpPr txBox="1">
            <a:spLocks noChangeArrowheads="1"/>
          </p:cNvSpPr>
          <p:nvPr/>
        </p:nvSpPr>
        <p:spPr bwMode="auto">
          <a:xfrm>
            <a:off x="3886200" y="1354138"/>
            <a:ext cx="13716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altLang="en-US" sz="2000" b="1">
                <a:solidFill>
                  <a:srgbClr val="FF0000"/>
                </a:solidFill>
                <a:latin typeface="Arial" panose="020B0604020202020204" pitchFamily="34" charset="0"/>
              </a:rPr>
              <a:t>M</a:t>
            </a:r>
            <a:r>
              <a:rPr lang="en-US" altLang="en-US" sz="2000" b="1" baseline="-25000">
                <a:solidFill>
                  <a:srgbClr val="FF0000"/>
                </a:solidFill>
                <a:latin typeface="Arial" panose="020B0604020202020204" pitchFamily="34" charset="0"/>
              </a:rPr>
              <a:t>7</a:t>
            </a:r>
            <a:r>
              <a:rPr lang="en-US" altLang="en-US" sz="2000" b="1">
                <a:solidFill>
                  <a:srgbClr val="FF0000"/>
                </a:solidFill>
                <a:latin typeface="Arial" panose="020B0604020202020204" pitchFamily="34" charset="0"/>
              </a:rPr>
              <a:t>C</a:t>
            </a:r>
            <a:r>
              <a:rPr lang="en-US" altLang="en-US" sz="2000" b="1" baseline="-25000">
                <a:solidFill>
                  <a:srgbClr val="FF0000"/>
                </a:solidFill>
                <a:latin typeface="Arial" panose="020B0604020202020204" pitchFamily="34" charset="0"/>
              </a:rPr>
              <a:t>3</a:t>
            </a:r>
            <a:r>
              <a:rPr lang="en-US" altLang="en-US" sz="2000" b="1">
                <a:solidFill>
                  <a:srgbClr val="FF0000"/>
                </a:solidFill>
                <a:latin typeface="Arial" panose="020B0604020202020204" pitchFamily="34" charset="0"/>
              </a:rPr>
              <a:t>+MC</a:t>
            </a:r>
          </a:p>
        </p:txBody>
      </p:sp>
      <p:sp>
        <p:nvSpPr>
          <p:cNvPr id="16" name="Text Box 9"/>
          <p:cNvSpPr txBox="1">
            <a:spLocks noChangeArrowheads="1"/>
          </p:cNvSpPr>
          <p:nvPr/>
        </p:nvSpPr>
        <p:spPr bwMode="auto">
          <a:xfrm>
            <a:off x="4572000" y="4935538"/>
            <a:ext cx="2971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en-US" altLang="en-US" sz="2000" b="1">
                <a:solidFill>
                  <a:srgbClr val="FF0000"/>
                </a:solidFill>
                <a:latin typeface="Arial" panose="020B0604020202020204" pitchFamily="34" charset="0"/>
              </a:rPr>
              <a:t>Fe-C-20Cr-1Mo-V-Nb</a:t>
            </a:r>
          </a:p>
        </p:txBody>
      </p:sp>
    </p:spTree>
    <p:extLst>
      <p:ext uri="{BB962C8B-B14F-4D97-AF65-F5344CB8AC3E}">
        <p14:creationId xmlns:p14="http://schemas.microsoft.com/office/powerpoint/2010/main" val="391621530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92460" y="191610"/>
            <a:ext cx="6635080" cy="861774"/>
          </a:xfrm>
        </p:spPr>
        <p:txBody>
          <a:bodyPr/>
          <a:lstStyle/>
          <a:p>
            <a:r>
              <a:rPr lang="en-US" sz="2800" dirty="0" smtClean="0"/>
              <a:t>Example: Optimization of an alloy composition</a:t>
            </a:r>
            <a:endParaRPr lang="en-US" sz="2800" dirty="0"/>
          </a:p>
        </p:txBody>
      </p:sp>
      <p:sp>
        <p:nvSpPr>
          <p:cNvPr id="17" name="Rectangle 4"/>
          <p:cNvSpPr>
            <a:spLocks noChangeArrowheads="1"/>
          </p:cNvSpPr>
          <p:nvPr/>
        </p:nvSpPr>
        <p:spPr bwMode="auto">
          <a:xfrm>
            <a:off x="1115616" y="1268760"/>
            <a:ext cx="7561262" cy="1163637"/>
          </a:xfrm>
          <a:prstGeom prst="rect">
            <a:avLst/>
          </a:prstGeom>
          <a:noFill/>
          <a:ln w="9525">
            <a:noFill/>
            <a:miter lim="800000"/>
            <a:headEnd/>
            <a:tailEnd/>
          </a:ln>
          <a:effectLst/>
        </p:spPr>
        <p:txBody>
          <a:bodyPr/>
          <a:lstStyle/>
          <a:p>
            <a:pPr marL="625475" indent="-625475">
              <a:spcBef>
                <a:spcPct val="20000"/>
              </a:spcBef>
              <a:defRPr/>
            </a:pPr>
            <a:r>
              <a:rPr lang="en-GB" dirty="0"/>
              <a:t>Franck Tancret – Université de Nantes (TMS 2009):</a:t>
            </a:r>
          </a:p>
          <a:p>
            <a:pPr>
              <a:spcBef>
                <a:spcPct val="20000"/>
              </a:spcBef>
              <a:defRPr/>
            </a:pPr>
            <a:r>
              <a:rPr lang="en-GB" dirty="0"/>
              <a:t>Optimization of an alloy composition for the design of weldable and creep resistant superalloys using Matlab, TC-Matlab toolbox and neural net models. Over 16,000 compositions assessed.</a:t>
            </a:r>
          </a:p>
        </p:txBody>
      </p:sp>
      <p:pic>
        <p:nvPicPr>
          <p:cNvPr id="18" name="Picture 6" descr="Tancret.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2780928"/>
            <a:ext cx="5508625" cy="357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793335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539552" y="229870"/>
            <a:ext cx="6635080" cy="461665"/>
          </a:xfrm>
        </p:spPr>
        <p:txBody>
          <a:bodyPr/>
          <a:lstStyle/>
          <a:p>
            <a:r>
              <a:rPr lang="en-US" sz="3000" dirty="0" smtClean="0"/>
              <a:t>Example: Forging and hot rolling</a:t>
            </a:r>
            <a:endParaRPr lang="en-US" sz="3000"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5513" y="2420938"/>
            <a:ext cx="5518150" cy="370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0" descr="hot_rolled"/>
          <p:cNvPicPr>
            <a:picLocks noChangeAspect="1" noChangeArrowheads="1"/>
          </p:cNvPicPr>
          <p:nvPr/>
        </p:nvPicPr>
        <p:blipFill>
          <a:blip r:embed="rId3">
            <a:extLst>
              <a:ext uri="{28A0092B-C50C-407E-A947-70E740481C1C}">
                <a14:useLocalDpi xmlns:a14="http://schemas.microsoft.com/office/drawing/2010/main" val="0"/>
              </a:ext>
            </a:extLst>
          </a:blip>
          <a:srcRect l="20764" t="16562" r="18373" b="9068"/>
          <a:stretch>
            <a:fillRect/>
          </a:stretch>
        </p:blipFill>
        <p:spPr bwMode="auto">
          <a:xfrm>
            <a:off x="6424613" y="2105025"/>
            <a:ext cx="2638425"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8"/>
          <p:cNvPicPr>
            <a:picLocks noChangeAspect="1" noChangeArrowheads="1"/>
          </p:cNvPicPr>
          <p:nvPr/>
        </p:nvPicPr>
        <p:blipFill>
          <a:blip r:embed="rId4">
            <a:extLst>
              <a:ext uri="{28A0092B-C50C-407E-A947-70E740481C1C}">
                <a14:useLocalDpi xmlns:a14="http://schemas.microsoft.com/office/drawing/2010/main" val="0"/>
              </a:ext>
            </a:extLst>
          </a:blip>
          <a:srcRect l="16585" r="14458" b="20558"/>
          <a:stretch>
            <a:fillRect/>
          </a:stretch>
        </p:blipFill>
        <p:spPr bwMode="auto">
          <a:xfrm>
            <a:off x="6042025" y="1155700"/>
            <a:ext cx="2417763"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1"/>
          <p:cNvSpPr>
            <a:spLocks noChangeArrowheads="1"/>
          </p:cNvSpPr>
          <p:nvPr/>
        </p:nvSpPr>
        <p:spPr bwMode="auto">
          <a:xfrm>
            <a:off x="925513" y="904260"/>
            <a:ext cx="3889127" cy="576163"/>
          </a:xfrm>
          <a:prstGeom prst="rect">
            <a:avLst/>
          </a:prstGeom>
          <a:noFill/>
          <a:ln>
            <a:noFill/>
          </a:ln>
          <a:effectLst/>
          <a:extLst/>
        </p:spPr>
        <p:txBody>
          <a:bodyPr/>
          <a:lstStyle/>
          <a:p>
            <a:pPr marL="342900" indent="-342900" defTabSz="674688">
              <a:spcBef>
                <a:spcPct val="40000"/>
              </a:spcBef>
              <a:spcAft>
                <a:spcPct val="30000"/>
              </a:spcAft>
              <a:buFont typeface="Wingdings" pitchFamily="2" charset="2"/>
              <a:buChar char="q"/>
              <a:tabLst>
                <a:tab pos="442913" algn="l"/>
              </a:tabLst>
              <a:defRPr/>
            </a:pPr>
            <a:r>
              <a:rPr lang="en-GB" dirty="0"/>
              <a:t>	Selecting optimum </a:t>
            </a:r>
            <a:r>
              <a:rPr lang="en-GB" dirty="0" smtClean="0"/>
              <a:t>temperature for </a:t>
            </a:r>
            <a:r>
              <a:rPr lang="en-GB" dirty="0"/>
              <a:t>	operation.</a:t>
            </a:r>
          </a:p>
          <a:p>
            <a:pPr defTabSz="674688">
              <a:spcBef>
                <a:spcPct val="40000"/>
              </a:spcBef>
              <a:tabLst>
                <a:tab pos="442913" algn="l"/>
              </a:tabLst>
              <a:defRPr/>
            </a:pPr>
            <a:endParaRPr lang="en-US" dirty="0">
              <a:latin typeface="Arial Narrow" pitchFamily="34" charset="0"/>
            </a:endParaRPr>
          </a:p>
          <a:p>
            <a:pPr defTabSz="674688">
              <a:spcBef>
                <a:spcPct val="40000"/>
              </a:spcBef>
              <a:tabLst>
                <a:tab pos="442913" algn="l"/>
              </a:tabLst>
              <a:defRPr/>
            </a:pPr>
            <a:endParaRPr lang="en-GB" dirty="0">
              <a:latin typeface="Arial Narrow" pitchFamily="34" charset="0"/>
            </a:endParaRPr>
          </a:p>
        </p:txBody>
      </p:sp>
      <p:sp>
        <p:nvSpPr>
          <p:cNvPr id="9" name="Text Box 6"/>
          <p:cNvSpPr txBox="1">
            <a:spLocks noChangeArrowheads="1"/>
          </p:cNvSpPr>
          <p:nvPr/>
        </p:nvSpPr>
        <p:spPr bwMode="auto">
          <a:xfrm>
            <a:off x="4859338" y="3500438"/>
            <a:ext cx="912812" cy="1755775"/>
          </a:xfrm>
          <a:prstGeom prst="rect">
            <a:avLst/>
          </a:prstGeom>
          <a:noFill/>
          <a:ln>
            <a:noFill/>
          </a:ln>
          <a:effectLst/>
          <a:extLst/>
        </p:spPr>
        <p:txBody>
          <a:bodyPr wrap="none">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defRPr/>
            </a:pPr>
            <a:r>
              <a:rPr lang="en-US" sz="1800" dirty="0">
                <a:latin typeface="+mj-lt"/>
              </a:rPr>
              <a:t>C 0,02%</a:t>
            </a:r>
          </a:p>
          <a:p>
            <a:pPr eaLnBrk="1" hangingPunct="1">
              <a:defRPr/>
            </a:pPr>
            <a:r>
              <a:rPr lang="en-US" sz="1800" dirty="0">
                <a:latin typeface="+mj-lt"/>
              </a:rPr>
              <a:t>Cr 12%</a:t>
            </a:r>
          </a:p>
          <a:p>
            <a:pPr eaLnBrk="1" hangingPunct="1">
              <a:defRPr/>
            </a:pPr>
            <a:r>
              <a:rPr lang="en-US" sz="1800" dirty="0">
                <a:latin typeface="+mj-lt"/>
              </a:rPr>
              <a:t>Ni 5%</a:t>
            </a:r>
          </a:p>
          <a:p>
            <a:pPr eaLnBrk="1" hangingPunct="1">
              <a:defRPr/>
            </a:pPr>
            <a:r>
              <a:rPr lang="en-US" sz="1800" dirty="0">
                <a:latin typeface="+mj-lt"/>
              </a:rPr>
              <a:t>Mo 2%</a:t>
            </a:r>
          </a:p>
          <a:p>
            <a:pPr eaLnBrk="1" hangingPunct="1">
              <a:defRPr/>
            </a:pPr>
            <a:r>
              <a:rPr lang="en-US" sz="1800" dirty="0">
                <a:latin typeface="+mj-lt"/>
              </a:rPr>
              <a:t>Mn, Si </a:t>
            </a:r>
          </a:p>
          <a:p>
            <a:pPr eaLnBrk="1" hangingPunct="1">
              <a:defRPr/>
            </a:pPr>
            <a:r>
              <a:rPr lang="en-US" sz="1800" dirty="0">
                <a:latin typeface="+mj-lt"/>
              </a:rPr>
              <a:t>Ti, N, </a:t>
            </a:r>
          </a:p>
        </p:txBody>
      </p:sp>
      <p:sp>
        <p:nvSpPr>
          <p:cNvPr id="10" name="TextBox 9"/>
          <p:cNvSpPr txBox="1"/>
          <p:nvPr/>
        </p:nvSpPr>
        <p:spPr>
          <a:xfrm rot="16200000">
            <a:off x="-130968" y="4302919"/>
            <a:ext cx="1808162" cy="400050"/>
          </a:xfrm>
          <a:prstGeom prst="rect">
            <a:avLst/>
          </a:prstGeom>
          <a:noFill/>
        </p:spPr>
        <p:txBody>
          <a:bodyPr wrap="none">
            <a:spAutoFit/>
          </a:bodyPr>
          <a:lstStyle/>
          <a:p>
            <a:pPr>
              <a:defRPr/>
            </a:pPr>
            <a:r>
              <a:rPr lang="en-US" sz="2000" dirty="0">
                <a:latin typeface="+mn-lt"/>
              </a:rPr>
              <a:t>Fraction of phase</a:t>
            </a:r>
          </a:p>
        </p:txBody>
      </p:sp>
      <p:sp>
        <p:nvSpPr>
          <p:cNvPr id="11" name="TextBox 10"/>
          <p:cNvSpPr txBox="1"/>
          <p:nvPr/>
        </p:nvSpPr>
        <p:spPr>
          <a:xfrm>
            <a:off x="2135734" y="6127750"/>
            <a:ext cx="1690688" cy="401638"/>
          </a:xfrm>
          <a:prstGeom prst="rect">
            <a:avLst/>
          </a:prstGeom>
          <a:solidFill>
            <a:schemeClr val="bg1"/>
          </a:solidFill>
        </p:spPr>
        <p:txBody>
          <a:bodyPr wrap="none">
            <a:spAutoFit/>
          </a:bodyPr>
          <a:lstStyle/>
          <a:p>
            <a:pPr>
              <a:defRPr/>
            </a:pPr>
            <a:r>
              <a:rPr lang="en-US" sz="2000" dirty="0">
                <a:latin typeface="+mn-lt"/>
              </a:rPr>
              <a:t>Temperature [C]</a:t>
            </a:r>
          </a:p>
        </p:txBody>
      </p:sp>
      <p:sp>
        <p:nvSpPr>
          <p:cNvPr id="12" name="Left-Right Arrow 11"/>
          <p:cNvSpPr/>
          <p:nvPr/>
        </p:nvSpPr>
        <p:spPr bwMode="auto">
          <a:xfrm>
            <a:off x="2268538" y="5292725"/>
            <a:ext cx="1079500" cy="165100"/>
          </a:xfrm>
          <a:prstGeom prst="leftRightArrow">
            <a:avLst/>
          </a:prstGeom>
          <a:solidFill>
            <a:schemeClr val="accent3">
              <a:lumMod val="50000"/>
            </a:schemeClr>
          </a:solidFill>
          <a:ln w="9525" cap="flat" cmpd="sng" algn="ctr">
            <a:solidFill>
              <a:schemeClr val="tx1"/>
            </a:solidFill>
            <a:prstDash val="solid"/>
            <a:round/>
            <a:headEnd type="none" w="med" len="med"/>
            <a:tailEnd type="none" w="med" len="med"/>
          </a:ln>
          <a:effectLst/>
          <a:extLst/>
        </p:spPr>
        <p:txBody>
          <a:bodyPr>
            <a:spAutoFit/>
          </a:bodyPr>
          <a:lstStyle/>
          <a:p>
            <a:pPr>
              <a:defRPr/>
            </a:pPr>
            <a:endParaRPr lang="en-US" dirty="0"/>
          </a:p>
        </p:txBody>
      </p:sp>
      <p:sp>
        <p:nvSpPr>
          <p:cNvPr id="13" name="TextBox 12"/>
          <p:cNvSpPr txBox="1"/>
          <p:nvPr/>
        </p:nvSpPr>
        <p:spPr>
          <a:xfrm>
            <a:off x="5772150" y="6056313"/>
            <a:ext cx="2550314" cy="338554"/>
          </a:xfrm>
          <a:prstGeom prst="rect">
            <a:avLst/>
          </a:prstGeom>
          <a:noFill/>
        </p:spPr>
        <p:txBody>
          <a:bodyPr wrap="none">
            <a:spAutoFit/>
          </a:bodyPr>
          <a:lstStyle/>
          <a:p>
            <a:pPr>
              <a:defRPr/>
            </a:pPr>
            <a:r>
              <a:rPr lang="en-US" sz="1600" dirty="0"/>
              <a:t>Courtesy André Costa e Silva</a:t>
            </a:r>
          </a:p>
        </p:txBody>
      </p:sp>
      <p:sp>
        <p:nvSpPr>
          <p:cNvPr id="14" name="Rectangle 11"/>
          <p:cNvSpPr>
            <a:spLocks noChangeArrowheads="1"/>
          </p:cNvSpPr>
          <p:nvPr/>
        </p:nvSpPr>
        <p:spPr bwMode="auto">
          <a:xfrm>
            <a:off x="831850" y="1574364"/>
            <a:ext cx="4606925" cy="481448"/>
          </a:xfrm>
          <a:prstGeom prst="rect">
            <a:avLst/>
          </a:prstGeom>
          <a:noFill/>
          <a:ln>
            <a:noFill/>
          </a:ln>
          <a:effectLst/>
          <a:extLst/>
        </p:spPr>
        <p:txBody>
          <a:bodyPr/>
          <a:lstStyle/>
          <a:p>
            <a:pPr defTabSz="674688">
              <a:spcBef>
                <a:spcPct val="40000"/>
              </a:spcBef>
              <a:buFont typeface="Wingdings" pitchFamily="2" charset="2"/>
              <a:buNone/>
              <a:tabLst>
                <a:tab pos="442913" algn="l"/>
              </a:tabLst>
              <a:defRPr/>
            </a:pPr>
            <a:r>
              <a:rPr lang="en-US" sz="2000" dirty="0"/>
              <a:t>Safe forging of supermartensitic stainless in </a:t>
            </a:r>
            <a:r>
              <a:rPr lang="en-US" sz="2000" dirty="0">
                <a:sym typeface="Symbol"/>
              </a:rPr>
              <a:t>-</a:t>
            </a:r>
            <a:r>
              <a:rPr lang="en-US" sz="2000" dirty="0"/>
              <a:t>field</a:t>
            </a:r>
          </a:p>
          <a:p>
            <a:pPr defTabSz="674688">
              <a:spcBef>
                <a:spcPct val="40000"/>
              </a:spcBef>
              <a:tabLst>
                <a:tab pos="442913" algn="l"/>
              </a:tabLst>
              <a:defRPr/>
            </a:pPr>
            <a:endParaRPr lang="en-GB" sz="2000" dirty="0"/>
          </a:p>
        </p:txBody>
      </p:sp>
    </p:spTree>
    <p:extLst>
      <p:ext uri="{BB962C8B-B14F-4D97-AF65-F5344CB8AC3E}">
        <p14:creationId xmlns:p14="http://schemas.microsoft.com/office/powerpoint/2010/main" val="119351329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611560" y="188640"/>
            <a:ext cx="6635080" cy="923330"/>
          </a:xfrm>
        </p:spPr>
        <p:txBody>
          <a:bodyPr/>
          <a:lstStyle/>
          <a:p>
            <a:r>
              <a:rPr lang="en-US" sz="3000" dirty="0" smtClean="0"/>
              <a:t>Example: Homogenizing a Ni based </a:t>
            </a:r>
            <a:r>
              <a:rPr lang="en-US" sz="3000" dirty="0" err="1" smtClean="0"/>
              <a:t>superalloy</a:t>
            </a:r>
            <a:r>
              <a:rPr lang="en-US" sz="3000" dirty="0" smtClean="0"/>
              <a:t> (1)</a:t>
            </a:r>
            <a:endParaRPr lang="en-US" sz="3000" dirty="0"/>
          </a:p>
        </p:txBody>
      </p:sp>
      <p:sp>
        <p:nvSpPr>
          <p:cNvPr id="15" name="TextBox 3"/>
          <p:cNvSpPr txBox="1">
            <a:spLocks noChangeArrowheads="1"/>
          </p:cNvSpPr>
          <p:nvPr/>
        </p:nvSpPr>
        <p:spPr bwMode="auto">
          <a:xfrm>
            <a:off x="825873" y="1502469"/>
            <a:ext cx="814387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dirty="0">
                <a:latin typeface="+mn-lt"/>
              </a:rPr>
              <a:t>Homogenizing a Nickel based </a:t>
            </a:r>
            <a:r>
              <a:rPr lang="en-US" altLang="en-US" dirty="0" err="1">
                <a:latin typeface="+mn-lt"/>
              </a:rPr>
              <a:t>superalloy</a:t>
            </a:r>
            <a:r>
              <a:rPr lang="en-US" altLang="en-US" dirty="0">
                <a:latin typeface="+mn-lt"/>
              </a:rPr>
              <a:t>: Thermodynamic and kinetic simulation and experimental results. </a:t>
            </a:r>
          </a:p>
          <a:p>
            <a:pPr eaLnBrk="1" hangingPunct="1"/>
            <a:r>
              <a:rPr lang="en-US" altLang="en-US" dirty="0">
                <a:latin typeface="+mn-lt"/>
              </a:rPr>
              <a:t>Paul D </a:t>
            </a:r>
            <a:r>
              <a:rPr lang="en-US" altLang="en-US" dirty="0" err="1">
                <a:latin typeface="+mn-lt"/>
              </a:rPr>
              <a:t>Jablonski</a:t>
            </a:r>
            <a:r>
              <a:rPr lang="en-US" altLang="en-US" dirty="0">
                <a:latin typeface="+mn-lt"/>
              </a:rPr>
              <a:t> and Christopher J Cowen (NETL, Albany, OR)</a:t>
            </a:r>
          </a:p>
          <a:p>
            <a:pPr eaLnBrk="1" hangingPunct="1"/>
            <a:r>
              <a:rPr lang="en-US" altLang="en-US" b="1" dirty="0">
                <a:latin typeface="+mn-lt"/>
              </a:rPr>
              <a:t>Met. Trans. B. </a:t>
            </a:r>
            <a:r>
              <a:rPr lang="en-US" altLang="en-US" b="1" dirty="0" err="1">
                <a:latin typeface="+mn-lt"/>
              </a:rPr>
              <a:t>Vol</a:t>
            </a:r>
            <a:r>
              <a:rPr lang="en-US" altLang="en-US" b="1" dirty="0">
                <a:latin typeface="+mn-lt"/>
              </a:rPr>
              <a:t> 40B, April 2009 (pp 182-186)</a:t>
            </a:r>
          </a:p>
        </p:txBody>
      </p:sp>
      <p:pic>
        <p:nvPicPr>
          <p:cNvPr id="16" name="Picture 4" descr="Skopiatorn10041916000_Page_2.jpg"/>
          <p:cNvPicPr>
            <a:picLocks noChangeAspect="1"/>
          </p:cNvPicPr>
          <p:nvPr/>
        </p:nvPicPr>
        <p:blipFill rotWithShape="1">
          <a:blip r:embed="rId2">
            <a:extLst>
              <a:ext uri="{28A0092B-C50C-407E-A947-70E740481C1C}">
                <a14:useLocalDpi xmlns:a14="http://schemas.microsoft.com/office/drawing/2010/main" val="0"/>
              </a:ext>
            </a:extLst>
          </a:blip>
          <a:srcRect l="19033"/>
          <a:stretch/>
        </p:blipFill>
        <p:spPr bwMode="auto">
          <a:xfrm>
            <a:off x="1763688" y="3212976"/>
            <a:ext cx="6432952" cy="235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2936982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611560" y="188640"/>
            <a:ext cx="6635080" cy="923330"/>
          </a:xfrm>
        </p:spPr>
        <p:txBody>
          <a:bodyPr/>
          <a:lstStyle/>
          <a:p>
            <a:r>
              <a:rPr lang="en-US" sz="3000" dirty="0" smtClean="0"/>
              <a:t>Example: Homogenizing a Ni based </a:t>
            </a:r>
            <a:r>
              <a:rPr lang="en-US" sz="3000" dirty="0" err="1" smtClean="0"/>
              <a:t>superalloy</a:t>
            </a:r>
            <a:r>
              <a:rPr lang="en-US" sz="3000" dirty="0" smtClean="0"/>
              <a:t> (2)</a:t>
            </a:r>
            <a:endParaRPr lang="en-US" sz="3000" dirty="0"/>
          </a:p>
        </p:txBody>
      </p:sp>
      <p:sp>
        <p:nvSpPr>
          <p:cNvPr id="5" name="TextBox 2"/>
          <p:cNvSpPr txBox="1">
            <a:spLocks noChangeArrowheads="1"/>
          </p:cNvSpPr>
          <p:nvPr/>
        </p:nvSpPr>
        <p:spPr bwMode="auto">
          <a:xfrm>
            <a:off x="569715" y="1217166"/>
            <a:ext cx="778668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dirty="0">
                <a:latin typeface="+mn-lt"/>
              </a:rPr>
              <a:t>Thermodynamic data from the </a:t>
            </a:r>
            <a:r>
              <a:rPr lang="en-US" altLang="en-US" dirty="0" err="1">
                <a:latin typeface="+mn-lt"/>
              </a:rPr>
              <a:t>Thermotech</a:t>
            </a:r>
            <a:r>
              <a:rPr lang="en-US" altLang="en-US" dirty="0">
                <a:latin typeface="+mn-lt"/>
              </a:rPr>
              <a:t> Ni-data database</a:t>
            </a:r>
          </a:p>
          <a:p>
            <a:pPr eaLnBrk="1" hangingPunct="1"/>
            <a:r>
              <a:rPr lang="en-US" altLang="en-US" dirty="0">
                <a:latin typeface="+mn-lt"/>
              </a:rPr>
              <a:t>Mobility data from the MOBNi1 database.</a:t>
            </a:r>
          </a:p>
        </p:txBody>
      </p:sp>
      <p:sp>
        <p:nvSpPr>
          <p:cNvPr id="6" name="TextBox 3"/>
          <p:cNvSpPr txBox="1">
            <a:spLocks noChangeArrowheads="1"/>
          </p:cNvSpPr>
          <p:nvPr/>
        </p:nvSpPr>
        <p:spPr bwMode="auto">
          <a:xfrm>
            <a:off x="784027" y="2204864"/>
            <a:ext cx="3357563"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2000" dirty="0" err="1">
                <a:latin typeface="+mn-lt"/>
              </a:rPr>
              <a:t>Scheil</a:t>
            </a:r>
            <a:r>
              <a:rPr lang="en-US" altLang="en-US" sz="2000" dirty="0">
                <a:latin typeface="+mn-lt"/>
              </a:rPr>
              <a:t> calculation</a:t>
            </a:r>
            <a:br>
              <a:rPr lang="en-US" altLang="en-US" sz="2000" dirty="0">
                <a:latin typeface="+mn-lt"/>
              </a:rPr>
            </a:br>
            <a:r>
              <a:rPr lang="en-US" altLang="en-US" sz="2000" dirty="0">
                <a:latin typeface="+mn-lt"/>
              </a:rPr>
              <a:t>used to predict the fraction solid curve and incipient melting temp -1142</a:t>
            </a:r>
            <a:r>
              <a:rPr lang="en-US" altLang="en-US" sz="2000" dirty="0">
                <a:latin typeface="+mn-lt"/>
                <a:sym typeface="Symbol" panose="05050102010706020507" pitchFamily="18" charset="2"/>
              </a:rPr>
              <a:t></a:t>
            </a:r>
            <a:r>
              <a:rPr lang="en-US" altLang="en-US" sz="2000" dirty="0">
                <a:latin typeface="+mn-lt"/>
              </a:rPr>
              <a:t>C</a:t>
            </a:r>
            <a:r>
              <a:rPr lang="en-US" altLang="en-US" dirty="0">
                <a:latin typeface="+mn-lt"/>
              </a:rPr>
              <a:t>.</a:t>
            </a:r>
          </a:p>
        </p:txBody>
      </p:sp>
      <p:pic>
        <p:nvPicPr>
          <p:cNvPr id="7" name="Picture 4" descr="Skopiatorn10041916000_Page_2 - Copy.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3573016"/>
            <a:ext cx="3840163" cy="283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6"/>
          <p:cNvSpPr txBox="1">
            <a:spLocks noChangeArrowheads="1"/>
          </p:cNvSpPr>
          <p:nvPr/>
        </p:nvSpPr>
        <p:spPr bwMode="auto">
          <a:xfrm>
            <a:off x="4641652" y="2204864"/>
            <a:ext cx="385762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2000" dirty="0">
                <a:latin typeface="+mn-lt"/>
              </a:rPr>
              <a:t>and extent of chemical </a:t>
            </a:r>
            <a:r>
              <a:rPr lang="en-US" altLang="en-US" sz="2000" dirty="0" err="1">
                <a:latin typeface="+mn-lt"/>
              </a:rPr>
              <a:t>microsegregation</a:t>
            </a:r>
            <a:r>
              <a:rPr lang="en-US" altLang="en-US" sz="2000" dirty="0">
                <a:latin typeface="+mn-lt"/>
              </a:rPr>
              <a:t> - amounts of each alloying element in the FCC (g) phase</a:t>
            </a:r>
          </a:p>
        </p:txBody>
      </p:sp>
      <p:pic>
        <p:nvPicPr>
          <p:cNvPr id="9" name="Picture 7" descr="Skopiatorn10041916000_Page_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397177" y="3573016"/>
            <a:ext cx="3332163" cy="307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7"/>
          <p:cNvSpPr txBox="1">
            <a:spLocks noChangeArrowheads="1"/>
          </p:cNvSpPr>
          <p:nvPr/>
        </p:nvSpPr>
        <p:spPr bwMode="auto">
          <a:xfrm>
            <a:off x="6856215" y="3979416"/>
            <a:ext cx="2500312"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400" dirty="0">
                <a:latin typeface="+mn-lt"/>
              </a:rPr>
              <a:t>MC carbide forms</a:t>
            </a:r>
          </a:p>
        </p:txBody>
      </p:sp>
      <p:sp>
        <p:nvSpPr>
          <p:cNvPr id="11" name="TextBox 9"/>
          <p:cNvSpPr txBox="1">
            <a:spLocks noChangeArrowheads="1"/>
          </p:cNvSpPr>
          <p:nvPr/>
        </p:nvSpPr>
        <p:spPr bwMode="auto">
          <a:xfrm>
            <a:off x="6356152" y="4287391"/>
            <a:ext cx="27860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400" dirty="0">
                <a:latin typeface="+mn-lt"/>
              </a:rPr>
              <a:t>Carbides MC &amp; M</a:t>
            </a:r>
            <a:r>
              <a:rPr lang="en-US" altLang="en-US" sz="1400" baseline="-25000" dirty="0">
                <a:latin typeface="+mn-lt"/>
              </a:rPr>
              <a:t>6</a:t>
            </a:r>
            <a:r>
              <a:rPr lang="en-US" altLang="en-US" sz="1400" dirty="0">
                <a:latin typeface="+mn-lt"/>
              </a:rPr>
              <a:t>C lose stability</a:t>
            </a:r>
          </a:p>
        </p:txBody>
      </p:sp>
      <p:cxnSp>
        <p:nvCxnSpPr>
          <p:cNvPr id="12" name="Straight Arrow Connector 11"/>
          <p:cNvCxnSpPr>
            <a:cxnSpLocks noChangeShapeType="1"/>
          </p:cNvCxnSpPr>
          <p:nvPr/>
        </p:nvCxnSpPr>
        <p:spPr bwMode="auto">
          <a:xfrm rot="10800000">
            <a:off x="6356152" y="4144516"/>
            <a:ext cx="428625" cy="1587"/>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13" name="Straight Arrow Connector 13"/>
          <p:cNvCxnSpPr>
            <a:cxnSpLocks noChangeShapeType="1"/>
            <a:stCxn id="11" idx="1"/>
          </p:cNvCxnSpPr>
          <p:nvPr/>
        </p:nvCxnSpPr>
        <p:spPr bwMode="auto">
          <a:xfrm rot="10800000">
            <a:off x="5856090" y="4430266"/>
            <a:ext cx="500062" cy="11112"/>
          </a:xfrm>
          <a:prstGeom prst="straightConnector1">
            <a:avLst/>
          </a:prstGeom>
          <a:noFill/>
          <a:ln w="9525" algn="ctr">
            <a:solidFill>
              <a:schemeClr val="tx1"/>
            </a:solidFill>
            <a:round/>
            <a:headEnd/>
            <a:tailEnd type="arrow"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4224285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611560" y="188640"/>
            <a:ext cx="6635080" cy="923330"/>
          </a:xfrm>
        </p:spPr>
        <p:txBody>
          <a:bodyPr/>
          <a:lstStyle/>
          <a:p>
            <a:r>
              <a:rPr lang="en-US" sz="3000" dirty="0" smtClean="0"/>
              <a:t>Example: Homogenizing a Ni based </a:t>
            </a:r>
            <a:r>
              <a:rPr lang="en-US" sz="3000" dirty="0" err="1" smtClean="0"/>
              <a:t>superalloy</a:t>
            </a:r>
            <a:r>
              <a:rPr lang="en-US" sz="3000" dirty="0" smtClean="0"/>
              <a:t> (3)</a:t>
            </a:r>
            <a:endParaRPr lang="en-US" sz="3000" dirty="0"/>
          </a:p>
        </p:txBody>
      </p:sp>
      <p:pic>
        <p:nvPicPr>
          <p:cNvPr id="14" name="Picture 2" descr="Skopiatorn10041916000_Page_3 - Copy.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1628800"/>
            <a:ext cx="5786437" cy="421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844584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3568" y="3573016"/>
            <a:ext cx="5040560" cy="2585323"/>
          </a:xfrm>
        </p:spPr>
        <p:txBody>
          <a:bodyPr/>
          <a:lstStyle/>
          <a:p>
            <a:pPr algn="l"/>
            <a:r>
              <a:rPr lang="en-US" sz="1800" b="0" dirty="0" smtClean="0">
                <a:latin typeface="+mn-lt"/>
              </a:rPr>
              <a:t>A </a:t>
            </a:r>
            <a:r>
              <a:rPr lang="en-US" sz="1800" b="0" dirty="0">
                <a:latin typeface="+mn-lt"/>
              </a:rPr>
              <a:t>phase based approach to modeling the underlying thermodynamics and phase equilibria of a system through a self consistent framework that allows extrapolation to multicomponent systems. </a:t>
            </a:r>
            <a:r>
              <a:rPr lang="en-US" sz="1800" b="0" dirty="0" smtClean="0">
                <a:latin typeface="+mn-lt"/>
              </a:rPr>
              <a:t/>
            </a:r>
            <a:br>
              <a:rPr lang="en-US" sz="1800" b="0" dirty="0" smtClean="0">
                <a:latin typeface="+mn-lt"/>
              </a:rPr>
            </a:br>
            <a:r>
              <a:rPr lang="en-US" sz="1200" b="0" dirty="0">
                <a:latin typeface="+mn-lt"/>
              </a:rPr>
              <a:t/>
            </a:r>
            <a:br>
              <a:rPr lang="en-US" sz="1200" b="0" dirty="0">
                <a:latin typeface="+mn-lt"/>
              </a:rPr>
            </a:br>
            <a:r>
              <a:rPr lang="en-US" sz="1800" b="0" dirty="0">
                <a:latin typeface="+mn-lt"/>
              </a:rPr>
              <a:t>A journal published by Elsevier Ltd. </a:t>
            </a:r>
            <a:r>
              <a:rPr lang="en-US" sz="1800" b="0" dirty="0" smtClean="0">
                <a:latin typeface="+mn-lt"/>
              </a:rPr>
              <a:t/>
            </a:r>
            <a:br>
              <a:rPr lang="en-US" sz="1800" b="0" dirty="0" smtClean="0">
                <a:latin typeface="+mn-lt"/>
              </a:rPr>
            </a:br>
            <a:r>
              <a:rPr lang="en-US" sz="1200" b="0" dirty="0">
                <a:latin typeface="+mn-lt"/>
              </a:rPr>
              <a:t/>
            </a:r>
            <a:br>
              <a:rPr lang="en-US" sz="1200" b="0" dirty="0">
                <a:latin typeface="+mn-lt"/>
              </a:rPr>
            </a:br>
            <a:r>
              <a:rPr lang="en-US" sz="1800" b="0" dirty="0">
                <a:latin typeface="+mn-lt"/>
              </a:rPr>
              <a:t>An international community, and conference held each year with 150-300 active participants from around the world. </a:t>
            </a:r>
          </a:p>
        </p:txBody>
      </p:sp>
      <p:sp>
        <p:nvSpPr>
          <p:cNvPr id="4" name="Text Placeholder 3"/>
          <p:cNvSpPr>
            <a:spLocks noGrp="1"/>
          </p:cNvSpPr>
          <p:nvPr>
            <p:ph type="body" sz="quarter" idx="13"/>
          </p:nvPr>
        </p:nvSpPr>
        <p:spPr>
          <a:xfrm>
            <a:off x="448816" y="188640"/>
            <a:ext cx="5770984" cy="430887"/>
          </a:xfrm>
        </p:spPr>
        <p:txBody>
          <a:bodyPr/>
          <a:lstStyle/>
          <a:p>
            <a:r>
              <a:rPr lang="en-US" sz="2800" dirty="0" smtClean="0"/>
              <a:t>What is CALPHAD?</a:t>
            </a:r>
            <a:endParaRPr lang="en-US" sz="2800" dirty="0"/>
          </a:p>
        </p:txBody>
      </p:sp>
      <p:pic>
        <p:nvPicPr>
          <p:cNvPr id="3" name="Picture 2"/>
          <p:cNvPicPr>
            <a:picLocks noChangeAspect="1"/>
          </p:cNvPicPr>
          <p:nvPr/>
        </p:nvPicPr>
        <p:blipFill>
          <a:blip r:embed="rId2"/>
          <a:stretch>
            <a:fillRect/>
          </a:stretch>
        </p:blipFill>
        <p:spPr>
          <a:xfrm>
            <a:off x="448817" y="980728"/>
            <a:ext cx="2394992" cy="2352253"/>
          </a:xfrm>
          <a:prstGeom prst="rect">
            <a:avLst/>
          </a:prstGeom>
        </p:spPr>
      </p:pic>
      <p:pic>
        <p:nvPicPr>
          <p:cNvPr id="5" name="Picture 4"/>
          <p:cNvPicPr>
            <a:picLocks noChangeAspect="1"/>
          </p:cNvPicPr>
          <p:nvPr/>
        </p:nvPicPr>
        <p:blipFill>
          <a:blip r:embed="rId3"/>
          <a:stretch>
            <a:fillRect/>
          </a:stretch>
        </p:blipFill>
        <p:spPr>
          <a:xfrm>
            <a:off x="6878865" y="980728"/>
            <a:ext cx="1901678" cy="2464880"/>
          </a:xfrm>
          <a:prstGeom prst="rect">
            <a:avLst/>
          </a:prstGeom>
        </p:spPr>
      </p:pic>
      <p:sp>
        <p:nvSpPr>
          <p:cNvPr id="7" name="Title 1"/>
          <p:cNvSpPr txBox="1">
            <a:spLocks/>
          </p:cNvSpPr>
          <p:nvPr/>
        </p:nvSpPr>
        <p:spPr>
          <a:xfrm>
            <a:off x="2627784" y="963282"/>
            <a:ext cx="4043319" cy="369332"/>
          </a:xfrm>
          <a:prstGeom prst="rect">
            <a:avLst/>
          </a:prstGeom>
        </p:spPr>
        <p:txBody>
          <a:bodyPr vert="horz" wrap="square" lIns="0" tIns="0" rIns="0" bIns="0" rtlCol="0" anchor="t" anchorCtr="0">
            <a:spAutoFit/>
          </a:bodyPr>
          <a:lstStyle>
            <a:lvl1pPr algn="ctr" defTabSz="914400" rtl="0" eaLnBrk="1" latinLnBrk="0" hangingPunct="1">
              <a:spcBef>
                <a:spcPct val="0"/>
              </a:spcBef>
              <a:buNone/>
              <a:defRPr sz="2800" b="1" kern="1200">
                <a:solidFill>
                  <a:schemeClr val="tx1"/>
                </a:solidFill>
                <a:latin typeface="+mj-lt"/>
                <a:ea typeface="+mj-ea"/>
                <a:cs typeface="+mj-cs"/>
              </a:defRPr>
            </a:lvl1pPr>
          </a:lstStyle>
          <a:p>
            <a:r>
              <a:rPr lang="en-US" sz="2400" dirty="0" err="1" smtClean="0"/>
              <a:t>CALculation</a:t>
            </a:r>
            <a:r>
              <a:rPr lang="en-US" sz="2400" dirty="0" smtClean="0"/>
              <a:t> of </a:t>
            </a:r>
            <a:r>
              <a:rPr lang="en-US" sz="2400" dirty="0" err="1" smtClean="0"/>
              <a:t>PHAse</a:t>
            </a:r>
            <a:r>
              <a:rPr lang="en-US" sz="2400" dirty="0" smtClean="0"/>
              <a:t> Diagrams </a:t>
            </a:r>
            <a:endParaRPr lang="en-US" sz="2400" b="0" dirty="0"/>
          </a:p>
        </p:txBody>
      </p:sp>
      <p:pic>
        <p:nvPicPr>
          <p:cNvPr id="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2160" y="3789363"/>
            <a:ext cx="2805112" cy="2341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833447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611560" y="188640"/>
            <a:ext cx="6635080" cy="923330"/>
          </a:xfrm>
        </p:spPr>
        <p:txBody>
          <a:bodyPr/>
          <a:lstStyle/>
          <a:p>
            <a:r>
              <a:rPr lang="en-US" sz="3000" dirty="0" smtClean="0"/>
              <a:t>Example: Homogenizing a Ni based </a:t>
            </a:r>
            <a:r>
              <a:rPr lang="en-US" sz="3000" dirty="0" err="1" smtClean="0"/>
              <a:t>superalloy</a:t>
            </a:r>
            <a:r>
              <a:rPr lang="en-US" sz="3000" dirty="0" smtClean="0"/>
              <a:t> (4)</a:t>
            </a:r>
            <a:endParaRPr lang="en-US" sz="3000" dirty="0"/>
          </a:p>
        </p:txBody>
      </p:sp>
      <p:sp>
        <p:nvSpPr>
          <p:cNvPr id="4" name="TextBox 2"/>
          <p:cNvSpPr txBox="1">
            <a:spLocks noChangeArrowheads="1"/>
          </p:cNvSpPr>
          <p:nvPr/>
        </p:nvSpPr>
        <p:spPr bwMode="auto">
          <a:xfrm>
            <a:off x="857250" y="1150870"/>
            <a:ext cx="828675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600" dirty="0">
                <a:latin typeface="+mn-lt"/>
              </a:rPr>
              <a:t>DICTRA simulations performed to simulate homogenization.</a:t>
            </a:r>
          </a:p>
          <a:p>
            <a:pPr eaLnBrk="1" hangingPunct="1"/>
            <a:r>
              <a:rPr lang="en-US" altLang="en-US" sz="1600" dirty="0">
                <a:latin typeface="+mn-lt"/>
              </a:rPr>
              <a:t>Assumptions: Diffusion distance of 50 mm based on </a:t>
            </a:r>
            <a:r>
              <a:rPr lang="en-US" altLang="en-US" sz="1600" dirty="0" err="1">
                <a:latin typeface="+mn-lt"/>
              </a:rPr>
              <a:t>approx</a:t>
            </a:r>
            <a:r>
              <a:rPr lang="en-US" altLang="en-US" sz="1600" dirty="0">
                <a:latin typeface="+mn-lt"/>
              </a:rPr>
              <a:t> one half of the maximum secondary dendrite arm spacing. Weight fraction of FCC scaled to this distance and read into DICTRA along with the chemistry profiles across the FCC dendrites from the </a:t>
            </a:r>
            <a:r>
              <a:rPr lang="en-US" altLang="en-US" sz="1600" dirty="0" err="1">
                <a:latin typeface="+mn-lt"/>
              </a:rPr>
              <a:t>Scheil</a:t>
            </a:r>
            <a:r>
              <a:rPr lang="en-US" altLang="en-US" sz="1600" dirty="0">
                <a:latin typeface="+mn-lt"/>
              </a:rPr>
              <a:t> simulations.</a:t>
            </a:r>
          </a:p>
        </p:txBody>
      </p:sp>
      <p:pic>
        <p:nvPicPr>
          <p:cNvPr id="5" name="Picture 3" descr="Skopiatorn10041916000_Page_4.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95288" y="2289721"/>
            <a:ext cx="3643312" cy="301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4" descr="Skopiatorn10041916000_Page_4 - Copy.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43438" y="2289721"/>
            <a:ext cx="3714750" cy="295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5"/>
          <p:cNvSpPr txBox="1">
            <a:spLocks noChangeArrowheads="1"/>
          </p:cNvSpPr>
          <p:nvPr/>
        </p:nvSpPr>
        <p:spPr bwMode="auto">
          <a:xfrm>
            <a:off x="431924" y="5283473"/>
            <a:ext cx="8964612" cy="138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600" dirty="0">
                <a:latin typeface="+mn-lt"/>
                <a:cs typeface="Times New Roman" panose="02020603050405020304" pitchFamily="18" charset="0"/>
              </a:rPr>
              <a:t>First heat treatment simulated at 1100</a:t>
            </a:r>
            <a:r>
              <a:rPr lang="en-US" altLang="en-US" sz="1600" dirty="0">
                <a:latin typeface="+mn-lt"/>
                <a:cs typeface="Times New Roman" panose="02020603050405020304" pitchFamily="18" charset="0"/>
                <a:sym typeface="Symbol" panose="05050102010706020507" pitchFamily="18" charset="2"/>
              </a:rPr>
              <a:t></a:t>
            </a:r>
            <a:r>
              <a:rPr lang="en-US" altLang="en-US" sz="1600" dirty="0">
                <a:latin typeface="+mn-lt"/>
                <a:cs typeface="Times New Roman" panose="02020603050405020304" pitchFamily="18" charset="0"/>
              </a:rPr>
              <a:t>C (below incipient melting temp).</a:t>
            </a:r>
          </a:p>
          <a:p>
            <a:pPr eaLnBrk="1" hangingPunct="1"/>
            <a:r>
              <a:rPr lang="en-US" altLang="en-US" sz="1600" dirty="0">
                <a:latin typeface="+mn-lt"/>
                <a:cs typeface="Times New Roman" panose="02020603050405020304" pitchFamily="18" charset="0"/>
              </a:rPr>
              <a:t>But incipient melting temp changes with chemical profile. In second case calculated a new incipient melting temp after 10,000 </a:t>
            </a:r>
            <a:r>
              <a:rPr lang="en-US" altLang="en-US" sz="1600" dirty="0" err="1">
                <a:latin typeface="+mn-lt"/>
                <a:cs typeface="Times New Roman" panose="02020603050405020304" pitchFamily="18" charset="0"/>
              </a:rPr>
              <a:t>secs</a:t>
            </a:r>
            <a:r>
              <a:rPr lang="en-US" altLang="en-US" sz="1600" dirty="0">
                <a:latin typeface="+mn-lt"/>
                <a:cs typeface="Times New Roman" panose="02020603050405020304" pitchFamily="18" charset="0"/>
              </a:rPr>
              <a:t> of 1275</a:t>
            </a:r>
            <a:r>
              <a:rPr lang="en-US" altLang="en-US" sz="1600" dirty="0">
                <a:latin typeface="+mn-lt"/>
                <a:cs typeface="Times New Roman" panose="02020603050405020304" pitchFamily="18" charset="0"/>
                <a:sym typeface="Symbol" panose="05050102010706020507" pitchFamily="18" charset="2"/>
              </a:rPr>
              <a:t></a:t>
            </a:r>
            <a:r>
              <a:rPr lang="en-US" altLang="en-US" sz="1600" dirty="0">
                <a:latin typeface="+mn-lt"/>
                <a:cs typeface="Times New Roman" panose="02020603050405020304" pitchFamily="18" charset="0"/>
              </a:rPr>
              <a:t>C. </a:t>
            </a:r>
          </a:p>
          <a:p>
            <a:pPr eaLnBrk="1" hangingPunct="1"/>
            <a:r>
              <a:rPr lang="en-US" altLang="en-US" sz="1600" dirty="0">
                <a:latin typeface="+mn-lt"/>
                <a:cs typeface="Times New Roman" panose="02020603050405020304" pitchFamily="18" charset="0"/>
              </a:rPr>
              <a:t>Significant improvement of the alloy homogeneity was predicted even after only 8.33 </a:t>
            </a:r>
            <a:r>
              <a:rPr lang="en-US" altLang="en-US" sz="1600" dirty="0" err="1">
                <a:latin typeface="+mn-lt"/>
                <a:cs typeface="Times New Roman" panose="02020603050405020304" pitchFamily="18" charset="0"/>
              </a:rPr>
              <a:t>hrs</a:t>
            </a:r>
            <a:r>
              <a:rPr lang="en-US" altLang="en-US" sz="1600" dirty="0">
                <a:latin typeface="+mn-lt"/>
                <a:cs typeface="Times New Roman" panose="02020603050405020304" pitchFamily="18" charset="0"/>
              </a:rPr>
              <a:t> (30,000 </a:t>
            </a:r>
            <a:r>
              <a:rPr lang="en-US" altLang="en-US" sz="1600" dirty="0" err="1">
                <a:latin typeface="+mn-lt"/>
                <a:cs typeface="Times New Roman" panose="02020603050405020304" pitchFamily="18" charset="0"/>
              </a:rPr>
              <a:t>secs</a:t>
            </a:r>
            <a:r>
              <a:rPr lang="en-US" altLang="en-US" sz="1600" dirty="0">
                <a:latin typeface="+mn-lt"/>
                <a:cs typeface="Times New Roman" panose="02020603050405020304" pitchFamily="18" charset="0"/>
              </a:rPr>
              <a:t>) @1200</a:t>
            </a:r>
            <a:r>
              <a:rPr lang="en-US" altLang="en-US" sz="1600" dirty="0">
                <a:latin typeface="+mn-lt"/>
                <a:cs typeface="Times New Roman" panose="02020603050405020304" pitchFamily="18" charset="0"/>
                <a:sym typeface="Symbol" panose="05050102010706020507" pitchFamily="18" charset="2"/>
              </a:rPr>
              <a:t></a:t>
            </a:r>
            <a:r>
              <a:rPr lang="en-US" altLang="en-US" sz="1600" dirty="0">
                <a:latin typeface="+mn-lt"/>
                <a:cs typeface="Times New Roman" panose="02020603050405020304" pitchFamily="18" charset="0"/>
              </a:rPr>
              <a:t>C after the initial 10,000 </a:t>
            </a:r>
            <a:r>
              <a:rPr lang="en-US" altLang="en-US" sz="2000" dirty="0" err="1">
                <a:latin typeface="+mn-lt"/>
                <a:cs typeface="Times New Roman" panose="02020603050405020304" pitchFamily="18" charset="0"/>
              </a:rPr>
              <a:t>secs</a:t>
            </a:r>
            <a:r>
              <a:rPr lang="en-US" altLang="en-US" sz="2000" dirty="0">
                <a:latin typeface="+mn-lt"/>
                <a:cs typeface="Times New Roman" panose="02020603050405020304" pitchFamily="18" charset="0"/>
              </a:rPr>
              <a:t> @ 1100</a:t>
            </a:r>
            <a:r>
              <a:rPr lang="en-US" altLang="en-US" sz="2000" dirty="0">
                <a:latin typeface="+mn-lt"/>
                <a:cs typeface="Times New Roman" panose="02020603050405020304" pitchFamily="18" charset="0"/>
                <a:sym typeface="Symbol" panose="05050102010706020507" pitchFamily="18" charset="2"/>
              </a:rPr>
              <a:t></a:t>
            </a:r>
            <a:r>
              <a:rPr lang="en-US" altLang="en-US" sz="2000" dirty="0">
                <a:latin typeface="+mn-lt"/>
                <a:cs typeface="Times New Roman" panose="02020603050405020304" pitchFamily="18" charset="0"/>
              </a:rPr>
              <a:t>C. </a:t>
            </a:r>
          </a:p>
        </p:txBody>
      </p:sp>
    </p:spTree>
    <p:extLst>
      <p:ext uri="{BB962C8B-B14F-4D97-AF65-F5344CB8AC3E}">
        <p14:creationId xmlns:p14="http://schemas.microsoft.com/office/powerpoint/2010/main" val="397561167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57200" y="170112"/>
            <a:ext cx="5400675" cy="461665"/>
          </a:xfrm>
        </p:spPr>
        <p:txBody>
          <a:bodyPr/>
          <a:lstStyle/>
          <a:p>
            <a:r>
              <a:rPr lang="en-US" sz="3000" dirty="0" smtClean="0"/>
              <a:t>Example: Heat Treatment</a:t>
            </a:r>
            <a:endParaRPr lang="en-US" sz="3000" dirty="0"/>
          </a:p>
        </p:txBody>
      </p:sp>
      <p:sp>
        <p:nvSpPr>
          <p:cNvPr id="3" name="Rectangle 4"/>
          <p:cNvSpPr>
            <a:spLocks noChangeArrowheads="1"/>
          </p:cNvSpPr>
          <p:nvPr/>
        </p:nvSpPr>
        <p:spPr bwMode="auto">
          <a:xfrm>
            <a:off x="653333" y="826442"/>
            <a:ext cx="6553200" cy="3167063"/>
          </a:xfrm>
          <a:prstGeom prst="rect">
            <a:avLst/>
          </a:prstGeom>
          <a:noFill/>
          <a:ln>
            <a:noFill/>
          </a:ln>
          <a:effectLst/>
          <a:extLst/>
        </p:spPr>
        <p:txBody>
          <a:bodyPr/>
          <a:lstStyle/>
          <a:p>
            <a:pPr defTabSz="674688">
              <a:spcBef>
                <a:spcPct val="40000"/>
              </a:spcBef>
              <a:spcAft>
                <a:spcPct val="30000"/>
              </a:spcAft>
              <a:tabLst>
                <a:tab pos="534988" algn="l"/>
              </a:tabLst>
              <a:defRPr/>
            </a:pPr>
            <a:r>
              <a:rPr lang="en-GB" sz="2000" dirty="0">
                <a:cs typeface="Times New Roman" pitchFamily="18" charset="0"/>
              </a:rPr>
              <a:t>Applications to a wide range of heat treatment related simulations, e.g. to calculate:</a:t>
            </a:r>
          </a:p>
          <a:p>
            <a:pPr marL="444500" indent="-444500" defTabSz="674688">
              <a:spcBef>
                <a:spcPts val="0"/>
              </a:spcBef>
              <a:spcAft>
                <a:spcPts val="600"/>
              </a:spcAft>
              <a:buFont typeface="Wingdings" pitchFamily="2" charset="2"/>
              <a:buChar char="q"/>
              <a:tabLst>
                <a:tab pos="444500" algn="l"/>
              </a:tabLst>
              <a:defRPr/>
            </a:pPr>
            <a:r>
              <a:rPr lang="en-GB" sz="2000" dirty="0">
                <a:cs typeface="Times New Roman" pitchFamily="18" charset="0"/>
              </a:rPr>
              <a:t>Gas phase reactions</a:t>
            </a:r>
          </a:p>
          <a:p>
            <a:pPr marL="444500" indent="-444500" defTabSz="674688">
              <a:spcBef>
                <a:spcPts val="0"/>
              </a:spcBef>
              <a:spcAft>
                <a:spcPts val="600"/>
              </a:spcAft>
              <a:buFont typeface="Wingdings" pitchFamily="2" charset="2"/>
              <a:buChar char="q"/>
              <a:tabLst>
                <a:tab pos="444500" algn="l"/>
              </a:tabLst>
              <a:defRPr/>
            </a:pPr>
            <a:r>
              <a:rPr lang="en-GB" sz="2000" dirty="0">
                <a:cs typeface="Times New Roman" pitchFamily="18" charset="0"/>
              </a:rPr>
              <a:t>Equilibrium between alloy and gas phase as a </a:t>
            </a:r>
            <a:r>
              <a:rPr lang="en-GB" sz="2000" dirty="0" smtClean="0">
                <a:cs typeface="Times New Roman" pitchFamily="18" charset="0"/>
              </a:rPr>
              <a:t>function</a:t>
            </a:r>
          </a:p>
          <a:p>
            <a:pPr defTabSz="674688">
              <a:spcBef>
                <a:spcPts val="0"/>
              </a:spcBef>
              <a:spcAft>
                <a:spcPts val="600"/>
              </a:spcAft>
              <a:tabLst>
                <a:tab pos="444500" algn="l"/>
              </a:tabLst>
              <a:defRPr/>
            </a:pPr>
            <a:r>
              <a:rPr lang="en-GB" sz="2000" dirty="0">
                <a:cs typeface="Times New Roman" pitchFamily="18" charset="0"/>
              </a:rPr>
              <a:t>	</a:t>
            </a:r>
            <a:r>
              <a:rPr lang="en-GB" sz="2000" dirty="0" smtClean="0">
                <a:cs typeface="Times New Roman" pitchFamily="18" charset="0"/>
              </a:rPr>
              <a:t> of temperature </a:t>
            </a:r>
            <a:r>
              <a:rPr lang="en-GB" sz="2000" dirty="0">
                <a:cs typeface="Times New Roman" pitchFamily="18" charset="0"/>
              </a:rPr>
              <a:t>and composition</a:t>
            </a:r>
          </a:p>
          <a:p>
            <a:pPr marL="444500" indent="-444500" defTabSz="674688">
              <a:spcBef>
                <a:spcPts val="0"/>
              </a:spcBef>
              <a:spcAft>
                <a:spcPts val="600"/>
              </a:spcAft>
              <a:buFont typeface="Wingdings" pitchFamily="2" charset="2"/>
              <a:buChar char="q"/>
              <a:tabLst>
                <a:tab pos="444500" algn="l"/>
              </a:tabLst>
              <a:defRPr/>
            </a:pPr>
            <a:r>
              <a:rPr lang="en-GB" sz="2000" dirty="0">
                <a:cs typeface="Times New Roman" pitchFamily="18" charset="0"/>
              </a:rPr>
              <a:t>Predict formation of phases / volume-fractions etc.</a:t>
            </a:r>
          </a:p>
          <a:p>
            <a:pPr marL="444500" indent="-444500" defTabSz="674688">
              <a:spcBef>
                <a:spcPts val="0"/>
              </a:spcBef>
              <a:spcAft>
                <a:spcPts val="600"/>
              </a:spcAft>
              <a:buFont typeface="Wingdings" pitchFamily="2" charset="2"/>
              <a:buChar char="q"/>
              <a:tabLst>
                <a:tab pos="444500" algn="l"/>
              </a:tabLst>
              <a:defRPr/>
            </a:pPr>
            <a:r>
              <a:rPr lang="en-US" sz="2000" dirty="0">
                <a:cs typeface="Times New Roman" pitchFamily="18" charset="0"/>
              </a:rPr>
              <a:t>Oxide scale formation</a:t>
            </a:r>
          </a:p>
          <a:p>
            <a:pPr defTabSz="674688">
              <a:spcBef>
                <a:spcPct val="40000"/>
              </a:spcBef>
              <a:tabLst>
                <a:tab pos="534988" algn="l"/>
              </a:tabLst>
              <a:defRPr/>
            </a:pPr>
            <a:endParaRPr lang="en-GB" dirty="0">
              <a:latin typeface="Arial Narrow" pitchFamily="34" charset="0"/>
            </a:endParaRPr>
          </a:p>
          <a:p>
            <a:pPr defTabSz="674688">
              <a:spcBef>
                <a:spcPct val="40000"/>
              </a:spcBef>
              <a:tabLst>
                <a:tab pos="534988" algn="l"/>
              </a:tabLst>
              <a:defRPr/>
            </a:pPr>
            <a:endParaRPr lang="en-US" dirty="0">
              <a:latin typeface="Arial Narrow" pitchFamily="34" charset="0"/>
            </a:endParaRPr>
          </a:p>
          <a:p>
            <a:pPr defTabSz="674688">
              <a:spcBef>
                <a:spcPct val="40000"/>
              </a:spcBef>
              <a:tabLst>
                <a:tab pos="534988" algn="l"/>
              </a:tabLst>
              <a:defRPr/>
            </a:pPr>
            <a:endParaRPr lang="en-GB" dirty="0">
              <a:latin typeface="Arial Narrow" pitchFamily="34" charset="0"/>
            </a:endParaRPr>
          </a:p>
        </p:txBody>
      </p:sp>
      <p:sp>
        <p:nvSpPr>
          <p:cNvPr id="4" name="Rectangle 5"/>
          <p:cNvSpPr>
            <a:spLocks noChangeArrowheads="1"/>
          </p:cNvSpPr>
          <p:nvPr/>
        </p:nvSpPr>
        <p:spPr bwMode="auto">
          <a:xfrm>
            <a:off x="911601" y="2369492"/>
            <a:ext cx="6408737"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674688" eaLnBrk="0" hangingPunct="0">
              <a:defRPr sz="2400">
                <a:solidFill>
                  <a:schemeClr val="tx1"/>
                </a:solidFill>
                <a:latin typeface="Times New Roman" panose="02020603050405020304" pitchFamily="18" charset="0"/>
              </a:defRPr>
            </a:lvl1pPr>
            <a:lvl2pPr marL="742950" indent="-285750" defTabSz="674688" eaLnBrk="0" hangingPunct="0">
              <a:defRPr sz="2400">
                <a:solidFill>
                  <a:schemeClr val="tx1"/>
                </a:solidFill>
                <a:latin typeface="Times New Roman" panose="02020603050405020304" pitchFamily="18" charset="0"/>
              </a:defRPr>
            </a:lvl2pPr>
            <a:lvl3pPr marL="1143000" indent="-228600" defTabSz="674688" eaLnBrk="0" hangingPunct="0">
              <a:defRPr sz="2400">
                <a:solidFill>
                  <a:schemeClr val="tx1"/>
                </a:solidFill>
                <a:latin typeface="Times New Roman" panose="02020603050405020304" pitchFamily="18" charset="0"/>
              </a:defRPr>
            </a:lvl3pPr>
            <a:lvl4pPr marL="1600200" indent="-228600" defTabSz="674688" eaLnBrk="0" hangingPunct="0">
              <a:defRPr sz="2400">
                <a:solidFill>
                  <a:schemeClr val="tx1"/>
                </a:solidFill>
                <a:latin typeface="Times New Roman" panose="02020603050405020304" pitchFamily="18" charset="0"/>
              </a:defRPr>
            </a:lvl4pPr>
            <a:lvl5pPr marL="2057400" indent="-228600" defTabSz="674688" eaLnBrk="0" hangingPunct="0">
              <a:defRPr sz="2400">
                <a:solidFill>
                  <a:schemeClr val="tx1"/>
                </a:solidFill>
                <a:latin typeface="Times New Roman" panose="02020603050405020304" pitchFamily="18" charset="0"/>
              </a:defRPr>
            </a:lvl5pPr>
            <a:lvl6pPr marL="2514600" indent="-228600" defTabSz="67468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67468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67468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674688"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40000"/>
              </a:spcBef>
            </a:pPr>
            <a:r>
              <a:rPr lang="en-GB" altLang="en-US" sz="1700" b="1" dirty="0">
                <a:latin typeface="Arial Narrow" panose="020B0606020202030204" pitchFamily="34" charset="0"/>
              </a:rPr>
              <a:t/>
            </a:r>
            <a:br>
              <a:rPr lang="en-GB" altLang="en-US" sz="1700" b="1" dirty="0">
                <a:latin typeface="Arial Narrow" panose="020B0606020202030204" pitchFamily="34" charset="0"/>
              </a:rPr>
            </a:br>
            <a:r>
              <a:rPr lang="en-GB" altLang="en-US" sz="1700" b="1" dirty="0">
                <a:latin typeface="Arial Narrow" panose="020B0606020202030204" pitchFamily="34" charset="0"/>
              </a:rPr>
              <a:t>		</a:t>
            </a:r>
          </a:p>
        </p:txBody>
      </p:sp>
      <p:pic>
        <p:nvPicPr>
          <p:cNvPr id="5" name="Picture 6" descr="m57a0397.jpg"/>
          <p:cNvPicPr>
            <a:picLocks noChangeAspect="1" noChangeArrowheads="1"/>
          </p:cNvPicPr>
          <p:nvPr/>
        </p:nvPicPr>
        <p:blipFill>
          <a:blip r:embed="rId2">
            <a:extLst>
              <a:ext uri="{28A0092B-C50C-407E-A947-70E740481C1C}">
                <a14:useLocalDpi xmlns:a14="http://schemas.microsoft.com/office/drawing/2010/main" val="0"/>
              </a:ext>
            </a:extLst>
          </a:blip>
          <a:srcRect t="4565" b="5754"/>
          <a:stretch>
            <a:fillRect/>
          </a:stretch>
        </p:blipFill>
        <p:spPr bwMode="auto">
          <a:xfrm>
            <a:off x="6948264" y="908720"/>
            <a:ext cx="1994501" cy="2659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9"/>
          <p:cNvSpPr txBox="1">
            <a:spLocks noChangeArrowheads="1"/>
          </p:cNvSpPr>
          <p:nvPr/>
        </p:nvSpPr>
        <p:spPr bwMode="auto">
          <a:xfrm>
            <a:off x="683568" y="3572817"/>
            <a:ext cx="352742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GB" altLang="en-US" sz="1400" b="1" u="sng" dirty="0">
                <a:solidFill>
                  <a:schemeClr val="hlink"/>
                </a:solidFill>
                <a:latin typeface="Arial Narrow" panose="020B0606020202030204" pitchFamily="34" charset="0"/>
              </a:rPr>
              <a:t>Decomposition of Acetylene at 10 mbar</a:t>
            </a:r>
          </a:p>
        </p:txBody>
      </p:sp>
      <p:pic>
        <p:nvPicPr>
          <p:cNvPr id="7" name="Picture 7" descr="Acetylene_10mbarAg"/>
          <p:cNvPicPr>
            <a:picLocks noChangeAspect="1" noChangeArrowheads="1"/>
          </p:cNvPicPr>
          <p:nvPr/>
        </p:nvPicPr>
        <p:blipFill>
          <a:blip r:embed="rId3">
            <a:extLst>
              <a:ext uri="{28A0092B-C50C-407E-A947-70E740481C1C}">
                <a14:useLocalDpi xmlns:a14="http://schemas.microsoft.com/office/drawing/2010/main" val="0"/>
              </a:ext>
            </a:extLst>
          </a:blip>
          <a:srcRect l="2377" t="26135" r="43697" b="5121"/>
          <a:stretch>
            <a:fillRect/>
          </a:stretch>
        </p:blipFill>
        <p:spPr bwMode="auto">
          <a:xfrm>
            <a:off x="683568" y="3883967"/>
            <a:ext cx="2935287"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10"/>
          <p:cNvSpPr txBox="1">
            <a:spLocks noChangeArrowheads="1"/>
          </p:cNvSpPr>
          <p:nvPr/>
        </p:nvSpPr>
        <p:spPr bwMode="auto">
          <a:xfrm>
            <a:off x="2267744" y="5206355"/>
            <a:ext cx="452438" cy="24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7400" tIns="33700" rIns="67400" bIns="33700">
            <a:spAutoFit/>
          </a:bodyPr>
          <a:lstStyle>
            <a:lvl1pPr defTabSz="674688" eaLnBrk="0" hangingPunct="0">
              <a:defRPr sz="2400">
                <a:solidFill>
                  <a:schemeClr val="tx1"/>
                </a:solidFill>
                <a:latin typeface="Times New Roman" panose="02020603050405020304" pitchFamily="18" charset="0"/>
              </a:defRPr>
            </a:lvl1pPr>
            <a:lvl2pPr marL="742950" indent="-285750" defTabSz="674688" eaLnBrk="0" hangingPunct="0">
              <a:defRPr sz="2400">
                <a:solidFill>
                  <a:schemeClr val="tx1"/>
                </a:solidFill>
                <a:latin typeface="Times New Roman" panose="02020603050405020304" pitchFamily="18" charset="0"/>
              </a:defRPr>
            </a:lvl2pPr>
            <a:lvl3pPr marL="1143000" indent="-228600" defTabSz="674688" eaLnBrk="0" hangingPunct="0">
              <a:defRPr sz="2400">
                <a:solidFill>
                  <a:schemeClr val="tx1"/>
                </a:solidFill>
                <a:latin typeface="Times New Roman" panose="02020603050405020304" pitchFamily="18" charset="0"/>
              </a:defRPr>
            </a:lvl3pPr>
            <a:lvl4pPr marL="1600200" indent="-228600" defTabSz="674688" eaLnBrk="0" hangingPunct="0">
              <a:defRPr sz="2400">
                <a:solidFill>
                  <a:schemeClr val="tx1"/>
                </a:solidFill>
                <a:latin typeface="Times New Roman" panose="02020603050405020304" pitchFamily="18" charset="0"/>
              </a:defRPr>
            </a:lvl4pPr>
            <a:lvl5pPr marL="2057400" indent="-228600" defTabSz="674688" eaLnBrk="0" hangingPunct="0">
              <a:defRPr sz="2400">
                <a:solidFill>
                  <a:schemeClr val="tx1"/>
                </a:solidFill>
                <a:latin typeface="Times New Roman" panose="02020603050405020304" pitchFamily="18" charset="0"/>
              </a:defRPr>
            </a:lvl5pPr>
            <a:lvl6pPr marL="2514600" indent="-228600" defTabSz="674688"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defTabSz="674688"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defTabSz="674688"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defTabSz="674688"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sv-SE" altLang="en-US" sz="1200" b="1" dirty="0">
                <a:solidFill>
                  <a:srgbClr val="CC0099"/>
                </a:solidFill>
                <a:latin typeface="Monotype Corsiva" panose="03010101010201010101" pitchFamily="66" charset="0"/>
              </a:rPr>
              <a:t>a</a:t>
            </a:r>
            <a:r>
              <a:rPr lang="sv-SE" altLang="en-US" sz="1000" b="1" baseline="-25000" dirty="0">
                <a:solidFill>
                  <a:srgbClr val="CC0099"/>
                </a:solidFill>
                <a:latin typeface="Arial Narrow" panose="020B0606020202030204" pitchFamily="34" charset="0"/>
              </a:rPr>
              <a:t>C</a:t>
            </a:r>
            <a:r>
              <a:rPr lang="sv-SE" altLang="en-US" sz="1000" b="1" dirty="0">
                <a:solidFill>
                  <a:srgbClr val="CC0099"/>
                </a:solidFill>
                <a:latin typeface="Arial Narrow" panose="020B0606020202030204" pitchFamily="34" charset="0"/>
              </a:rPr>
              <a:t>&gt;1.0</a:t>
            </a:r>
            <a:endParaRPr lang="en-GB" altLang="en-US" sz="1000" b="1" dirty="0">
              <a:solidFill>
                <a:srgbClr val="CC0099"/>
              </a:solidFill>
              <a:latin typeface="Arial Narrow" panose="020B0606020202030204" pitchFamily="34" charset="0"/>
            </a:endParaRPr>
          </a:p>
        </p:txBody>
      </p:sp>
      <p:sp>
        <p:nvSpPr>
          <p:cNvPr id="9" name="Text Box 9"/>
          <p:cNvSpPr txBox="1">
            <a:spLocks noChangeArrowheads="1"/>
          </p:cNvSpPr>
          <p:nvPr/>
        </p:nvSpPr>
        <p:spPr bwMode="auto">
          <a:xfrm>
            <a:off x="5350251" y="3568055"/>
            <a:ext cx="201612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GB" altLang="en-US" sz="1400" b="1" u="sng">
                <a:solidFill>
                  <a:schemeClr val="hlink"/>
                </a:solidFill>
                <a:latin typeface="Arial Narrow" panose="020B0606020202030204" pitchFamily="34" charset="0"/>
              </a:rPr>
              <a:t>Carbide dissolution</a:t>
            </a:r>
          </a:p>
        </p:txBody>
      </p:sp>
      <p:sp>
        <p:nvSpPr>
          <p:cNvPr id="10" name="AutoShape 2"/>
          <p:cNvSpPr>
            <a:spLocks noChangeAspect="1" noChangeArrowheads="1"/>
          </p:cNvSpPr>
          <p:nvPr/>
        </p:nvSpPr>
        <p:spPr bwMode="auto">
          <a:xfrm>
            <a:off x="1632326" y="4591992"/>
            <a:ext cx="2936875"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pic>
        <p:nvPicPr>
          <p:cNvPr id="11" name="Picture 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56501" y="3950642"/>
            <a:ext cx="2379662"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2" descr="fig5"/>
          <p:cNvPicPr>
            <a:picLocks noChangeAspect="1" noChangeArrowheads="1"/>
          </p:cNvPicPr>
          <p:nvPr/>
        </p:nvPicPr>
        <p:blipFill>
          <a:blip r:embed="rId5" cstate="print">
            <a:extLst>
              <a:ext uri="{28A0092B-C50C-407E-A947-70E740481C1C}">
                <a14:useLocalDpi xmlns:a14="http://schemas.microsoft.com/office/drawing/2010/main" val="0"/>
              </a:ext>
            </a:extLst>
          </a:blip>
          <a:srcRect l="9190" t="19437" r="36391" b="8813"/>
          <a:stretch>
            <a:fillRect/>
          </a:stretch>
        </p:blipFill>
        <p:spPr>
          <a:xfrm>
            <a:off x="5469313" y="4149080"/>
            <a:ext cx="2355850" cy="2195512"/>
          </a:xfrm>
          <a:prstGeom prst="rect">
            <a:avLst/>
          </a:prstGeom>
        </p:spPr>
      </p:pic>
    </p:spTree>
    <p:extLst>
      <p:ext uri="{BB962C8B-B14F-4D97-AF65-F5344CB8AC3E}">
        <p14:creationId xmlns:p14="http://schemas.microsoft.com/office/powerpoint/2010/main" val="193217824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539552" y="188641"/>
            <a:ext cx="6480720" cy="504056"/>
          </a:xfrm>
        </p:spPr>
        <p:txBody>
          <a:bodyPr/>
          <a:lstStyle/>
          <a:p>
            <a:r>
              <a:rPr lang="en-US" sz="3000" dirty="0" smtClean="0"/>
              <a:t>Example: Calculated Lehrer diagram</a:t>
            </a:r>
            <a:endParaRPr lang="en-US" sz="3000" dirty="0"/>
          </a:p>
        </p:txBody>
      </p:sp>
      <p:sp>
        <p:nvSpPr>
          <p:cNvPr id="10" name="AutoShape 2"/>
          <p:cNvSpPr>
            <a:spLocks noChangeAspect="1" noChangeArrowheads="1"/>
          </p:cNvSpPr>
          <p:nvPr/>
        </p:nvSpPr>
        <p:spPr bwMode="auto">
          <a:xfrm>
            <a:off x="1632326" y="4591992"/>
            <a:ext cx="2936875"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pic>
        <p:nvPicPr>
          <p:cNvPr id="13" name="Picture 3" descr="Figure 3.jpg"/>
          <p:cNvPicPr>
            <a:picLocks noChangeAspect="1"/>
          </p:cNvPicPr>
          <p:nvPr/>
        </p:nvPicPr>
        <p:blipFill rotWithShape="1">
          <a:blip r:embed="rId2">
            <a:extLst>
              <a:ext uri="{28A0092B-C50C-407E-A947-70E740481C1C}">
                <a14:useLocalDpi xmlns:a14="http://schemas.microsoft.com/office/drawing/2010/main" val="0"/>
              </a:ext>
            </a:extLst>
          </a:blip>
          <a:srcRect r="19685" b="4561"/>
          <a:stretch/>
        </p:blipFill>
        <p:spPr bwMode="auto">
          <a:xfrm>
            <a:off x="1259632" y="1143000"/>
            <a:ext cx="7344816" cy="54543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15"/>
          <p:cNvSpPr txBox="1">
            <a:spLocks noChangeArrowheads="1"/>
          </p:cNvSpPr>
          <p:nvPr/>
        </p:nvSpPr>
        <p:spPr bwMode="auto">
          <a:xfrm>
            <a:off x="1115616" y="5805264"/>
            <a:ext cx="738187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800" dirty="0">
                <a:latin typeface="+mn-lt"/>
              </a:rPr>
              <a:t>© 2011 Center for Heat Treating Excellence, Worcester Polytechnic Institute, </a:t>
            </a:r>
            <a:br>
              <a:rPr lang="en-US" altLang="en-US" sz="1800" dirty="0">
                <a:latin typeface="+mn-lt"/>
              </a:rPr>
            </a:br>
            <a:r>
              <a:rPr lang="en-US" altLang="en-US" sz="1800" dirty="0">
                <a:latin typeface="+mn-lt"/>
              </a:rPr>
              <a:t>Worcester MA, all rights reserved</a:t>
            </a:r>
            <a:endParaRPr lang="en-GB" altLang="en-US" sz="1800" i="1" dirty="0">
              <a:latin typeface="+mn-lt"/>
            </a:endParaRPr>
          </a:p>
        </p:txBody>
      </p:sp>
    </p:spTree>
    <p:extLst>
      <p:ext uri="{BB962C8B-B14F-4D97-AF65-F5344CB8AC3E}">
        <p14:creationId xmlns:p14="http://schemas.microsoft.com/office/powerpoint/2010/main" val="409011230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539552" y="225383"/>
            <a:ext cx="6480720" cy="792087"/>
          </a:xfrm>
        </p:spPr>
        <p:txBody>
          <a:bodyPr/>
          <a:lstStyle/>
          <a:p>
            <a:r>
              <a:rPr lang="en-US" sz="2800" dirty="0" smtClean="0"/>
              <a:t>Example: Carburization of highly alloyed steels (1)</a:t>
            </a:r>
            <a:endParaRPr lang="en-US" sz="2800" dirty="0"/>
          </a:p>
        </p:txBody>
      </p:sp>
      <p:sp>
        <p:nvSpPr>
          <p:cNvPr id="10" name="AutoShape 2"/>
          <p:cNvSpPr>
            <a:spLocks noChangeAspect="1" noChangeArrowheads="1"/>
          </p:cNvSpPr>
          <p:nvPr/>
        </p:nvSpPr>
        <p:spPr bwMode="auto">
          <a:xfrm>
            <a:off x="1632326" y="4591992"/>
            <a:ext cx="2936875"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6" name="Rectangle 4"/>
          <p:cNvSpPr txBox="1">
            <a:spLocks noChangeArrowheads="1"/>
          </p:cNvSpPr>
          <p:nvPr/>
        </p:nvSpPr>
        <p:spPr>
          <a:xfrm>
            <a:off x="700609" y="1126009"/>
            <a:ext cx="7910512" cy="762000"/>
          </a:xfrm>
          <a:prstGeom prst="rect">
            <a:avLst/>
          </a:prstGeom>
          <a:noFill/>
        </p:spPr>
        <p:txBody>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r>
              <a:rPr lang="en-GB" altLang="en-US" sz="2000" dirty="0" smtClean="0"/>
              <a:t>Use of activity-flux function in order to account for “surface reaction”.</a:t>
            </a:r>
          </a:p>
        </p:txBody>
      </p:sp>
      <p:pic>
        <p:nvPicPr>
          <p:cNvPr id="7" name="Picture 5" descr="wp-dist"/>
          <p:cNvPicPr>
            <a:picLocks noChangeAspect="1" noChangeArrowheads="1"/>
          </p:cNvPicPr>
          <p:nvPr/>
        </p:nvPicPr>
        <p:blipFill>
          <a:blip r:embed="rId2">
            <a:extLst>
              <a:ext uri="{28A0092B-C50C-407E-A947-70E740481C1C}">
                <a14:useLocalDpi xmlns:a14="http://schemas.microsoft.com/office/drawing/2010/main" val="0"/>
              </a:ext>
            </a:extLst>
          </a:blip>
          <a:srcRect t="22789" r="42584" b="4173"/>
          <a:stretch>
            <a:fillRect/>
          </a:stretch>
        </p:blipFill>
        <p:spPr bwMode="auto">
          <a:xfrm>
            <a:off x="3635896" y="1484784"/>
            <a:ext cx="5308600" cy="491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6"/>
          <p:cNvSpPr txBox="1">
            <a:spLocks noChangeArrowheads="1"/>
          </p:cNvSpPr>
          <p:nvPr/>
        </p:nvSpPr>
        <p:spPr bwMode="auto">
          <a:xfrm>
            <a:off x="5148784" y="5877397"/>
            <a:ext cx="3317875" cy="45720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GB" altLang="en-US">
                <a:latin typeface="Arial Narrow" panose="020B0606020202030204" pitchFamily="34" charset="0"/>
              </a:rPr>
              <a:t>Distance from surface  [mm]</a:t>
            </a:r>
          </a:p>
        </p:txBody>
      </p:sp>
      <p:sp>
        <p:nvSpPr>
          <p:cNvPr id="9" name="Text Box 7"/>
          <p:cNvSpPr txBox="1">
            <a:spLocks noChangeArrowheads="1"/>
          </p:cNvSpPr>
          <p:nvPr/>
        </p:nvSpPr>
        <p:spPr bwMode="auto">
          <a:xfrm rot="16200000">
            <a:off x="3131864" y="3931916"/>
            <a:ext cx="2049463" cy="45720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GB" altLang="en-US">
                <a:latin typeface="Arial Narrow" panose="020B0606020202030204" pitchFamily="34" charset="0"/>
              </a:rPr>
              <a:t>Mass-Percent  C</a:t>
            </a:r>
          </a:p>
        </p:txBody>
      </p:sp>
      <p:sp>
        <p:nvSpPr>
          <p:cNvPr id="11" name="Text Box 8"/>
          <p:cNvSpPr txBox="1">
            <a:spLocks noChangeArrowheads="1"/>
          </p:cNvSpPr>
          <p:nvPr/>
        </p:nvSpPr>
        <p:spPr bwMode="auto">
          <a:xfrm>
            <a:off x="6156846" y="4508972"/>
            <a:ext cx="415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GB" altLang="en-US" sz="2000">
                <a:latin typeface="Arial Narrow" panose="020B0606020202030204" pitchFamily="34" charset="0"/>
              </a:rPr>
              <a:t>4h</a:t>
            </a:r>
          </a:p>
        </p:txBody>
      </p:sp>
      <p:sp>
        <p:nvSpPr>
          <p:cNvPr id="12" name="Text Box 9"/>
          <p:cNvSpPr txBox="1">
            <a:spLocks noChangeArrowheads="1"/>
          </p:cNvSpPr>
          <p:nvPr/>
        </p:nvSpPr>
        <p:spPr bwMode="auto">
          <a:xfrm>
            <a:off x="5509146" y="4724872"/>
            <a:ext cx="4397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GB" altLang="en-US" sz="2000">
                <a:latin typeface="Arial Narrow" panose="020B0606020202030204" pitchFamily="34" charset="0"/>
              </a:rPr>
              <a:t>1h</a:t>
            </a:r>
          </a:p>
        </p:txBody>
      </p:sp>
      <p:sp>
        <p:nvSpPr>
          <p:cNvPr id="14" name="Text Box 10"/>
          <p:cNvSpPr txBox="1">
            <a:spLocks noChangeArrowheads="1"/>
          </p:cNvSpPr>
          <p:nvPr/>
        </p:nvSpPr>
        <p:spPr bwMode="auto">
          <a:xfrm>
            <a:off x="4716984" y="5156672"/>
            <a:ext cx="8080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GB" altLang="en-US" sz="2000">
                <a:latin typeface="Arial Narrow" panose="020B0606020202030204" pitchFamily="34" charset="0"/>
              </a:rPr>
              <a:t>30 min</a:t>
            </a:r>
          </a:p>
        </p:txBody>
      </p:sp>
      <p:sp>
        <p:nvSpPr>
          <p:cNvPr id="16" name="Rectangle 11"/>
          <p:cNvSpPr>
            <a:spLocks noChangeArrowheads="1"/>
          </p:cNvSpPr>
          <p:nvPr/>
        </p:nvSpPr>
        <p:spPr bwMode="auto">
          <a:xfrm>
            <a:off x="684734" y="1845147"/>
            <a:ext cx="316706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20000"/>
              </a:spcBef>
            </a:pPr>
            <a:r>
              <a:rPr lang="en-GB" altLang="en-US" sz="3200" dirty="0" err="1">
                <a:latin typeface="Arial Narrow" panose="020B0606020202030204" pitchFamily="34" charset="0"/>
              </a:rPr>
              <a:t>J</a:t>
            </a:r>
            <a:r>
              <a:rPr lang="en-GB" altLang="en-US" sz="3200" baseline="-25000" dirty="0" err="1">
                <a:latin typeface="Arial Narrow" panose="020B0606020202030204" pitchFamily="34" charset="0"/>
              </a:rPr>
              <a:t>c</a:t>
            </a:r>
            <a:r>
              <a:rPr lang="en-GB" altLang="en-US" sz="3200" dirty="0">
                <a:latin typeface="Arial Narrow" panose="020B0606020202030204" pitchFamily="34" charset="0"/>
              </a:rPr>
              <a:t> = f (</a:t>
            </a:r>
            <a:r>
              <a:rPr lang="en-GB" altLang="en-US" sz="3200" dirty="0" err="1">
                <a:latin typeface="Arial Narrow" panose="020B0606020202030204" pitchFamily="34" charset="0"/>
              </a:rPr>
              <a:t>a</a:t>
            </a:r>
            <a:r>
              <a:rPr lang="en-GB" altLang="en-US" sz="3200" baseline="-25000" dirty="0" err="1">
                <a:latin typeface="Arial Narrow" panose="020B0606020202030204" pitchFamily="34" charset="0"/>
              </a:rPr>
              <a:t>c</a:t>
            </a:r>
            <a:r>
              <a:rPr lang="en-GB" altLang="en-US" sz="3200" baseline="30000" dirty="0" err="1">
                <a:latin typeface="Arial Narrow" panose="020B0606020202030204" pitchFamily="34" charset="0"/>
              </a:rPr>
              <a:t>gas</a:t>
            </a:r>
            <a:r>
              <a:rPr lang="en-GB" altLang="en-US" sz="3200" dirty="0">
                <a:latin typeface="Arial Narrow" panose="020B0606020202030204" pitchFamily="34" charset="0"/>
              </a:rPr>
              <a:t> – </a:t>
            </a:r>
            <a:r>
              <a:rPr lang="en-GB" altLang="en-US" sz="3200" dirty="0" err="1">
                <a:latin typeface="Arial Narrow" panose="020B0606020202030204" pitchFamily="34" charset="0"/>
              </a:rPr>
              <a:t>a</a:t>
            </a:r>
            <a:r>
              <a:rPr lang="en-GB" altLang="en-US" sz="3200" baseline="-25000" dirty="0" err="1">
                <a:latin typeface="Arial Narrow" panose="020B0606020202030204" pitchFamily="34" charset="0"/>
              </a:rPr>
              <a:t>c</a:t>
            </a:r>
            <a:r>
              <a:rPr lang="en-GB" altLang="en-US" sz="3200" baseline="30000" dirty="0" err="1">
                <a:latin typeface="Arial Narrow" panose="020B0606020202030204" pitchFamily="34" charset="0"/>
              </a:rPr>
              <a:t>surf</a:t>
            </a:r>
            <a:r>
              <a:rPr lang="en-GB" altLang="en-US" sz="3200" dirty="0">
                <a:latin typeface="Arial Narrow" panose="020B0606020202030204" pitchFamily="34" charset="0"/>
              </a:rPr>
              <a:t>)</a:t>
            </a:r>
          </a:p>
          <a:p>
            <a:pPr eaLnBrk="1" hangingPunct="1">
              <a:spcBef>
                <a:spcPct val="20000"/>
              </a:spcBef>
            </a:pPr>
            <a:endParaRPr lang="en-GB" altLang="en-US" sz="1400" dirty="0">
              <a:latin typeface="Arial Narrow" panose="020B0606020202030204" pitchFamily="34" charset="0"/>
            </a:endParaRPr>
          </a:p>
          <a:p>
            <a:pPr eaLnBrk="1" hangingPunct="1">
              <a:spcBef>
                <a:spcPct val="20000"/>
              </a:spcBef>
            </a:pPr>
            <a:r>
              <a:rPr lang="en-GB" altLang="en-US" sz="2000" dirty="0">
                <a:latin typeface="Arial Narrow" panose="020B0606020202030204" pitchFamily="34" charset="0"/>
              </a:rPr>
              <a:t>where f is a mass-transfer coefficient that needs to be determined for each case.</a:t>
            </a:r>
          </a:p>
          <a:p>
            <a:pPr eaLnBrk="1" hangingPunct="1">
              <a:spcBef>
                <a:spcPct val="20000"/>
              </a:spcBef>
            </a:pPr>
            <a:endParaRPr lang="en-GB" altLang="en-US" sz="2000" dirty="0">
              <a:latin typeface="Arial Narrow" panose="020B0606020202030204" pitchFamily="34" charset="0"/>
            </a:endParaRPr>
          </a:p>
          <a:p>
            <a:pPr eaLnBrk="1" hangingPunct="1">
              <a:spcBef>
                <a:spcPct val="20000"/>
              </a:spcBef>
            </a:pPr>
            <a:r>
              <a:rPr lang="en-GB" altLang="en-US" sz="2000" dirty="0">
                <a:latin typeface="Arial Narrow" panose="020B0606020202030204" pitchFamily="34" charset="0"/>
              </a:rPr>
              <a:t>The “surface-reaction” taking place at the steel surface (and the mass-transfer coefficient) is believed to be strongly affected by pressure.  </a:t>
            </a:r>
          </a:p>
        </p:txBody>
      </p:sp>
      <p:sp>
        <p:nvSpPr>
          <p:cNvPr id="17" name="Rectangle 12"/>
          <p:cNvSpPr>
            <a:spLocks noChangeArrowheads="1"/>
          </p:cNvSpPr>
          <p:nvPr/>
        </p:nvSpPr>
        <p:spPr bwMode="auto">
          <a:xfrm>
            <a:off x="6140971" y="2315047"/>
            <a:ext cx="2667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20000"/>
              </a:spcBef>
            </a:pPr>
            <a:r>
              <a:rPr lang="en-GB" altLang="en-US">
                <a:latin typeface="Arial Narrow" panose="020B0606020202030204" pitchFamily="34" charset="0"/>
              </a:rPr>
              <a:t>AISI 1018 steel carburized at 899 </a:t>
            </a:r>
            <a:r>
              <a:rPr lang="en-US" altLang="en-US">
                <a:latin typeface="Arial Narrow" panose="020B0606020202030204" pitchFamily="34" charset="0"/>
              </a:rPr>
              <a:t>º</a:t>
            </a:r>
            <a:r>
              <a:rPr lang="en-GB" altLang="en-US">
                <a:latin typeface="Arial Narrow" panose="020B0606020202030204" pitchFamily="34" charset="0"/>
              </a:rPr>
              <a:t>C</a:t>
            </a:r>
          </a:p>
          <a:p>
            <a:pPr eaLnBrk="1" hangingPunct="1">
              <a:spcBef>
                <a:spcPct val="20000"/>
              </a:spcBef>
            </a:pPr>
            <a:endParaRPr lang="en-GB" altLang="en-US" sz="1400">
              <a:latin typeface="Arial Narrow" panose="020B0606020202030204" pitchFamily="34" charset="0"/>
            </a:endParaRPr>
          </a:p>
          <a:p>
            <a:pPr eaLnBrk="1" hangingPunct="1">
              <a:spcBef>
                <a:spcPct val="20000"/>
              </a:spcBef>
            </a:pPr>
            <a:r>
              <a:rPr lang="en-GB" altLang="en-US">
                <a:latin typeface="Arial Narrow" panose="020B0606020202030204" pitchFamily="34" charset="0"/>
              </a:rPr>
              <a:t>f = 9.1 </a:t>
            </a:r>
            <a:r>
              <a:rPr lang="en-US" altLang="en-US" sz="1600">
                <a:latin typeface="Arial Narrow" panose="020B0606020202030204" pitchFamily="34" charset="0"/>
                <a:sym typeface="Symbol" panose="05050102010706020507" pitchFamily="18" charset="2"/>
              </a:rPr>
              <a:t>•</a:t>
            </a:r>
            <a:r>
              <a:rPr lang="en-GB" altLang="en-US">
                <a:latin typeface="Arial Narrow" panose="020B0606020202030204" pitchFamily="34" charset="0"/>
                <a:sym typeface="Symbol" panose="05050102010706020507" pitchFamily="18" charset="2"/>
              </a:rPr>
              <a:t> 10</a:t>
            </a:r>
            <a:r>
              <a:rPr lang="en-GB" altLang="en-US" baseline="30000">
                <a:latin typeface="Arial Narrow" panose="020B0606020202030204" pitchFamily="34" charset="0"/>
                <a:sym typeface="Symbol" panose="05050102010706020507" pitchFamily="18" charset="2"/>
              </a:rPr>
              <a:t>-9</a:t>
            </a:r>
            <a:r>
              <a:rPr lang="en-GB" altLang="en-US">
                <a:latin typeface="Arial Narrow" panose="020B0606020202030204" pitchFamily="34" charset="0"/>
                <a:sym typeface="Symbol" panose="05050102010706020507" pitchFamily="18" charset="2"/>
              </a:rPr>
              <a:t>  [m/s]</a:t>
            </a:r>
          </a:p>
          <a:p>
            <a:pPr eaLnBrk="1" hangingPunct="1">
              <a:spcBef>
                <a:spcPct val="20000"/>
              </a:spcBef>
            </a:pPr>
            <a:r>
              <a:rPr lang="en-GB" altLang="en-US">
                <a:latin typeface="Arial Narrow" panose="020B0606020202030204" pitchFamily="34" charset="0"/>
                <a:sym typeface="Symbol" panose="05050102010706020507" pitchFamily="18" charset="2"/>
              </a:rPr>
              <a:t>a</a:t>
            </a:r>
            <a:r>
              <a:rPr lang="en-GB" altLang="en-US" baseline="-25000">
                <a:latin typeface="Arial Narrow" panose="020B0606020202030204" pitchFamily="34" charset="0"/>
                <a:sym typeface="Symbol" panose="05050102010706020507" pitchFamily="18" charset="2"/>
              </a:rPr>
              <a:t>c</a:t>
            </a:r>
            <a:r>
              <a:rPr lang="en-GB" altLang="en-US" baseline="30000">
                <a:latin typeface="Arial Narrow" panose="020B0606020202030204" pitchFamily="34" charset="0"/>
                <a:sym typeface="Symbol" panose="05050102010706020507" pitchFamily="18" charset="2"/>
              </a:rPr>
              <a:t>gas</a:t>
            </a:r>
            <a:r>
              <a:rPr lang="en-GB" altLang="en-US" baseline="-25000">
                <a:latin typeface="Arial Narrow" panose="020B0606020202030204" pitchFamily="34" charset="0"/>
                <a:sym typeface="Symbol" panose="05050102010706020507" pitchFamily="18" charset="2"/>
              </a:rPr>
              <a:t> </a:t>
            </a:r>
            <a:r>
              <a:rPr lang="en-GB" altLang="en-US">
                <a:latin typeface="Arial Narrow" panose="020B0606020202030204" pitchFamily="34" charset="0"/>
                <a:sym typeface="Symbol" panose="05050102010706020507" pitchFamily="18" charset="2"/>
              </a:rPr>
              <a:t>= 0.67</a:t>
            </a:r>
            <a:endParaRPr lang="en-US" altLang="en-US">
              <a:latin typeface="Arial Narrow" panose="020B0606020202030204" pitchFamily="34" charset="0"/>
              <a:sym typeface="Symbol" panose="05050102010706020507" pitchFamily="18" charset="2"/>
            </a:endParaRPr>
          </a:p>
        </p:txBody>
      </p:sp>
    </p:spTree>
    <p:extLst>
      <p:ext uri="{BB962C8B-B14F-4D97-AF65-F5344CB8AC3E}">
        <p14:creationId xmlns:p14="http://schemas.microsoft.com/office/powerpoint/2010/main" val="170581581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57200" y="261809"/>
            <a:ext cx="6635080" cy="430887"/>
          </a:xfrm>
        </p:spPr>
        <p:txBody>
          <a:bodyPr/>
          <a:lstStyle/>
          <a:p>
            <a:r>
              <a:rPr lang="en-US" sz="2800" dirty="0" smtClean="0"/>
              <a:t>Example: Fe-13Cr-5Co-3Ni-2Mo-0.07C  (I)</a:t>
            </a:r>
            <a:endParaRPr lang="en-US" sz="2800" dirty="0"/>
          </a:p>
        </p:txBody>
      </p:sp>
      <p:grpSp>
        <p:nvGrpSpPr>
          <p:cNvPr id="3" name="Group 15"/>
          <p:cNvGrpSpPr>
            <a:grpSpLocks/>
          </p:cNvGrpSpPr>
          <p:nvPr/>
        </p:nvGrpSpPr>
        <p:grpSpPr bwMode="auto">
          <a:xfrm>
            <a:off x="370411" y="1988840"/>
            <a:ext cx="4457597" cy="4240212"/>
            <a:chOff x="1066800" y="1524000"/>
            <a:chExt cx="5483225" cy="5210175"/>
          </a:xfrm>
        </p:grpSpPr>
        <p:pic>
          <p:nvPicPr>
            <p:cNvPr id="4" name="Picture 3" descr="1"/>
            <p:cNvPicPr>
              <a:picLocks noChangeAspect="1" noChangeArrowheads="1"/>
            </p:cNvPicPr>
            <p:nvPr/>
          </p:nvPicPr>
          <p:blipFill rotWithShape="1">
            <a:blip r:embed="rId2">
              <a:extLst>
                <a:ext uri="{28A0092B-C50C-407E-A947-70E740481C1C}">
                  <a14:useLocalDpi xmlns:a14="http://schemas.microsoft.com/office/drawing/2010/main" val="0"/>
                </a:ext>
              </a:extLst>
            </a:blip>
            <a:srcRect l="2617" t="24611" r="42407" b="5994"/>
            <a:stretch/>
          </p:blipFill>
          <p:spPr bwMode="auto">
            <a:xfrm>
              <a:off x="1097706" y="1524000"/>
              <a:ext cx="5452319" cy="516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4"/>
            <p:cNvSpPr txBox="1">
              <a:spLocks noChangeArrowheads="1"/>
            </p:cNvSpPr>
            <p:nvPr/>
          </p:nvSpPr>
          <p:spPr bwMode="auto">
            <a:xfrm>
              <a:off x="2255757" y="6276975"/>
              <a:ext cx="3317875" cy="45720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GB" altLang="en-US">
                  <a:latin typeface="Arial Narrow" panose="020B0606020202030204" pitchFamily="34" charset="0"/>
                </a:rPr>
                <a:t>Distance from surface  [mm]</a:t>
              </a:r>
            </a:p>
          </p:txBody>
        </p:sp>
        <p:sp>
          <p:nvSpPr>
            <p:cNvPr id="6" name="Text Box 5"/>
            <p:cNvSpPr txBox="1">
              <a:spLocks noChangeArrowheads="1"/>
            </p:cNvSpPr>
            <p:nvPr/>
          </p:nvSpPr>
          <p:spPr bwMode="auto">
            <a:xfrm rot="-5400000">
              <a:off x="130968" y="3602832"/>
              <a:ext cx="2328863" cy="45720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GB" altLang="en-US" dirty="0">
                  <a:latin typeface="Arial Narrow" panose="020B0606020202030204" pitchFamily="34" charset="0"/>
                </a:rPr>
                <a:t>Mass-Percent of  C</a:t>
              </a:r>
            </a:p>
          </p:txBody>
        </p:sp>
        <p:sp>
          <p:nvSpPr>
            <p:cNvPr id="7" name="Rectangle 6"/>
            <p:cNvSpPr>
              <a:spLocks noChangeArrowheads="1"/>
            </p:cNvSpPr>
            <p:nvPr/>
          </p:nvSpPr>
          <p:spPr bwMode="auto">
            <a:xfrm>
              <a:off x="3186113" y="47244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20000"/>
                </a:spcBef>
              </a:pPr>
              <a:r>
                <a:rPr lang="en-GB" altLang="en-US" sz="2000">
                  <a:latin typeface="Arial Narrow" panose="020B0606020202030204" pitchFamily="34" charset="0"/>
                </a:rPr>
                <a:t>2.5h</a:t>
              </a:r>
            </a:p>
          </p:txBody>
        </p:sp>
        <p:sp>
          <p:nvSpPr>
            <p:cNvPr id="8" name="Rectangle 7"/>
            <p:cNvSpPr>
              <a:spLocks noChangeArrowheads="1"/>
            </p:cNvSpPr>
            <p:nvPr/>
          </p:nvSpPr>
          <p:spPr bwMode="auto">
            <a:xfrm>
              <a:off x="2728913" y="5272088"/>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20000"/>
                </a:spcBef>
              </a:pPr>
              <a:r>
                <a:rPr lang="en-GB" altLang="en-US" sz="2000">
                  <a:latin typeface="Arial Narrow" panose="020B0606020202030204" pitchFamily="34" charset="0"/>
                </a:rPr>
                <a:t>0.5h</a:t>
              </a:r>
            </a:p>
          </p:txBody>
        </p:sp>
        <p:sp>
          <p:nvSpPr>
            <p:cNvPr id="9" name="Rectangle 8"/>
            <p:cNvSpPr>
              <a:spLocks noChangeArrowheads="1"/>
            </p:cNvSpPr>
            <p:nvPr/>
          </p:nvSpPr>
          <p:spPr bwMode="auto">
            <a:xfrm>
              <a:off x="2971801" y="1984375"/>
              <a:ext cx="2160069" cy="49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GB" altLang="en-US" sz="2000">
                  <a:latin typeface="Arial Narrow" panose="020B0606020202030204" pitchFamily="34" charset="0"/>
                </a:rPr>
                <a:t>1750 </a:t>
              </a:r>
              <a:r>
                <a:rPr lang="en-US" altLang="en-US" sz="2000">
                  <a:latin typeface="Arial Narrow" panose="020B0606020202030204" pitchFamily="34" charset="0"/>
                </a:rPr>
                <a:t>º</a:t>
              </a:r>
              <a:r>
                <a:rPr lang="en-GB" altLang="en-US" sz="2000">
                  <a:latin typeface="Arial Narrow" panose="020B0606020202030204" pitchFamily="34" charset="0"/>
                </a:rPr>
                <a:t>F (955 </a:t>
              </a:r>
              <a:r>
                <a:rPr lang="en-US" altLang="en-US" sz="2000"/>
                <a:t>º</a:t>
              </a:r>
              <a:r>
                <a:rPr lang="en-GB" altLang="en-US" sz="2000">
                  <a:latin typeface="Arial Narrow" panose="020B0606020202030204" pitchFamily="34" charset="0"/>
                </a:rPr>
                <a:t>C)</a:t>
              </a:r>
            </a:p>
          </p:txBody>
        </p:sp>
        <p:sp>
          <p:nvSpPr>
            <p:cNvPr id="10" name="Rectangle 9"/>
            <p:cNvSpPr>
              <a:spLocks noChangeArrowheads="1"/>
            </p:cNvSpPr>
            <p:nvPr/>
          </p:nvSpPr>
          <p:spPr bwMode="auto">
            <a:xfrm>
              <a:off x="2986088" y="2743200"/>
              <a:ext cx="318611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20000"/>
                </a:spcBef>
              </a:pPr>
              <a:r>
                <a:rPr lang="en-GB" altLang="en-US" sz="2000">
                  <a:latin typeface="Arial Narrow" panose="020B0606020202030204" pitchFamily="34" charset="0"/>
                </a:rPr>
                <a:t>J</a:t>
              </a:r>
              <a:r>
                <a:rPr lang="en-GB" altLang="en-US" sz="2000" baseline="-25000">
                  <a:latin typeface="Arial Narrow" panose="020B0606020202030204" pitchFamily="34" charset="0"/>
                </a:rPr>
                <a:t>c</a:t>
              </a:r>
              <a:r>
                <a:rPr lang="en-GB" altLang="en-US" sz="2000">
                  <a:latin typeface="Arial Narrow" panose="020B0606020202030204" pitchFamily="34" charset="0"/>
                </a:rPr>
                <a:t> = 9.1 </a:t>
              </a:r>
              <a:r>
                <a:rPr lang="en-US" altLang="en-US" sz="2000">
                  <a:latin typeface="Arial Narrow" panose="020B0606020202030204" pitchFamily="34" charset="0"/>
                  <a:sym typeface="Symbol" panose="05050102010706020507" pitchFamily="18" charset="2"/>
                </a:rPr>
                <a:t>•</a:t>
              </a:r>
              <a:r>
                <a:rPr lang="en-GB" altLang="en-US" sz="2000">
                  <a:latin typeface="Arial Narrow" panose="020B0606020202030204" pitchFamily="34" charset="0"/>
                  <a:sym typeface="Symbol" panose="05050102010706020507" pitchFamily="18" charset="2"/>
                </a:rPr>
                <a:t> 10</a:t>
              </a:r>
              <a:r>
                <a:rPr lang="en-GB" altLang="en-US" sz="2000" baseline="30000">
                  <a:latin typeface="Arial Narrow" panose="020B0606020202030204" pitchFamily="34" charset="0"/>
                  <a:sym typeface="Symbol" panose="05050102010706020507" pitchFamily="18" charset="2"/>
                </a:rPr>
                <a:t>-9</a:t>
              </a:r>
              <a:r>
                <a:rPr lang="en-GB" altLang="en-US" sz="2000">
                  <a:latin typeface="Arial Narrow" panose="020B0606020202030204" pitchFamily="34" charset="0"/>
                  <a:sym typeface="Symbol" panose="05050102010706020507" pitchFamily="18" charset="2"/>
                </a:rPr>
                <a:t> </a:t>
              </a:r>
              <a:r>
                <a:rPr lang="en-GB" altLang="en-US" sz="2000">
                  <a:latin typeface="Arial Narrow" panose="020B0606020202030204" pitchFamily="34" charset="0"/>
                </a:rPr>
                <a:t>(0.9 – a</a:t>
              </a:r>
              <a:r>
                <a:rPr lang="en-GB" altLang="en-US" sz="2000" baseline="-25000">
                  <a:latin typeface="Arial Narrow" panose="020B0606020202030204" pitchFamily="34" charset="0"/>
                </a:rPr>
                <a:t>c</a:t>
              </a:r>
              <a:r>
                <a:rPr lang="en-GB" altLang="en-US" sz="2000" baseline="30000">
                  <a:latin typeface="Arial Narrow" panose="020B0606020202030204" pitchFamily="34" charset="0"/>
                </a:rPr>
                <a:t>surf</a:t>
              </a:r>
              <a:r>
                <a:rPr lang="en-GB" altLang="en-US" sz="2000">
                  <a:latin typeface="Arial Narrow" panose="020B0606020202030204" pitchFamily="34" charset="0"/>
                </a:rPr>
                <a:t>)</a:t>
              </a:r>
            </a:p>
          </p:txBody>
        </p:sp>
      </p:grpSp>
      <p:sp>
        <p:nvSpPr>
          <p:cNvPr id="11" name="Rectangle 10"/>
          <p:cNvSpPr txBox="1">
            <a:spLocks noChangeArrowheads="1"/>
          </p:cNvSpPr>
          <p:nvPr/>
        </p:nvSpPr>
        <p:spPr>
          <a:xfrm>
            <a:off x="895770" y="901402"/>
            <a:ext cx="8280400" cy="990600"/>
          </a:xfrm>
          <a:prstGeom prst="rect">
            <a:avLst/>
          </a:prstGeom>
          <a:noFill/>
        </p:spPr>
        <p:txBody>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GB" altLang="en-US" sz="2600" dirty="0" smtClean="0"/>
              <a:t>An example involving a complex alloy where alloying elements will tend to form carbides at high C-activities.</a:t>
            </a:r>
          </a:p>
        </p:txBody>
      </p:sp>
      <p:grpSp>
        <p:nvGrpSpPr>
          <p:cNvPr id="12" name="Group 16"/>
          <p:cNvGrpSpPr>
            <a:grpSpLocks/>
          </p:cNvGrpSpPr>
          <p:nvPr/>
        </p:nvGrpSpPr>
        <p:grpSpPr bwMode="auto">
          <a:xfrm>
            <a:off x="4756570" y="1915815"/>
            <a:ext cx="4327525" cy="4135437"/>
            <a:chOff x="1981200" y="1295400"/>
            <a:chExt cx="5837238" cy="5334000"/>
          </a:xfrm>
        </p:grpSpPr>
        <p:pic>
          <p:nvPicPr>
            <p:cNvPr id="13" name="Picture 4" descr="2"/>
            <p:cNvPicPr>
              <a:picLocks noChangeAspect="1" noChangeArrowheads="1"/>
            </p:cNvPicPr>
            <p:nvPr/>
          </p:nvPicPr>
          <p:blipFill>
            <a:blip r:embed="rId3">
              <a:extLst>
                <a:ext uri="{28A0092B-C50C-407E-A947-70E740481C1C}">
                  <a14:useLocalDpi xmlns:a14="http://schemas.microsoft.com/office/drawing/2010/main" val="0"/>
                </a:ext>
              </a:extLst>
            </a:blip>
            <a:srcRect t="22934" r="41148" b="5994"/>
            <a:stretch>
              <a:fillRect/>
            </a:stretch>
          </p:blipFill>
          <p:spPr bwMode="auto">
            <a:xfrm>
              <a:off x="1981200" y="1295400"/>
              <a:ext cx="5837238" cy="528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 Box 5"/>
            <p:cNvSpPr txBox="1">
              <a:spLocks noChangeArrowheads="1"/>
            </p:cNvSpPr>
            <p:nvPr/>
          </p:nvSpPr>
          <p:spPr bwMode="auto">
            <a:xfrm>
              <a:off x="3463925" y="6172200"/>
              <a:ext cx="3317875" cy="45720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GB" altLang="en-US">
                  <a:latin typeface="Arial Narrow" panose="020B0606020202030204" pitchFamily="34" charset="0"/>
                </a:rPr>
                <a:t>Distance from surface  [mm]</a:t>
              </a:r>
            </a:p>
          </p:txBody>
        </p:sp>
        <p:sp>
          <p:nvSpPr>
            <p:cNvPr id="15" name="Text Box 6"/>
            <p:cNvSpPr txBox="1">
              <a:spLocks noChangeArrowheads="1"/>
            </p:cNvSpPr>
            <p:nvPr/>
          </p:nvSpPr>
          <p:spPr bwMode="auto">
            <a:xfrm rot="-5400000">
              <a:off x="1231900" y="3617913"/>
              <a:ext cx="2260600" cy="45720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GB" altLang="en-US">
                  <a:latin typeface="Arial Narrow" panose="020B0606020202030204" pitchFamily="34" charset="0"/>
                </a:rPr>
                <a:t>Fraction of carbide</a:t>
              </a:r>
            </a:p>
          </p:txBody>
        </p:sp>
        <p:sp>
          <p:nvSpPr>
            <p:cNvPr id="16" name="Text Box 7"/>
            <p:cNvSpPr txBox="1">
              <a:spLocks noChangeArrowheads="1"/>
            </p:cNvSpPr>
            <p:nvPr/>
          </p:nvSpPr>
          <p:spPr bwMode="auto">
            <a:xfrm>
              <a:off x="4800600" y="4724400"/>
              <a:ext cx="1027722" cy="51594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GB" altLang="en-US" sz="2000">
                  <a:latin typeface="Arial Narrow" panose="020B0606020202030204" pitchFamily="34" charset="0"/>
                </a:rPr>
                <a:t>M</a:t>
              </a:r>
              <a:r>
                <a:rPr lang="en-GB" altLang="en-US" sz="2000" baseline="-25000">
                  <a:latin typeface="Arial Narrow" panose="020B0606020202030204" pitchFamily="34" charset="0"/>
                </a:rPr>
                <a:t>23</a:t>
              </a:r>
              <a:r>
                <a:rPr lang="en-GB" altLang="en-US" sz="2000">
                  <a:latin typeface="Arial Narrow" panose="020B0606020202030204" pitchFamily="34" charset="0"/>
                </a:rPr>
                <a:t>C</a:t>
              </a:r>
              <a:r>
                <a:rPr lang="en-GB" altLang="en-US" baseline="-25000">
                  <a:latin typeface="Arial Narrow" panose="020B0606020202030204" pitchFamily="34" charset="0"/>
                </a:rPr>
                <a:t>6</a:t>
              </a:r>
            </a:p>
          </p:txBody>
        </p:sp>
        <p:sp>
          <p:nvSpPr>
            <p:cNvPr id="17" name="Text Box 8"/>
            <p:cNvSpPr txBox="1">
              <a:spLocks noChangeArrowheads="1"/>
            </p:cNvSpPr>
            <p:nvPr/>
          </p:nvSpPr>
          <p:spPr bwMode="auto">
            <a:xfrm>
              <a:off x="3733800" y="2666999"/>
              <a:ext cx="902285" cy="5159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GB" altLang="en-US" sz="2000">
                  <a:latin typeface="Arial Narrow" panose="020B0606020202030204" pitchFamily="34" charset="0"/>
                </a:rPr>
                <a:t>M</a:t>
              </a:r>
              <a:r>
                <a:rPr lang="en-GB" altLang="en-US" sz="2000" baseline="-25000">
                  <a:latin typeface="Arial Narrow" panose="020B0606020202030204" pitchFamily="34" charset="0"/>
                </a:rPr>
                <a:t>7</a:t>
              </a:r>
              <a:r>
                <a:rPr lang="en-GB" altLang="en-US" sz="2000">
                  <a:latin typeface="Arial Narrow" panose="020B0606020202030204" pitchFamily="34" charset="0"/>
                </a:rPr>
                <a:t>C</a:t>
              </a:r>
              <a:r>
                <a:rPr lang="en-GB" altLang="en-US" sz="2000" baseline="-25000">
                  <a:latin typeface="Arial Narrow" panose="020B0606020202030204" pitchFamily="34" charset="0"/>
                </a:rPr>
                <a:t>3</a:t>
              </a:r>
            </a:p>
          </p:txBody>
        </p:sp>
        <p:sp>
          <p:nvSpPr>
            <p:cNvPr id="18" name="Text Box 9"/>
            <p:cNvSpPr txBox="1">
              <a:spLocks noChangeArrowheads="1"/>
            </p:cNvSpPr>
            <p:nvPr/>
          </p:nvSpPr>
          <p:spPr bwMode="auto">
            <a:xfrm>
              <a:off x="3276600" y="4267200"/>
              <a:ext cx="785498" cy="51594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GB" altLang="en-US" sz="2000">
                  <a:latin typeface="Arial Narrow" panose="020B0606020202030204" pitchFamily="34" charset="0"/>
                </a:rPr>
                <a:t>cem</a:t>
              </a:r>
            </a:p>
          </p:txBody>
        </p:sp>
        <p:sp>
          <p:nvSpPr>
            <p:cNvPr id="19" name="Text Box 11"/>
            <p:cNvSpPr txBox="1">
              <a:spLocks noChangeArrowheads="1"/>
            </p:cNvSpPr>
            <p:nvPr/>
          </p:nvSpPr>
          <p:spPr bwMode="auto">
            <a:xfrm>
              <a:off x="5791200" y="1981200"/>
              <a:ext cx="1445126" cy="51594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GB" altLang="en-US" sz="2000">
                  <a:latin typeface="Arial Narrow" panose="020B0606020202030204" pitchFamily="34" charset="0"/>
                </a:rPr>
                <a:t>after 2.5h</a:t>
              </a:r>
            </a:p>
          </p:txBody>
        </p:sp>
      </p:grpSp>
    </p:spTree>
    <p:extLst>
      <p:ext uri="{BB962C8B-B14F-4D97-AF65-F5344CB8AC3E}">
        <p14:creationId xmlns:p14="http://schemas.microsoft.com/office/powerpoint/2010/main" val="288768552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57200" y="261809"/>
            <a:ext cx="6635080" cy="430887"/>
          </a:xfrm>
        </p:spPr>
        <p:txBody>
          <a:bodyPr/>
          <a:lstStyle/>
          <a:p>
            <a:r>
              <a:rPr lang="en-US" sz="2800" dirty="0" smtClean="0"/>
              <a:t>Example: Fe-13Cr-5Co-3Ni-2Mo-0.07C  (2)</a:t>
            </a:r>
            <a:endParaRPr lang="en-US" sz="2800" dirty="0"/>
          </a:p>
        </p:txBody>
      </p:sp>
      <p:sp>
        <p:nvSpPr>
          <p:cNvPr id="37" name="Rectangle 3"/>
          <p:cNvSpPr txBox="1">
            <a:spLocks noChangeArrowheads="1"/>
          </p:cNvSpPr>
          <p:nvPr/>
        </p:nvSpPr>
        <p:spPr>
          <a:xfrm>
            <a:off x="756096" y="1052736"/>
            <a:ext cx="8280400" cy="489585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altLang="en-US" smtClean="0"/>
              <a:t>Adding a 1.5h “diffusion step”.</a:t>
            </a:r>
            <a:endParaRPr lang="en-GB" altLang="en-US" dirty="0" smtClean="0"/>
          </a:p>
        </p:txBody>
      </p:sp>
      <p:grpSp>
        <p:nvGrpSpPr>
          <p:cNvPr id="38" name="Group 13"/>
          <p:cNvGrpSpPr>
            <a:grpSpLocks/>
          </p:cNvGrpSpPr>
          <p:nvPr/>
        </p:nvGrpSpPr>
        <p:grpSpPr bwMode="auto">
          <a:xfrm>
            <a:off x="2122933" y="1771874"/>
            <a:ext cx="4591050" cy="4424362"/>
            <a:chOff x="2133600" y="1501775"/>
            <a:chExt cx="5661025" cy="5127625"/>
          </a:xfrm>
        </p:grpSpPr>
        <p:pic>
          <p:nvPicPr>
            <p:cNvPr id="39" name="Picture 4" descr="4"/>
            <p:cNvPicPr>
              <a:picLocks noChangeAspect="1" noChangeArrowheads="1"/>
            </p:cNvPicPr>
            <p:nvPr/>
          </p:nvPicPr>
          <p:blipFill>
            <a:blip r:embed="rId2">
              <a:extLst>
                <a:ext uri="{28A0092B-C50C-407E-A947-70E740481C1C}">
                  <a14:useLocalDpi xmlns:a14="http://schemas.microsoft.com/office/drawing/2010/main" val="0"/>
                </a:ext>
              </a:extLst>
            </a:blip>
            <a:srcRect t="24611" r="41148" b="4315"/>
            <a:stretch>
              <a:fillRect/>
            </a:stretch>
          </p:blipFill>
          <p:spPr bwMode="auto">
            <a:xfrm>
              <a:off x="2133600" y="1501775"/>
              <a:ext cx="5661025" cy="512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 name="Text Box 5"/>
            <p:cNvSpPr txBox="1">
              <a:spLocks noChangeArrowheads="1"/>
            </p:cNvSpPr>
            <p:nvPr/>
          </p:nvSpPr>
          <p:spPr bwMode="auto">
            <a:xfrm>
              <a:off x="3768725" y="6121400"/>
              <a:ext cx="3317875" cy="45720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GB" altLang="en-US">
                  <a:latin typeface="Arial Narrow" panose="020B0606020202030204" pitchFamily="34" charset="0"/>
                </a:rPr>
                <a:t>Distance from surface  [mm]</a:t>
              </a:r>
            </a:p>
          </p:txBody>
        </p:sp>
        <p:sp>
          <p:nvSpPr>
            <p:cNvPr id="41" name="Text Box 6"/>
            <p:cNvSpPr txBox="1">
              <a:spLocks noChangeArrowheads="1"/>
            </p:cNvSpPr>
            <p:nvPr/>
          </p:nvSpPr>
          <p:spPr bwMode="auto">
            <a:xfrm rot="-5400000">
              <a:off x="1385093" y="3494882"/>
              <a:ext cx="2328863" cy="45720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GB" altLang="en-US">
                  <a:latin typeface="Arial Narrow" panose="020B0606020202030204" pitchFamily="34" charset="0"/>
                </a:rPr>
                <a:t>Mass-Percent of  C</a:t>
              </a:r>
            </a:p>
          </p:txBody>
        </p:sp>
        <p:sp>
          <p:nvSpPr>
            <p:cNvPr id="42" name="Rectangle 7"/>
            <p:cNvSpPr>
              <a:spLocks noChangeArrowheads="1"/>
            </p:cNvSpPr>
            <p:nvPr/>
          </p:nvSpPr>
          <p:spPr bwMode="auto">
            <a:xfrm>
              <a:off x="3702050" y="292735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20000"/>
                </a:spcBef>
              </a:pPr>
              <a:r>
                <a:rPr lang="en-GB" altLang="en-US">
                  <a:latin typeface="Arial Narrow" panose="020B0606020202030204" pitchFamily="34" charset="0"/>
                </a:rPr>
                <a:t>2.5h</a:t>
              </a:r>
            </a:p>
          </p:txBody>
        </p:sp>
        <p:sp>
          <p:nvSpPr>
            <p:cNvPr id="43" name="Rectangle 8"/>
            <p:cNvSpPr>
              <a:spLocks noChangeArrowheads="1"/>
            </p:cNvSpPr>
            <p:nvPr/>
          </p:nvSpPr>
          <p:spPr bwMode="auto">
            <a:xfrm>
              <a:off x="4876800" y="4648200"/>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20000"/>
                </a:spcBef>
              </a:pPr>
              <a:r>
                <a:rPr lang="en-GB" altLang="en-US">
                  <a:latin typeface="Arial Narrow" panose="020B0606020202030204" pitchFamily="34" charset="0"/>
                </a:rPr>
                <a:t>2.5h + 1.5h</a:t>
              </a:r>
            </a:p>
          </p:txBody>
        </p:sp>
      </p:grpSp>
    </p:spTree>
    <p:extLst>
      <p:ext uri="{BB962C8B-B14F-4D97-AF65-F5344CB8AC3E}">
        <p14:creationId xmlns:p14="http://schemas.microsoft.com/office/powerpoint/2010/main" val="15637652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57200" y="261809"/>
            <a:ext cx="6635080" cy="430887"/>
          </a:xfrm>
        </p:spPr>
        <p:txBody>
          <a:bodyPr/>
          <a:lstStyle/>
          <a:p>
            <a:r>
              <a:rPr lang="en-US" sz="2800" dirty="0" smtClean="0"/>
              <a:t>Example: Fe-13Cr-5Co-3Ni-2Mo-0.07C  (3)</a:t>
            </a:r>
            <a:endParaRPr lang="en-US" sz="2800" dirty="0"/>
          </a:p>
        </p:txBody>
      </p:sp>
      <p:sp>
        <p:nvSpPr>
          <p:cNvPr id="10" name="Rectangle 3"/>
          <p:cNvSpPr txBox="1">
            <a:spLocks noChangeArrowheads="1"/>
          </p:cNvSpPr>
          <p:nvPr/>
        </p:nvSpPr>
        <p:spPr>
          <a:xfrm>
            <a:off x="828104" y="1092795"/>
            <a:ext cx="8280400" cy="489585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GB" altLang="en-US" smtClean="0"/>
              <a:t>Cr depletion in the FCC matrix.</a:t>
            </a:r>
          </a:p>
        </p:txBody>
      </p:sp>
      <p:grpSp>
        <p:nvGrpSpPr>
          <p:cNvPr id="11" name="Group 13"/>
          <p:cNvGrpSpPr>
            <a:grpSpLocks/>
          </p:cNvGrpSpPr>
          <p:nvPr/>
        </p:nvGrpSpPr>
        <p:grpSpPr bwMode="auto">
          <a:xfrm>
            <a:off x="1909191" y="1884958"/>
            <a:ext cx="4889500" cy="4424362"/>
            <a:chOff x="1835150" y="1484313"/>
            <a:chExt cx="5538788" cy="5145087"/>
          </a:xfrm>
        </p:grpSpPr>
        <p:pic>
          <p:nvPicPr>
            <p:cNvPr id="12" name="Picture 4" descr="3"/>
            <p:cNvPicPr>
              <a:picLocks noChangeAspect="1" noChangeArrowheads="1"/>
            </p:cNvPicPr>
            <p:nvPr/>
          </p:nvPicPr>
          <p:blipFill>
            <a:blip r:embed="rId2">
              <a:extLst>
                <a:ext uri="{28A0092B-C50C-407E-A947-70E740481C1C}">
                  <a14:useLocalDpi xmlns:a14="http://schemas.microsoft.com/office/drawing/2010/main" val="0"/>
                </a:ext>
              </a:extLst>
            </a:blip>
            <a:srcRect t="24611" r="42407" b="5994"/>
            <a:stretch>
              <a:fillRect/>
            </a:stretch>
          </p:blipFill>
          <p:spPr bwMode="auto">
            <a:xfrm>
              <a:off x="1835150" y="1484313"/>
              <a:ext cx="5538788" cy="500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5"/>
            <p:cNvSpPr txBox="1">
              <a:spLocks noChangeArrowheads="1"/>
            </p:cNvSpPr>
            <p:nvPr/>
          </p:nvSpPr>
          <p:spPr bwMode="auto">
            <a:xfrm>
              <a:off x="3429000" y="6172200"/>
              <a:ext cx="3317875" cy="45720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GB" altLang="en-US">
                  <a:latin typeface="Arial Narrow" panose="020B0606020202030204" pitchFamily="34" charset="0"/>
                </a:rPr>
                <a:t>Distance from surface  [mm]</a:t>
              </a:r>
            </a:p>
          </p:txBody>
        </p:sp>
        <p:sp>
          <p:nvSpPr>
            <p:cNvPr id="14" name="Text Box 6"/>
            <p:cNvSpPr txBox="1">
              <a:spLocks noChangeArrowheads="1"/>
            </p:cNvSpPr>
            <p:nvPr/>
          </p:nvSpPr>
          <p:spPr bwMode="auto">
            <a:xfrm rot="-5400000">
              <a:off x="934243" y="3367882"/>
              <a:ext cx="2493963" cy="45720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GB" altLang="en-US">
                  <a:latin typeface="Arial Narrow" panose="020B0606020202030204" pitchFamily="34" charset="0"/>
                </a:rPr>
                <a:t>Mass-Percent of  Cr</a:t>
              </a:r>
            </a:p>
          </p:txBody>
        </p:sp>
        <p:sp>
          <p:nvSpPr>
            <p:cNvPr id="15" name="Rectangle 7"/>
            <p:cNvSpPr>
              <a:spLocks noChangeArrowheads="1"/>
            </p:cNvSpPr>
            <p:nvPr/>
          </p:nvSpPr>
          <p:spPr bwMode="auto">
            <a:xfrm>
              <a:off x="3429000" y="51816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20000"/>
                </a:spcBef>
              </a:pPr>
              <a:r>
                <a:rPr lang="en-GB" altLang="en-US">
                  <a:latin typeface="Arial Narrow" panose="020B0606020202030204" pitchFamily="34" charset="0"/>
                </a:rPr>
                <a:t>2.5h</a:t>
              </a:r>
            </a:p>
          </p:txBody>
        </p:sp>
        <p:sp>
          <p:nvSpPr>
            <p:cNvPr id="16" name="Rectangle 8"/>
            <p:cNvSpPr>
              <a:spLocks noChangeArrowheads="1"/>
            </p:cNvSpPr>
            <p:nvPr/>
          </p:nvSpPr>
          <p:spPr bwMode="auto">
            <a:xfrm>
              <a:off x="4537075" y="3581400"/>
              <a:ext cx="182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20000"/>
                </a:spcBef>
              </a:pPr>
              <a:r>
                <a:rPr lang="en-GB" altLang="en-US">
                  <a:latin typeface="Arial Narrow" panose="020B0606020202030204" pitchFamily="34" charset="0"/>
                </a:rPr>
                <a:t>2.5h + 1.5h</a:t>
              </a:r>
            </a:p>
          </p:txBody>
        </p:sp>
      </p:grpSp>
    </p:spTree>
    <p:extLst>
      <p:ext uri="{BB962C8B-B14F-4D97-AF65-F5344CB8AC3E}">
        <p14:creationId xmlns:p14="http://schemas.microsoft.com/office/powerpoint/2010/main" val="328476427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57200" y="261809"/>
            <a:ext cx="6635080" cy="430887"/>
          </a:xfrm>
        </p:spPr>
        <p:txBody>
          <a:bodyPr/>
          <a:lstStyle/>
          <a:p>
            <a:r>
              <a:rPr lang="en-US" sz="2800" dirty="0" smtClean="0"/>
              <a:t>Example: Fe-13Cr-5Co-3Ni-2Mo-0.07C  (4)</a:t>
            </a:r>
            <a:endParaRPr lang="en-US" sz="2800" dirty="0"/>
          </a:p>
        </p:txBody>
      </p:sp>
      <p:pic>
        <p:nvPicPr>
          <p:cNvPr id="17" name="Picture 8" descr="Figure 5 - Final.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30828" y="1052736"/>
            <a:ext cx="5111750" cy="500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25"/>
          <p:cNvSpPr txBox="1">
            <a:spLocks noChangeArrowheads="1"/>
          </p:cNvSpPr>
          <p:nvPr/>
        </p:nvSpPr>
        <p:spPr bwMode="auto">
          <a:xfrm>
            <a:off x="5899703" y="1773461"/>
            <a:ext cx="3275013" cy="646112"/>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GB" altLang="en-US" sz="1800" i="1" dirty="0">
                <a:latin typeface="+mn-lt"/>
              </a:rPr>
              <a:t>Turpin et al., Met. Trans. A </a:t>
            </a:r>
            <a:r>
              <a:rPr lang="en-GB" altLang="en-US" sz="1800" b="1" i="1" dirty="0">
                <a:latin typeface="+mn-lt"/>
              </a:rPr>
              <a:t>36 </a:t>
            </a:r>
            <a:r>
              <a:rPr lang="en-GB" altLang="en-US" sz="1800" i="1" dirty="0">
                <a:latin typeface="+mn-lt"/>
              </a:rPr>
              <a:t>(2005),  pp. 2751-60</a:t>
            </a:r>
          </a:p>
        </p:txBody>
      </p:sp>
      <p:sp>
        <p:nvSpPr>
          <p:cNvPr id="19" name="TextBox 9"/>
          <p:cNvSpPr txBox="1">
            <a:spLocks noChangeArrowheads="1"/>
          </p:cNvSpPr>
          <p:nvPr/>
        </p:nvSpPr>
        <p:spPr bwMode="auto">
          <a:xfrm>
            <a:off x="539552" y="857427"/>
            <a:ext cx="842486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dirty="0">
                <a:latin typeface="+mn-lt"/>
              </a:rPr>
              <a:t>Validation is important! </a:t>
            </a:r>
          </a:p>
          <a:p>
            <a:pPr eaLnBrk="1" hangingPunct="1"/>
            <a:r>
              <a:rPr lang="en-US" altLang="en-US" dirty="0">
                <a:latin typeface="+mn-lt"/>
              </a:rPr>
              <a:t>Complements experiments, does not replace the need to do them.</a:t>
            </a:r>
          </a:p>
        </p:txBody>
      </p:sp>
    </p:spTree>
    <p:extLst>
      <p:ext uri="{BB962C8B-B14F-4D97-AF65-F5344CB8AC3E}">
        <p14:creationId xmlns:p14="http://schemas.microsoft.com/office/powerpoint/2010/main" val="158356553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611560" y="260648"/>
            <a:ext cx="6635080" cy="861774"/>
          </a:xfrm>
        </p:spPr>
        <p:txBody>
          <a:bodyPr/>
          <a:lstStyle/>
          <a:p>
            <a:r>
              <a:rPr lang="en-US" sz="2800" dirty="0" smtClean="0"/>
              <a:t>Example: Precipitation kinetics M23C6 in AISI 316</a:t>
            </a:r>
            <a:endParaRPr lang="en-US" sz="2800" dirty="0"/>
          </a:p>
        </p:txBody>
      </p:sp>
      <p:grpSp>
        <p:nvGrpSpPr>
          <p:cNvPr id="6" name="Group 174"/>
          <p:cNvGrpSpPr>
            <a:grpSpLocks/>
          </p:cNvGrpSpPr>
          <p:nvPr/>
        </p:nvGrpSpPr>
        <p:grpSpPr bwMode="auto">
          <a:xfrm>
            <a:off x="419720" y="1354732"/>
            <a:ext cx="5232400" cy="4954588"/>
            <a:chOff x="1643856" y="1411287"/>
            <a:chExt cx="5232400" cy="4954588"/>
          </a:xfrm>
        </p:grpSpPr>
        <p:sp>
          <p:nvSpPr>
            <p:cNvPr id="7" name="Freeform 5"/>
            <p:cNvSpPr>
              <a:spLocks/>
            </p:cNvSpPr>
            <p:nvPr/>
          </p:nvSpPr>
          <p:spPr bwMode="auto">
            <a:xfrm>
              <a:off x="2380456" y="1520825"/>
              <a:ext cx="98425" cy="4140201"/>
            </a:xfrm>
            <a:custGeom>
              <a:avLst/>
              <a:gdLst>
                <a:gd name="T0" fmla="*/ 2147483647 w 62"/>
                <a:gd name="T1" fmla="*/ 0 h 2608"/>
                <a:gd name="T2" fmla="*/ 2147483647 w 62"/>
                <a:gd name="T3" fmla="*/ 2147483647 h 2608"/>
                <a:gd name="T4" fmla="*/ 0 w 62"/>
                <a:gd name="T5" fmla="*/ 2147483647 h 2608"/>
                <a:gd name="T6" fmla="*/ 0 60000 65536"/>
                <a:gd name="T7" fmla="*/ 0 60000 65536"/>
                <a:gd name="T8" fmla="*/ 0 60000 65536"/>
                <a:gd name="T9" fmla="*/ 0 w 62"/>
                <a:gd name="T10" fmla="*/ 0 h 2608"/>
                <a:gd name="T11" fmla="*/ 62 w 62"/>
                <a:gd name="T12" fmla="*/ 2608 h 2608"/>
              </a:gdLst>
              <a:ahLst/>
              <a:cxnLst>
                <a:cxn ang="T6">
                  <a:pos x="T0" y="T1"/>
                </a:cxn>
                <a:cxn ang="T7">
                  <a:pos x="T2" y="T3"/>
                </a:cxn>
                <a:cxn ang="T8">
                  <a:pos x="T4" y="T5"/>
                </a:cxn>
              </a:cxnLst>
              <a:rect l="T9" t="T10" r="T11" b="T12"/>
              <a:pathLst>
                <a:path w="62" h="2608">
                  <a:moveTo>
                    <a:pt x="62" y="0"/>
                  </a:moveTo>
                  <a:lnTo>
                    <a:pt x="62" y="2608"/>
                  </a:lnTo>
                  <a:lnTo>
                    <a:pt x="0" y="2608"/>
                  </a:lnTo>
                </a:path>
              </a:pathLst>
            </a:custGeom>
            <a:noFill/>
            <a:ln w="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8" name="Rectangle 6"/>
            <p:cNvSpPr>
              <a:spLocks noChangeArrowheads="1"/>
            </p:cNvSpPr>
            <p:nvPr/>
          </p:nvSpPr>
          <p:spPr bwMode="auto">
            <a:xfrm>
              <a:off x="2255044" y="5551488"/>
              <a:ext cx="196850"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500" b="1">
                  <a:solidFill>
                    <a:srgbClr val="000000"/>
                  </a:solidFill>
                  <a:latin typeface="Arial" panose="020B0604020202020204" pitchFamily="34" charset="0"/>
                  <a:cs typeface="Arial" panose="020B0604020202020204" pitchFamily="34" charset="0"/>
                </a:rPr>
                <a:t>1</a:t>
              </a:r>
              <a:endParaRPr lang="en-US" altLang="en-US" sz="1800">
                <a:latin typeface="Arial" panose="020B0604020202020204" pitchFamily="34" charset="0"/>
                <a:cs typeface="Arial" panose="020B0604020202020204" pitchFamily="34" charset="0"/>
              </a:endParaRPr>
            </a:p>
          </p:txBody>
        </p:sp>
        <p:sp>
          <p:nvSpPr>
            <p:cNvPr id="9" name="Line 7"/>
            <p:cNvSpPr>
              <a:spLocks noChangeShapeType="1"/>
            </p:cNvSpPr>
            <p:nvPr/>
          </p:nvSpPr>
          <p:spPr bwMode="auto">
            <a:xfrm flipH="1">
              <a:off x="2429669" y="5245100"/>
              <a:ext cx="49212" cy="0"/>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 name="Line 8"/>
            <p:cNvSpPr>
              <a:spLocks noChangeShapeType="1"/>
            </p:cNvSpPr>
            <p:nvPr/>
          </p:nvSpPr>
          <p:spPr bwMode="auto">
            <a:xfrm flipH="1">
              <a:off x="2429669" y="5002213"/>
              <a:ext cx="49212" cy="0"/>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 name="Line 9"/>
            <p:cNvSpPr>
              <a:spLocks noChangeShapeType="1"/>
            </p:cNvSpPr>
            <p:nvPr/>
          </p:nvSpPr>
          <p:spPr bwMode="auto">
            <a:xfrm flipH="1">
              <a:off x="2429669" y="4830763"/>
              <a:ext cx="49212" cy="0"/>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 name="Line 10"/>
            <p:cNvSpPr>
              <a:spLocks noChangeShapeType="1"/>
            </p:cNvSpPr>
            <p:nvPr/>
          </p:nvSpPr>
          <p:spPr bwMode="auto">
            <a:xfrm flipH="1">
              <a:off x="2429669" y="4695825"/>
              <a:ext cx="49212" cy="0"/>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 name="Line 11"/>
            <p:cNvSpPr>
              <a:spLocks noChangeShapeType="1"/>
            </p:cNvSpPr>
            <p:nvPr/>
          </p:nvSpPr>
          <p:spPr bwMode="auto">
            <a:xfrm flipH="1">
              <a:off x="2429669" y="4586288"/>
              <a:ext cx="49212" cy="0"/>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 name="Line 12"/>
            <p:cNvSpPr>
              <a:spLocks noChangeShapeType="1"/>
            </p:cNvSpPr>
            <p:nvPr/>
          </p:nvSpPr>
          <p:spPr bwMode="auto">
            <a:xfrm flipH="1">
              <a:off x="2429669" y="4494213"/>
              <a:ext cx="49212" cy="0"/>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 name="Line 13"/>
            <p:cNvSpPr>
              <a:spLocks noChangeShapeType="1"/>
            </p:cNvSpPr>
            <p:nvPr/>
          </p:nvSpPr>
          <p:spPr bwMode="auto">
            <a:xfrm flipH="1">
              <a:off x="2429669" y="4414838"/>
              <a:ext cx="49212" cy="0"/>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 name="Line 14"/>
            <p:cNvSpPr>
              <a:spLocks noChangeShapeType="1"/>
            </p:cNvSpPr>
            <p:nvPr/>
          </p:nvSpPr>
          <p:spPr bwMode="auto">
            <a:xfrm flipH="1">
              <a:off x="2429669" y="4344988"/>
              <a:ext cx="49212" cy="0"/>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 name="Line 15"/>
            <p:cNvSpPr>
              <a:spLocks noChangeShapeType="1"/>
            </p:cNvSpPr>
            <p:nvPr/>
          </p:nvSpPr>
          <p:spPr bwMode="auto">
            <a:xfrm flipH="1">
              <a:off x="2380456" y="4281488"/>
              <a:ext cx="98425" cy="0"/>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 name="Rectangle 16"/>
            <p:cNvSpPr>
              <a:spLocks noChangeArrowheads="1"/>
            </p:cNvSpPr>
            <p:nvPr/>
          </p:nvSpPr>
          <p:spPr bwMode="auto">
            <a:xfrm>
              <a:off x="2153444" y="4170363"/>
              <a:ext cx="303212"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500" b="1">
                  <a:solidFill>
                    <a:srgbClr val="000000"/>
                  </a:solidFill>
                  <a:latin typeface="Arial" panose="020B0604020202020204" pitchFamily="34" charset="0"/>
                  <a:cs typeface="Arial" panose="020B0604020202020204" pitchFamily="34" charset="0"/>
                </a:rPr>
                <a:t>10</a:t>
              </a:r>
              <a:endParaRPr lang="en-US" altLang="en-US" sz="1800">
                <a:latin typeface="Arial" panose="020B0604020202020204" pitchFamily="34" charset="0"/>
                <a:cs typeface="Arial" panose="020B0604020202020204" pitchFamily="34" charset="0"/>
              </a:endParaRPr>
            </a:p>
          </p:txBody>
        </p:sp>
        <p:sp>
          <p:nvSpPr>
            <p:cNvPr id="22" name="Line 17"/>
            <p:cNvSpPr>
              <a:spLocks noChangeShapeType="1"/>
            </p:cNvSpPr>
            <p:nvPr/>
          </p:nvSpPr>
          <p:spPr bwMode="auto">
            <a:xfrm flipH="1">
              <a:off x="2429669" y="3865563"/>
              <a:ext cx="49212" cy="0"/>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 name="Line 18"/>
            <p:cNvSpPr>
              <a:spLocks noChangeShapeType="1"/>
            </p:cNvSpPr>
            <p:nvPr/>
          </p:nvSpPr>
          <p:spPr bwMode="auto">
            <a:xfrm flipH="1">
              <a:off x="2429669" y="3622675"/>
              <a:ext cx="49212" cy="0"/>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 name="Line 19"/>
            <p:cNvSpPr>
              <a:spLocks noChangeShapeType="1"/>
            </p:cNvSpPr>
            <p:nvPr/>
          </p:nvSpPr>
          <p:spPr bwMode="auto">
            <a:xfrm flipH="1">
              <a:off x="2429669" y="3449638"/>
              <a:ext cx="49212" cy="0"/>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 name="Line 20"/>
            <p:cNvSpPr>
              <a:spLocks noChangeShapeType="1"/>
            </p:cNvSpPr>
            <p:nvPr/>
          </p:nvSpPr>
          <p:spPr bwMode="auto">
            <a:xfrm flipH="1">
              <a:off x="2429669" y="3316288"/>
              <a:ext cx="49212" cy="0"/>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 name="Line 21"/>
            <p:cNvSpPr>
              <a:spLocks noChangeShapeType="1"/>
            </p:cNvSpPr>
            <p:nvPr/>
          </p:nvSpPr>
          <p:spPr bwMode="auto">
            <a:xfrm flipH="1">
              <a:off x="2429669" y="3206750"/>
              <a:ext cx="49212" cy="0"/>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 name="Line 22"/>
            <p:cNvSpPr>
              <a:spLocks noChangeShapeType="1"/>
            </p:cNvSpPr>
            <p:nvPr/>
          </p:nvSpPr>
          <p:spPr bwMode="auto">
            <a:xfrm flipH="1">
              <a:off x="2429669" y="3114675"/>
              <a:ext cx="49212" cy="0"/>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 name="Line 23"/>
            <p:cNvSpPr>
              <a:spLocks noChangeShapeType="1"/>
            </p:cNvSpPr>
            <p:nvPr/>
          </p:nvSpPr>
          <p:spPr bwMode="auto">
            <a:xfrm flipH="1">
              <a:off x="2429669" y="3035300"/>
              <a:ext cx="49212" cy="0"/>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 name="Line 24"/>
            <p:cNvSpPr>
              <a:spLocks noChangeShapeType="1"/>
            </p:cNvSpPr>
            <p:nvPr/>
          </p:nvSpPr>
          <p:spPr bwMode="auto">
            <a:xfrm flipH="1">
              <a:off x="2429669" y="2963862"/>
              <a:ext cx="49212" cy="0"/>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 name="Line 25"/>
            <p:cNvSpPr>
              <a:spLocks noChangeShapeType="1"/>
            </p:cNvSpPr>
            <p:nvPr/>
          </p:nvSpPr>
          <p:spPr bwMode="auto">
            <a:xfrm flipH="1">
              <a:off x="2380456" y="2900362"/>
              <a:ext cx="98425" cy="0"/>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 name="Rectangle 26"/>
            <p:cNvSpPr>
              <a:spLocks noChangeArrowheads="1"/>
            </p:cNvSpPr>
            <p:nvPr/>
          </p:nvSpPr>
          <p:spPr bwMode="auto">
            <a:xfrm>
              <a:off x="2051844" y="2790825"/>
              <a:ext cx="409575"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500" b="1">
                  <a:solidFill>
                    <a:srgbClr val="000000"/>
                  </a:solidFill>
                  <a:latin typeface="Arial" panose="020B0604020202020204" pitchFamily="34" charset="0"/>
                  <a:cs typeface="Arial" panose="020B0604020202020204" pitchFamily="34" charset="0"/>
                </a:rPr>
                <a:t>100</a:t>
              </a:r>
              <a:endParaRPr lang="en-US" altLang="en-US" sz="1800">
                <a:latin typeface="Arial" panose="020B0604020202020204" pitchFamily="34" charset="0"/>
                <a:cs typeface="Arial" panose="020B0604020202020204" pitchFamily="34" charset="0"/>
              </a:endParaRPr>
            </a:p>
          </p:txBody>
        </p:sp>
        <p:sp>
          <p:nvSpPr>
            <p:cNvPr id="32" name="Line 27"/>
            <p:cNvSpPr>
              <a:spLocks noChangeShapeType="1"/>
            </p:cNvSpPr>
            <p:nvPr/>
          </p:nvSpPr>
          <p:spPr bwMode="auto">
            <a:xfrm flipH="1">
              <a:off x="2429669" y="2486025"/>
              <a:ext cx="49212" cy="0"/>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 name="Line 28"/>
            <p:cNvSpPr>
              <a:spLocks noChangeShapeType="1"/>
            </p:cNvSpPr>
            <p:nvPr/>
          </p:nvSpPr>
          <p:spPr bwMode="auto">
            <a:xfrm flipH="1">
              <a:off x="2429669" y="2241550"/>
              <a:ext cx="49212" cy="0"/>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 name="Line 29"/>
            <p:cNvSpPr>
              <a:spLocks noChangeShapeType="1"/>
            </p:cNvSpPr>
            <p:nvPr/>
          </p:nvSpPr>
          <p:spPr bwMode="auto">
            <a:xfrm flipH="1">
              <a:off x="2429669" y="2070100"/>
              <a:ext cx="49212" cy="0"/>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 name="Line 30"/>
            <p:cNvSpPr>
              <a:spLocks noChangeShapeType="1"/>
            </p:cNvSpPr>
            <p:nvPr/>
          </p:nvSpPr>
          <p:spPr bwMode="auto">
            <a:xfrm flipH="1">
              <a:off x="2429669" y="1935162"/>
              <a:ext cx="49212" cy="0"/>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 name="Line 31"/>
            <p:cNvSpPr>
              <a:spLocks noChangeShapeType="1"/>
            </p:cNvSpPr>
            <p:nvPr/>
          </p:nvSpPr>
          <p:spPr bwMode="auto">
            <a:xfrm flipH="1">
              <a:off x="2429669" y="1827212"/>
              <a:ext cx="49212" cy="0"/>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7" name="Line 32"/>
            <p:cNvSpPr>
              <a:spLocks noChangeShapeType="1"/>
            </p:cNvSpPr>
            <p:nvPr/>
          </p:nvSpPr>
          <p:spPr bwMode="auto">
            <a:xfrm flipH="1">
              <a:off x="2429669" y="1733550"/>
              <a:ext cx="49212" cy="0"/>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 name="Line 33"/>
            <p:cNvSpPr>
              <a:spLocks noChangeShapeType="1"/>
            </p:cNvSpPr>
            <p:nvPr/>
          </p:nvSpPr>
          <p:spPr bwMode="auto">
            <a:xfrm flipH="1">
              <a:off x="2429669" y="1654175"/>
              <a:ext cx="49212" cy="0"/>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 name="Line 34"/>
            <p:cNvSpPr>
              <a:spLocks noChangeShapeType="1"/>
            </p:cNvSpPr>
            <p:nvPr/>
          </p:nvSpPr>
          <p:spPr bwMode="auto">
            <a:xfrm flipH="1">
              <a:off x="2429669" y="1584325"/>
              <a:ext cx="49212" cy="0"/>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 name="Line 35"/>
            <p:cNvSpPr>
              <a:spLocks noChangeShapeType="1"/>
            </p:cNvSpPr>
            <p:nvPr/>
          </p:nvSpPr>
          <p:spPr bwMode="auto">
            <a:xfrm flipH="1">
              <a:off x="2380456" y="1520825"/>
              <a:ext cx="98425" cy="0"/>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 name="Rectangle 36"/>
            <p:cNvSpPr>
              <a:spLocks noChangeArrowheads="1"/>
            </p:cNvSpPr>
            <p:nvPr/>
          </p:nvSpPr>
          <p:spPr bwMode="auto">
            <a:xfrm>
              <a:off x="1950244" y="1411287"/>
              <a:ext cx="515937"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500" b="1">
                  <a:solidFill>
                    <a:srgbClr val="000000"/>
                  </a:solidFill>
                  <a:latin typeface="Arial" panose="020B0604020202020204" pitchFamily="34" charset="0"/>
                  <a:cs typeface="Arial" panose="020B0604020202020204" pitchFamily="34" charset="0"/>
                </a:rPr>
                <a:t>1000</a:t>
              </a:r>
              <a:endParaRPr lang="en-US" altLang="en-US" sz="1800">
                <a:latin typeface="Arial" panose="020B0604020202020204" pitchFamily="34" charset="0"/>
                <a:cs typeface="Arial" panose="020B0604020202020204" pitchFamily="34" charset="0"/>
              </a:endParaRPr>
            </a:p>
          </p:txBody>
        </p:sp>
        <p:sp>
          <p:nvSpPr>
            <p:cNvPr id="42" name="Rectangle 37"/>
            <p:cNvSpPr>
              <a:spLocks noChangeArrowheads="1"/>
            </p:cNvSpPr>
            <p:nvPr/>
          </p:nvSpPr>
          <p:spPr bwMode="auto">
            <a:xfrm rot="-5400000">
              <a:off x="953294" y="3392488"/>
              <a:ext cx="1644650"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500" b="1">
                  <a:solidFill>
                    <a:srgbClr val="000000"/>
                  </a:solidFill>
                  <a:latin typeface="Arial" panose="020B0604020202020204" pitchFamily="34" charset="0"/>
                  <a:cs typeface="Arial" panose="020B0604020202020204" pitchFamily="34" charset="0"/>
                </a:rPr>
                <a:t> Mean radius, nm</a:t>
              </a:r>
              <a:endParaRPr lang="en-US" altLang="en-US" sz="1800">
                <a:latin typeface="Arial" panose="020B0604020202020204" pitchFamily="34" charset="0"/>
                <a:cs typeface="Arial" panose="020B0604020202020204" pitchFamily="34" charset="0"/>
              </a:endParaRPr>
            </a:p>
          </p:txBody>
        </p:sp>
        <p:sp>
          <p:nvSpPr>
            <p:cNvPr id="43" name="Freeform 38"/>
            <p:cNvSpPr>
              <a:spLocks/>
            </p:cNvSpPr>
            <p:nvPr/>
          </p:nvSpPr>
          <p:spPr bwMode="auto">
            <a:xfrm>
              <a:off x="6619081" y="1520825"/>
              <a:ext cx="96837" cy="4140201"/>
            </a:xfrm>
            <a:custGeom>
              <a:avLst/>
              <a:gdLst>
                <a:gd name="T0" fmla="*/ 0 w 271"/>
                <a:gd name="T1" fmla="*/ 0 h 11502"/>
                <a:gd name="T2" fmla="*/ 0 w 271"/>
                <a:gd name="T3" fmla="*/ 2147483647 h 11502"/>
                <a:gd name="T4" fmla="*/ 2147483647 w 271"/>
                <a:gd name="T5" fmla="*/ 2147483647 h 11502"/>
                <a:gd name="T6" fmla="*/ 0 60000 65536"/>
                <a:gd name="T7" fmla="*/ 0 60000 65536"/>
                <a:gd name="T8" fmla="*/ 0 60000 65536"/>
                <a:gd name="T9" fmla="*/ 0 w 271"/>
                <a:gd name="T10" fmla="*/ 0 h 11502"/>
                <a:gd name="T11" fmla="*/ 271 w 271"/>
                <a:gd name="T12" fmla="*/ 11502 h 11502"/>
              </a:gdLst>
              <a:ahLst/>
              <a:cxnLst>
                <a:cxn ang="T6">
                  <a:pos x="T0" y="T1"/>
                </a:cxn>
                <a:cxn ang="T7">
                  <a:pos x="T2" y="T3"/>
                </a:cxn>
                <a:cxn ang="T8">
                  <a:pos x="T4" y="T5"/>
                </a:cxn>
              </a:cxnLst>
              <a:rect l="T9" t="T10" r="T11" b="T12"/>
              <a:pathLst>
                <a:path w="271" h="11502">
                  <a:moveTo>
                    <a:pt x="0" y="0"/>
                  </a:moveTo>
                  <a:lnTo>
                    <a:pt x="0" y="11502"/>
                  </a:lnTo>
                  <a:lnTo>
                    <a:pt x="271" y="11502"/>
                  </a:lnTo>
                </a:path>
              </a:pathLst>
            </a:custGeom>
            <a:noFill/>
            <a:ln w="3">
              <a:solidFill>
                <a:srgbClr val="00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 name="Line 39"/>
            <p:cNvSpPr>
              <a:spLocks noChangeShapeType="1"/>
            </p:cNvSpPr>
            <p:nvPr/>
          </p:nvSpPr>
          <p:spPr bwMode="auto">
            <a:xfrm>
              <a:off x="6619081" y="5245100"/>
              <a:ext cx="47625" cy="0"/>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 name="Line 40"/>
            <p:cNvSpPr>
              <a:spLocks noChangeShapeType="1"/>
            </p:cNvSpPr>
            <p:nvPr/>
          </p:nvSpPr>
          <p:spPr bwMode="auto">
            <a:xfrm>
              <a:off x="6619081" y="5002213"/>
              <a:ext cx="47625" cy="0"/>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 name="Line 41"/>
            <p:cNvSpPr>
              <a:spLocks noChangeShapeType="1"/>
            </p:cNvSpPr>
            <p:nvPr/>
          </p:nvSpPr>
          <p:spPr bwMode="auto">
            <a:xfrm>
              <a:off x="6619081" y="4830763"/>
              <a:ext cx="47625" cy="0"/>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 name="Line 42"/>
            <p:cNvSpPr>
              <a:spLocks noChangeShapeType="1"/>
            </p:cNvSpPr>
            <p:nvPr/>
          </p:nvSpPr>
          <p:spPr bwMode="auto">
            <a:xfrm>
              <a:off x="6619081" y="4695825"/>
              <a:ext cx="47625" cy="0"/>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 name="Line 43"/>
            <p:cNvSpPr>
              <a:spLocks noChangeShapeType="1"/>
            </p:cNvSpPr>
            <p:nvPr/>
          </p:nvSpPr>
          <p:spPr bwMode="auto">
            <a:xfrm>
              <a:off x="6619081" y="4586288"/>
              <a:ext cx="47625" cy="0"/>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 name="Line 44"/>
            <p:cNvSpPr>
              <a:spLocks noChangeShapeType="1"/>
            </p:cNvSpPr>
            <p:nvPr/>
          </p:nvSpPr>
          <p:spPr bwMode="auto">
            <a:xfrm>
              <a:off x="6619081" y="4494213"/>
              <a:ext cx="47625" cy="0"/>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 name="Line 45"/>
            <p:cNvSpPr>
              <a:spLocks noChangeShapeType="1"/>
            </p:cNvSpPr>
            <p:nvPr/>
          </p:nvSpPr>
          <p:spPr bwMode="auto">
            <a:xfrm>
              <a:off x="6619081" y="4414838"/>
              <a:ext cx="47625" cy="0"/>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 name="Line 46"/>
            <p:cNvSpPr>
              <a:spLocks noChangeShapeType="1"/>
            </p:cNvSpPr>
            <p:nvPr/>
          </p:nvSpPr>
          <p:spPr bwMode="auto">
            <a:xfrm>
              <a:off x="6619081" y="4344988"/>
              <a:ext cx="47625" cy="0"/>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 name="Line 47"/>
            <p:cNvSpPr>
              <a:spLocks noChangeShapeType="1"/>
            </p:cNvSpPr>
            <p:nvPr/>
          </p:nvSpPr>
          <p:spPr bwMode="auto">
            <a:xfrm>
              <a:off x="6619081" y="4281488"/>
              <a:ext cx="96837" cy="0"/>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 name="Line 48"/>
            <p:cNvSpPr>
              <a:spLocks noChangeShapeType="1"/>
            </p:cNvSpPr>
            <p:nvPr/>
          </p:nvSpPr>
          <p:spPr bwMode="auto">
            <a:xfrm>
              <a:off x="6619081" y="3865563"/>
              <a:ext cx="47625" cy="0"/>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4" name="Line 49"/>
            <p:cNvSpPr>
              <a:spLocks noChangeShapeType="1"/>
            </p:cNvSpPr>
            <p:nvPr/>
          </p:nvSpPr>
          <p:spPr bwMode="auto">
            <a:xfrm>
              <a:off x="6619081" y="3622675"/>
              <a:ext cx="47625" cy="0"/>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 name="Line 50"/>
            <p:cNvSpPr>
              <a:spLocks noChangeShapeType="1"/>
            </p:cNvSpPr>
            <p:nvPr/>
          </p:nvSpPr>
          <p:spPr bwMode="auto">
            <a:xfrm>
              <a:off x="6619081" y="3449638"/>
              <a:ext cx="47625" cy="0"/>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 name="Line 51"/>
            <p:cNvSpPr>
              <a:spLocks noChangeShapeType="1"/>
            </p:cNvSpPr>
            <p:nvPr/>
          </p:nvSpPr>
          <p:spPr bwMode="auto">
            <a:xfrm>
              <a:off x="6619081" y="3316288"/>
              <a:ext cx="47625" cy="0"/>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 name="Line 52"/>
            <p:cNvSpPr>
              <a:spLocks noChangeShapeType="1"/>
            </p:cNvSpPr>
            <p:nvPr/>
          </p:nvSpPr>
          <p:spPr bwMode="auto">
            <a:xfrm>
              <a:off x="6619081" y="3206750"/>
              <a:ext cx="47625" cy="0"/>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 name="Line 53"/>
            <p:cNvSpPr>
              <a:spLocks noChangeShapeType="1"/>
            </p:cNvSpPr>
            <p:nvPr/>
          </p:nvSpPr>
          <p:spPr bwMode="auto">
            <a:xfrm>
              <a:off x="6619081" y="3114675"/>
              <a:ext cx="47625" cy="0"/>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 name="Line 54"/>
            <p:cNvSpPr>
              <a:spLocks noChangeShapeType="1"/>
            </p:cNvSpPr>
            <p:nvPr/>
          </p:nvSpPr>
          <p:spPr bwMode="auto">
            <a:xfrm>
              <a:off x="6619081" y="3035300"/>
              <a:ext cx="47625" cy="0"/>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 name="Line 55"/>
            <p:cNvSpPr>
              <a:spLocks noChangeShapeType="1"/>
            </p:cNvSpPr>
            <p:nvPr/>
          </p:nvSpPr>
          <p:spPr bwMode="auto">
            <a:xfrm>
              <a:off x="6619081" y="2963862"/>
              <a:ext cx="47625" cy="0"/>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 name="Line 56"/>
            <p:cNvSpPr>
              <a:spLocks noChangeShapeType="1"/>
            </p:cNvSpPr>
            <p:nvPr/>
          </p:nvSpPr>
          <p:spPr bwMode="auto">
            <a:xfrm>
              <a:off x="6619081" y="2900362"/>
              <a:ext cx="96837" cy="0"/>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 name="Line 57"/>
            <p:cNvSpPr>
              <a:spLocks noChangeShapeType="1"/>
            </p:cNvSpPr>
            <p:nvPr/>
          </p:nvSpPr>
          <p:spPr bwMode="auto">
            <a:xfrm>
              <a:off x="6619081" y="2486025"/>
              <a:ext cx="47625" cy="0"/>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 name="Line 58"/>
            <p:cNvSpPr>
              <a:spLocks noChangeShapeType="1"/>
            </p:cNvSpPr>
            <p:nvPr/>
          </p:nvSpPr>
          <p:spPr bwMode="auto">
            <a:xfrm>
              <a:off x="6619081" y="2241550"/>
              <a:ext cx="47625" cy="0"/>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 name="Line 59"/>
            <p:cNvSpPr>
              <a:spLocks noChangeShapeType="1"/>
            </p:cNvSpPr>
            <p:nvPr/>
          </p:nvSpPr>
          <p:spPr bwMode="auto">
            <a:xfrm>
              <a:off x="6619081" y="2070100"/>
              <a:ext cx="47625" cy="0"/>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 name="Line 60"/>
            <p:cNvSpPr>
              <a:spLocks noChangeShapeType="1"/>
            </p:cNvSpPr>
            <p:nvPr/>
          </p:nvSpPr>
          <p:spPr bwMode="auto">
            <a:xfrm>
              <a:off x="6619081" y="1935162"/>
              <a:ext cx="47625" cy="0"/>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 name="Line 61"/>
            <p:cNvSpPr>
              <a:spLocks noChangeShapeType="1"/>
            </p:cNvSpPr>
            <p:nvPr/>
          </p:nvSpPr>
          <p:spPr bwMode="auto">
            <a:xfrm>
              <a:off x="6619081" y="1827212"/>
              <a:ext cx="47625" cy="0"/>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 name="Line 62"/>
            <p:cNvSpPr>
              <a:spLocks noChangeShapeType="1"/>
            </p:cNvSpPr>
            <p:nvPr/>
          </p:nvSpPr>
          <p:spPr bwMode="auto">
            <a:xfrm>
              <a:off x="6619081" y="1733550"/>
              <a:ext cx="47625" cy="0"/>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 name="Line 63"/>
            <p:cNvSpPr>
              <a:spLocks noChangeShapeType="1"/>
            </p:cNvSpPr>
            <p:nvPr/>
          </p:nvSpPr>
          <p:spPr bwMode="auto">
            <a:xfrm>
              <a:off x="6619081" y="1654175"/>
              <a:ext cx="47625" cy="0"/>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 name="Line 64"/>
            <p:cNvSpPr>
              <a:spLocks noChangeShapeType="1"/>
            </p:cNvSpPr>
            <p:nvPr/>
          </p:nvSpPr>
          <p:spPr bwMode="auto">
            <a:xfrm>
              <a:off x="6619081" y="1584325"/>
              <a:ext cx="47625" cy="0"/>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 name="Line 65"/>
            <p:cNvSpPr>
              <a:spLocks noChangeShapeType="1"/>
            </p:cNvSpPr>
            <p:nvPr/>
          </p:nvSpPr>
          <p:spPr bwMode="auto">
            <a:xfrm>
              <a:off x="6619081" y="1520825"/>
              <a:ext cx="96837" cy="0"/>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 name="Line 66"/>
            <p:cNvSpPr>
              <a:spLocks noChangeShapeType="1"/>
            </p:cNvSpPr>
            <p:nvPr/>
          </p:nvSpPr>
          <p:spPr bwMode="auto">
            <a:xfrm>
              <a:off x="2478881" y="5661025"/>
              <a:ext cx="4140200" cy="0"/>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 name="Line 67"/>
            <p:cNvSpPr>
              <a:spLocks noChangeShapeType="1"/>
            </p:cNvSpPr>
            <p:nvPr/>
          </p:nvSpPr>
          <p:spPr bwMode="auto">
            <a:xfrm>
              <a:off x="2478881" y="5661025"/>
              <a:ext cx="0" cy="96838"/>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3" name="Rectangle 68"/>
            <p:cNvSpPr>
              <a:spLocks noChangeArrowheads="1"/>
            </p:cNvSpPr>
            <p:nvPr/>
          </p:nvSpPr>
          <p:spPr bwMode="auto">
            <a:xfrm>
              <a:off x="2351881" y="5778500"/>
              <a:ext cx="355600"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500" b="1">
                  <a:solidFill>
                    <a:srgbClr val="000000"/>
                  </a:solidFill>
                  <a:latin typeface="Arial" panose="020B0604020202020204" pitchFamily="34" charset="0"/>
                  <a:cs typeface="Arial" panose="020B0604020202020204" pitchFamily="34" charset="0"/>
                </a:rPr>
                <a:t>.01</a:t>
              </a:r>
              <a:endParaRPr lang="en-US" altLang="en-US" sz="1800">
                <a:latin typeface="Arial" panose="020B0604020202020204" pitchFamily="34" charset="0"/>
                <a:cs typeface="Arial" panose="020B0604020202020204" pitchFamily="34" charset="0"/>
              </a:endParaRPr>
            </a:p>
          </p:txBody>
        </p:sp>
        <p:sp>
          <p:nvSpPr>
            <p:cNvPr id="74" name="Line 69"/>
            <p:cNvSpPr>
              <a:spLocks noChangeShapeType="1"/>
            </p:cNvSpPr>
            <p:nvPr/>
          </p:nvSpPr>
          <p:spPr bwMode="auto">
            <a:xfrm>
              <a:off x="2790031" y="5661025"/>
              <a:ext cx="0" cy="49213"/>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 name="Line 70"/>
            <p:cNvSpPr>
              <a:spLocks noChangeShapeType="1"/>
            </p:cNvSpPr>
            <p:nvPr/>
          </p:nvSpPr>
          <p:spPr bwMode="auto">
            <a:xfrm>
              <a:off x="2972594" y="5661025"/>
              <a:ext cx="0" cy="49213"/>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6" name="Line 71"/>
            <p:cNvSpPr>
              <a:spLocks noChangeShapeType="1"/>
            </p:cNvSpPr>
            <p:nvPr/>
          </p:nvSpPr>
          <p:spPr bwMode="auto">
            <a:xfrm>
              <a:off x="3101181" y="5661025"/>
              <a:ext cx="0" cy="49213"/>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7" name="Line 72"/>
            <p:cNvSpPr>
              <a:spLocks noChangeShapeType="1"/>
            </p:cNvSpPr>
            <p:nvPr/>
          </p:nvSpPr>
          <p:spPr bwMode="auto">
            <a:xfrm>
              <a:off x="3201194" y="5661025"/>
              <a:ext cx="0" cy="49213"/>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8" name="Line 73"/>
            <p:cNvSpPr>
              <a:spLocks noChangeShapeType="1"/>
            </p:cNvSpPr>
            <p:nvPr/>
          </p:nvSpPr>
          <p:spPr bwMode="auto">
            <a:xfrm>
              <a:off x="3283744" y="5661025"/>
              <a:ext cx="0" cy="49213"/>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9" name="Line 74"/>
            <p:cNvSpPr>
              <a:spLocks noChangeShapeType="1"/>
            </p:cNvSpPr>
            <p:nvPr/>
          </p:nvSpPr>
          <p:spPr bwMode="auto">
            <a:xfrm>
              <a:off x="3353594" y="5661025"/>
              <a:ext cx="0" cy="49213"/>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0" name="Line 75"/>
            <p:cNvSpPr>
              <a:spLocks noChangeShapeType="1"/>
            </p:cNvSpPr>
            <p:nvPr/>
          </p:nvSpPr>
          <p:spPr bwMode="auto">
            <a:xfrm>
              <a:off x="3412331" y="5661025"/>
              <a:ext cx="0" cy="49213"/>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 name="Line 76"/>
            <p:cNvSpPr>
              <a:spLocks noChangeShapeType="1"/>
            </p:cNvSpPr>
            <p:nvPr/>
          </p:nvSpPr>
          <p:spPr bwMode="auto">
            <a:xfrm>
              <a:off x="3466306" y="5661025"/>
              <a:ext cx="0" cy="49213"/>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 name="Line 77"/>
            <p:cNvSpPr>
              <a:spLocks noChangeShapeType="1"/>
            </p:cNvSpPr>
            <p:nvPr/>
          </p:nvSpPr>
          <p:spPr bwMode="auto">
            <a:xfrm>
              <a:off x="3513931" y="5661025"/>
              <a:ext cx="0" cy="96838"/>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3" name="Rectangle 78"/>
            <p:cNvSpPr>
              <a:spLocks noChangeArrowheads="1"/>
            </p:cNvSpPr>
            <p:nvPr/>
          </p:nvSpPr>
          <p:spPr bwMode="auto">
            <a:xfrm>
              <a:off x="3437731" y="5778500"/>
              <a:ext cx="249237"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500" b="1">
                  <a:solidFill>
                    <a:srgbClr val="000000"/>
                  </a:solidFill>
                  <a:latin typeface="Arial" panose="020B0604020202020204" pitchFamily="34" charset="0"/>
                  <a:cs typeface="Arial" panose="020B0604020202020204" pitchFamily="34" charset="0"/>
                </a:rPr>
                <a:t>.1</a:t>
              </a:r>
              <a:endParaRPr lang="en-US" altLang="en-US" sz="1800">
                <a:latin typeface="Arial" panose="020B0604020202020204" pitchFamily="34" charset="0"/>
                <a:cs typeface="Arial" panose="020B0604020202020204" pitchFamily="34" charset="0"/>
              </a:endParaRPr>
            </a:p>
          </p:txBody>
        </p:sp>
        <p:sp>
          <p:nvSpPr>
            <p:cNvPr id="84" name="Line 79"/>
            <p:cNvSpPr>
              <a:spLocks noChangeShapeType="1"/>
            </p:cNvSpPr>
            <p:nvPr/>
          </p:nvSpPr>
          <p:spPr bwMode="auto">
            <a:xfrm>
              <a:off x="3825081" y="5661025"/>
              <a:ext cx="0" cy="49213"/>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 name="Line 80"/>
            <p:cNvSpPr>
              <a:spLocks noChangeShapeType="1"/>
            </p:cNvSpPr>
            <p:nvPr/>
          </p:nvSpPr>
          <p:spPr bwMode="auto">
            <a:xfrm>
              <a:off x="4007644" y="5661025"/>
              <a:ext cx="0" cy="49213"/>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6" name="Line 81"/>
            <p:cNvSpPr>
              <a:spLocks noChangeShapeType="1"/>
            </p:cNvSpPr>
            <p:nvPr/>
          </p:nvSpPr>
          <p:spPr bwMode="auto">
            <a:xfrm>
              <a:off x="4136231" y="5661025"/>
              <a:ext cx="0" cy="49213"/>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7" name="Line 82"/>
            <p:cNvSpPr>
              <a:spLocks noChangeShapeType="1"/>
            </p:cNvSpPr>
            <p:nvPr/>
          </p:nvSpPr>
          <p:spPr bwMode="auto">
            <a:xfrm>
              <a:off x="4236244" y="5661025"/>
              <a:ext cx="0" cy="49213"/>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 name="Line 83"/>
            <p:cNvSpPr>
              <a:spLocks noChangeShapeType="1"/>
            </p:cNvSpPr>
            <p:nvPr/>
          </p:nvSpPr>
          <p:spPr bwMode="auto">
            <a:xfrm>
              <a:off x="4318794" y="5661025"/>
              <a:ext cx="0" cy="49213"/>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9" name="Line 84"/>
            <p:cNvSpPr>
              <a:spLocks noChangeShapeType="1"/>
            </p:cNvSpPr>
            <p:nvPr/>
          </p:nvSpPr>
          <p:spPr bwMode="auto">
            <a:xfrm>
              <a:off x="4388644" y="5661025"/>
              <a:ext cx="0" cy="49213"/>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0" name="Line 85"/>
            <p:cNvSpPr>
              <a:spLocks noChangeShapeType="1"/>
            </p:cNvSpPr>
            <p:nvPr/>
          </p:nvSpPr>
          <p:spPr bwMode="auto">
            <a:xfrm>
              <a:off x="4448969" y="5661025"/>
              <a:ext cx="0" cy="49213"/>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 name="Line 86"/>
            <p:cNvSpPr>
              <a:spLocks noChangeShapeType="1"/>
            </p:cNvSpPr>
            <p:nvPr/>
          </p:nvSpPr>
          <p:spPr bwMode="auto">
            <a:xfrm>
              <a:off x="4501356" y="5661025"/>
              <a:ext cx="0" cy="49213"/>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 name="Line 87"/>
            <p:cNvSpPr>
              <a:spLocks noChangeShapeType="1"/>
            </p:cNvSpPr>
            <p:nvPr/>
          </p:nvSpPr>
          <p:spPr bwMode="auto">
            <a:xfrm>
              <a:off x="4548981" y="5661025"/>
              <a:ext cx="0" cy="96838"/>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 name="Rectangle 88"/>
            <p:cNvSpPr>
              <a:spLocks noChangeArrowheads="1"/>
            </p:cNvSpPr>
            <p:nvPr/>
          </p:nvSpPr>
          <p:spPr bwMode="auto">
            <a:xfrm>
              <a:off x="4498181" y="5778500"/>
              <a:ext cx="196850"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500" b="1">
                  <a:solidFill>
                    <a:srgbClr val="000000"/>
                  </a:solidFill>
                  <a:latin typeface="Arial" panose="020B0604020202020204" pitchFamily="34" charset="0"/>
                  <a:cs typeface="Arial" panose="020B0604020202020204" pitchFamily="34" charset="0"/>
                </a:rPr>
                <a:t>1</a:t>
              </a:r>
              <a:endParaRPr lang="en-US" altLang="en-US" sz="1800">
                <a:latin typeface="Arial" panose="020B0604020202020204" pitchFamily="34" charset="0"/>
                <a:cs typeface="Arial" panose="020B0604020202020204" pitchFamily="34" charset="0"/>
              </a:endParaRPr>
            </a:p>
          </p:txBody>
        </p:sp>
        <p:sp>
          <p:nvSpPr>
            <p:cNvPr id="94" name="Line 89"/>
            <p:cNvSpPr>
              <a:spLocks noChangeShapeType="1"/>
            </p:cNvSpPr>
            <p:nvPr/>
          </p:nvSpPr>
          <p:spPr bwMode="auto">
            <a:xfrm>
              <a:off x="4860131" y="5661025"/>
              <a:ext cx="0" cy="49213"/>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 name="Line 90"/>
            <p:cNvSpPr>
              <a:spLocks noChangeShapeType="1"/>
            </p:cNvSpPr>
            <p:nvPr/>
          </p:nvSpPr>
          <p:spPr bwMode="auto">
            <a:xfrm>
              <a:off x="5042694" y="5661025"/>
              <a:ext cx="0" cy="49213"/>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6" name="Line 91"/>
            <p:cNvSpPr>
              <a:spLocks noChangeShapeType="1"/>
            </p:cNvSpPr>
            <p:nvPr/>
          </p:nvSpPr>
          <p:spPr bwMode="auto">
            <a:xfrm>
              <a:off x="5171281" y="5661025"/>
              <a:ext cx="0" cy="49213"/>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 name="Line 92"/>
            <p:cNvSpPr>
              <a:spLocks noChangeShapeType="1"/>
            </p:cNvSpPr>
            <p:nvPr/>
          </p:nvSpPr>
          <p:spPr bwMode="auto">
            <a:xfrm>
              <a:off x="5271294" y="5661025"/>
              <a:ext cx="0" cy="49213"/>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 name="Line 93"/>
            <p:cNvSpPr>
              <a:spLocks noChangeShapeType="1"/>
            </p:cNvSpPr>
            <p:nvPr/>
          </p:nvSpPr>
          <p:spPr bwMode="auto">
            <a:xfrm>
              <a:off x="5353844" y="5661025"/>
              <a:ext cx="0" cy="49213"/>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9" name="Line 94"/>
            <p:cNvSpPr>
              <a:spLocks noChangeShapeType="1"/>
            </p:cNvSpPr>
            <p:nvPr/>
          </p:nvSpPr>
          <p:spPr bwMode="auto">
            <a:xfrm>
              <a:off x="5423694" y="5661025"/>
              <a:ext cx="0" cy="49213"/>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 name="Line 95"/>
            <p:cNvSpPr>
              <a:spLocks noChangeShapeType="1"/>
            </p:cNvSpPr>
            <p:nvPr/>
          </p:nvSpPr>
          <p:spPr bwMode="auto">
            <a:xfrm>
              <a:off x="5482431" y="5661025"/>
              <a:ext cx="0" cy="49213"/>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 name="Line 96"/>
            <p:cNvSpPr>
              <a:spLocks noChangeShapeType="1"/>
            </p:cNvSpPr>
            <p:nvPr/>
          </p:nvSpPr>
          <p:spPr bwMode="auto">
            <a:xfrm>
              <a:off x="5536406" y="5661025"/>
              <a:ext cx="0" cy="49213"/>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 name="Line 97"/>
            <p:cNvSpPr>
              <a:spLocks noChangeShapeType="1"/>
            </p:cNvSpPr>
            <p:nvPr/>
          </p:nvSpPr>
          <p:spPr bwMode="auto">
            <a:xfrm>
              <a:off x="5584031" y="5661025"/>
              <a:ext cx="0" cy="96838"/>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 name="Rectangle 98"/>
            <p:cNvSpPr>
              <a:spLocks noChangeArrowheads="1"/>
            </p:cNvSpPr>
            <p:nvPr/>
          </p:nvSpPr>
          <p:spPr bwMode="auto">
            <a:xfrm>
              <a:off x="5482431" y="5778500"/>
              <a:ext cx="303212"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500" b="1">
                  <a:solidFill>
                    <a:srgbClr val="000000"/>
                  </a:solidFill>
                  <a:latin typeface="Arial" panose="020B0604020202020204" pitchFamily="34" charset="0"/>
                  <a:cs typeface="Arial" panose="020B0604020202020204" pitchFamily="34" charset="0"/>
                </a:rPr>
                <a:t>10</a:t>
              </a:r>
              <a:endParaRPr lang="en-US" altLang="en-US" sz="1800">
                <a:latin typeface="Arial" panose="020B0604020202020204" pitchFamily="34" charset="0"/>
                <a:cs typeface="Arial" panose="020B0604020202020204" pitchFamily="34" charset="0"/>
              </a:endParaRPr>
            </a:p>
          </p:txBody>
        </p:sp>
        <p:sp>
          <p:nvSpPr>
            <p:cNvPr id="104" name="Line 99"/>
            <p:cNvSpPr>
              <a:spLocks noChangeShapeType="1"/>
            </p:cNvSpPr>
            <p:nvPr/>
          </p:nvSpPr>
          <p:spPr bwMode="auto">
            <a:xfrm>
              <a:off x="5895181" y="5661025"/>
              <a:ext cx="0" cy="49213"/>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 name="Line 100"/>
            <p:cNvSpPr>
              <a:spLocks noChangeShapeType="1"/>
            </p:cNvSpPr>
            <p:nvPr/>
          </p:nvSpPr>
          <p:spPr bwMode="auto">
            <a:xfrm>
              <a:off x="6077744" y="5661025"/>
              <a:ext cx="0" cy="49213"/>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 name="Line 101"/>
            <p:cNvSpPr>
              <a:spLocks noChangeShapeType="1"/>
            </p:cNvSpPr>
            <p:nvPr/>
          </p:nvSpPr>
          <p:spPr bwMode="auto">
            <a:xfrm>
              <a:off x="6206331" y="5661025"/>
              <a:ext cx="0" cy="49213"/>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 name="Line 102"/>
            <p:cNvSpPr>
              <a:spLocks noChangeShapeType="1"/>
            </p:cNvSpPr>
            <p:nvPr/>
          </p:nvSpPr>
          <p:spPr bwMode="auto">
            <a:xfrm>
              <a:off x="6306344" y="5661025"/>
              <a:ext cx="0" cy="49213"/>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 name="Line 103"/>
            <p:cNvSpPr>
              <a:spLocks noChangeShapeType="1"/>
            </p:cNvSpPr>
            <p:nvPr/>
          </p:nvSpPr>
          <p:spPr bwMode="auto">
            <a:xfrm>
              <a:off x="6388894" y="5661025"/>
              <a:ext cx="0" cy="49213"/>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 name="Line 104"/>
            <p:cNvSpPr>
              <a:spLocks noChangeShapeType="1"/>
            </p:cNvSpPr>
            <p:nvPr/>
          </p:nvSpPr>
          <p:spPr bwMode="auto">
            <a:xfrm>
              <a:off x="6458744" y="5661025"/>
              <a:ext cx="0" cy="49213"/>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 name="Line 105"/>
            <p:cNvSpPr>
              <a:spLocks noChangeShapeType="1"/>
            </p:cNvSpPr>
            <p:nvPr/>
          </p:nvSpPr>
          <p:spPr bwMode="auto">
            <a:xfrm>
              <a:off x="6517481" y="5661025"/>
              <a:ext cx="0" cy="49213"/>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 name="Line 106"/>
            <p:cNvSpPr>
              <a:spLocks noChangeShapeType="1"/>
            </p:cNvSpPr>
            <p:nvPr/>
          </p:nvSpPr>
          <p:spPr bwMode="auto">
            <a:xfrm>
              <a:off x="6571456" y="5661025"/>
              <a:ext cx="0" cy="49213"/>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 name="Line 107"/>
            <p:cNvSpPr>
              <a:spLocks noChangeShapeType="1"/>
            </p:cNvSpPr>
            <p:nvPr/>
          </p:nvSpPr>
          <p:spPr bwMode="auto">
            <a:xfrm>
              <a:off x="6619081" y="5661025"/>
              <a:ext cx="0" cy="96838"/>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 name="Rectangle 108"/>
            <p:cNvSpPr>
              <a:spLocks noChangeArrowheads="1"/>
            </p:cNvSpPr>
            <p:nvPr/>
          </p:nvSpPr>
          <p:spPr bwMode="auto">
            <a:xfrm>
              <a:off x="6466681" y="5778500"/>
              <a:ext cx="409575"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500" b="1">
                  <a:solidFill>
                    <a:srgbClr val="000000"/>
                  </a:solidFill>
                  <a:latin typeface="Arial" panose="020B0604020202020204" pitchFamily="34" charset="0"/>
                  <a:cs typeface="Arial" panose="020B0604020202020204" pitchFamily="34" charset="0"/>
                </a:rPr>
                <a:t>100</a:t>
              </a:r>
              <a:endParaRPr lang="en-US" altLang="en-US" sz="1800">
                <a:latin typeface="Arial" panose="020B0604020202020204" pitchFamily="34" charset="0"/>
                <a:cs typeface="Arial" panose="020B0604020202020204" pitchFamily="34" charset="0"/>
              </a:endParaRPr>
            </a:p>
          </p:txBody>
        </p:sp>
        <p:sp>
          <p:nvSpPr>
            <p:cNvPr id="114" name="Rectangle 109"/>
            <p:cNvSpPr>
              <a:spLocks noChangeArrowheads="1"/>
            </p:cNvSpPr>
            <p:nvPr/>
          </p:nvSpPr>
          <p:spPr bwMode="auto">
            <a:xfrm>
              <a:off x="4161631" y="6102350"/>
              <a:ext cx="881062"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500" b="1">
                  <a:solidFill>
                    <a:srgbClr val="000000"/>
                  </a:solidFill>
                  <a:latin typeface="Arial" panose="020B0604020202020204" pitchFamily="34" charset="0"/>
                  <a:cs typeface="Arial" panose="020B0604020202020204" pitchFamily="34" charset="0"/>
                </a:rPr>
                <a:t> Time, hr</a:t>
              </a:r>
              <a:endParaRPr lang="en-US" altLang="en-US" sz="1800">
                <a:latin typeface="Arial" panose="020B0604020202020204" pitchFamily="34" charset="0"/>
                <a:cs typeface="Arial" panose="020B0604020202020204" pitchFamily="34" charset="0"/>
              </a:endParaRPr>
            </a:p>
          </p:txBody>
        </p:sp>
        <p:sp>
          <p:nvSpPr>
            <p:cNvPr id="115" name="Line 110"/>
            <p:cNvSpPr>
              <a:spLocks noChangeShapeType="1"/>
            </p:cNvSpPr>
            <p:nvPr/>
          </p:nvSpPr>
          <p:spPr bwMode="auto">
            <a:xfrm>
              <a:off x="2478881" y="1520825"/>
              <a:ext cx="4140200" cy="0"/>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6" name="Line 111"/>
            <p:cNvSpPr>
              <a:spLocks noChangeShapeType="1"/>
            </p:cNvSpPr>
            <p:nvPr/>
          </p:nvSpPr>
          <p:spPr bwMode="auto">
            <a:xfrm flipV="1">
              <a:off x="2478881" y="1423987"/>
              <a:ext cx="0" cy="96838"/>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7" name="Line 112"/>
            <p:cNvSpPr>
              <a:spLocks noChangeShapeType="1"/>
            </p:cNvSpPr>
            <p:nvPr/>
          </p:nvSpPr>
          <p:spPr bwMode="auto">
            <a:xfrm flipV="1">
              <a:off x="2790031" y="1471612"/>
              <a:ext cx="0" cy="49213"/>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8" name="Line 113"/>
            <p:cNvSpPr>
              <a:spLocks noChangeShapeType="1"/>
            </p:cNvSpPr>
            <p:nvPr/>
          </p:nvSpPr>
          <p:spPr bwMode="auto">
            <a:xfrm flipV="1">
              <a:off x="2972594" y="1471612"/>
              <a:ext cx="0" cy="49213"/>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 name="Line 114"/>
            <p:cNvSpPr>
              <a:spLocks noChangeShapeType="1"/>
            </p:cNvSpPr>
            <p:nvPr/>
          </p:nvSpPr>
          <p:spPr bwMode="auto">
            <a:xfrm flipV="1">
              <a:off x="3101181" y="1471612"/>
              <a:ext cx="0" cy="49213"/>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 name="Line 115"/>
            <p:cNvSpPr>
              <a:spLocks noChangeShapeType="1"/>
            </p:cNvSpPr>
            <p:nvPr/>
          </p:nvSpPr>
          <p:spPr bwMode="auto">
            <a:xfrm flipV="1">
              <a:off x="3201194" y="1471612"/>
              <a:ext cx="0" cy="49213"/>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 name="Line 116"/>
            <p:cNvSpPr>
              <a:spLocks noChangeShapeType="1"/>
            </p:cNvSpPr>
            <p:nvPr/>
          </p:nvSpPr>
          <p:spPr bwMode="auto">
            <a:xfrm flipV="1">
              <a:off x="3283744" y="1471612"/>
              <a:ext cx="0" cy="49213"/>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2" name="Line 117"/>
            <p:cNvSpPr>
              <a:spLocks noChangeShapeType="1"/>
            </p:cNvSpPr>
            <p:nvPr/>
          </p:nvSpPr>
          <p:spPr bwMode="auto">
            <a:xfrm flipV="1">
              <a:off x="3353594" y="1471612"/>
              <a:ext cx="0" cy="49213"/>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 name="Line 118"/>
            <p:cNvSpPr>
              <a:spLocks noChangeShapeType="1"/>
            </p:cNvSpPr>
            <p:nvPr/>
          </p:nvSpPr>
          <p:spPr bwMode="auto">
            <a:xfrm flipV="1">
              <a:off x="3412331" y="1471612"/>
              <a:ext cx="0" cy="49213"/>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4" name="Line 119"/>
            <p:cNvSpPr>
              <a:spLocks noChangeShapeType="1"/>
            </p:cNvSpPr>
            <p:nvPr/>
          </p:nvSpPr>
          <p:spPr bwMode="auto">
            <a:xfrm flipV="1">
              <a:off x="3466306" y="1471612"/>
              <a:ext cx="0" cy="49213"/>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5" name="Line 120"/>
            <p:cNvSpPr>
              <a:spLocks noChangeShapeType="1"/>
            </p:cNvSpPr>
            <p:nvPr/>
          </p:nvSpPr>
          <p:spPr bwMode="auto">
            <a:xfrm flipV="1">
              <a:off x="3513931" y="1423987"/>
              <a:ext cx="0" cy="96838"/>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6" name="Line 121"/>
            <p:cNvSpPr>
              <a:spLocks noChangeShapeType="1"/>
            </p:cNvSpPr>
            <p:nvPr/>
          </p:nvSpPr>
          <p:spPr bwMode="auto">
            <a:xfrm flipV="1">
              <a:off x="3825081" y="1471612"/>
              <a:ext cx="0" cy="49213"/>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7" name="Line 122"/>
            <p:cNvSpPr>
              <a:spLocks noChangeShapeType="1"/>
            </p:cNvSpPr>
            <p:nvPr/>
          </p:nvSpPr>
          <p:spPr bwMode="auto">
            <a:xfrm flipV="1">
              <a:off x="4007644" y="1471612"/>
              <a:ext cx="0" cy="49213"/>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8" name="Line 123"/>
            <p:cNvSpPr>
              <a:spLocks noChangeShapeType="1"/>
            </p:cNvSpPr>
            <p:nvPr/>
          </p:nvSpPr>
          <p:spPr bwMode="auto">
            <a:xfrm flipV="1">
              <a:off x="4136231" y="1471612"/>
              <a:ext cx="0" cy="49213"/>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9" name="Line 124"/>
            <p:cNvSpPr>
              <a:spLocks noChangeShapeType="1"/>
            </p:cNvSpPr>
            <p:nvPr/>
          </p:nvSpPr>
          <p:spPr bwMode="auto">
            <a:xfrm flipV="1">
              <a:off x="4236244" y="1471612"/>
              <a:ext cx="0" cy="49213"/>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0" name="Line 125"/>
            <p:cNvSpPr>
              <a:spLocks noChangeShapeType="1"/>
            </p:cNvSpPr>
            <p:nvPr/>
          </p:nvSpPr>
          <p:spPr bwMode="auto">
            <a:xfrm flipV="1">
              <a:off x="4318794" y="1471612"/>
              <a:ext cx="0" cy="49213"/>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1" name="Line 126"/>
            <p:cNvSpPr>
              <a:spLocks noChangeShapeType="1"/>
            </p:cNvSpPr>
            <p:nvPr/>
          </p:nvSpPr>
          <p:spPr bwMode="auto">
            <a:xfrm flipV="1">
              <a:off x="4388644" y="1471612"/>
              <a:ext cx="0" cy="49213"/>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2" name="Line 127"/>
            <p:cNvSpPr>
              <a:spLocks noChangeShapeType="1"/>
            </p:cNvSpPr>
            <p:nvPr/>
          </p:nvSpPr>
          <p:spPr bwMode="auto">
            <a:xfrm flipV="1">
              <a:off x="4448969" y="1471612"/>
              <a:ext cx="0" cy="49213"/>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 name="Line 128"/>
            <p:cNvSpPr>
              <a:spLocks noChangeShapeType="1"/>
            </p:cNvSpPr>
            <p:nvPr/>
          </p:nvSpPr>
          <p:spPr bwMode="auto">
            <a:xfrm flipV="1">
              <a:off x="4501356" y="1471612"/>
              <a:ext cx="0" cy="49213"/>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4" name="Line 129"/>
            <p:cNvSpPr>
              <a:spLocks noChangeShapeType="1"/>
            </p:cNvSpPr>
            <p:nvPr/>
          </p:nvSpPr>
          <p:spPr bwMode="auto">
            <a:xfrm flipV="1">
              <a:off x="4548981" y="1423987"/>
              <a:ext cx="0" cy="96838"/>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5" name="Line 130"/>
            <p:cNvSpPr>
              <a:spLocks noChangeShapeType="1"/>
            </p:cNvSpPr>
            <p:nvPr/>
          </p:nvSpPr>
          <p:spPr bwMode="auto">
            <a:xfrm flipV="1">
              <a:off x="4860131" y="1471612"/>
              <a:ext cx="0" cy="49213"/>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6" name="Line 131"/>
            <p:cNvSpPr>
              <a:spLocks noChangeShapeType="1"/>
            </p:cNvSpPr>
            <p:nvPr/>
          </p:nvSpPr>
          <p:spPr bwMode="auto">
            <a:xfrm flipV="1">
              <a:off x="5042694" y="1471612"/>
              <a:ext cx="0" cy="49213"/>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7" name="Line 132"/>
            <p:cNvSpPr>
              <a:spLocks noChangeShapeType="1"/>
            </p:cNvSpPr>
            <p:nvPr/>
          </p:nvSpPr>
          <p:spPr bwMode="auto">
            <a:xfrm flipV="1">
              <a:off x="5171281" y="1471612"/>
              <a:ext cx="0" cy="49213"/>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8" name="Line 133"/>
            <p:cNvSpPr>
              <a:spLocks noChangeShapeType="1"/>
            </p:cNvSpPr>
            <p:nvPr/>
          </p:nvSpPr>
          <p:spPr bwMode="auto">
            <a:xfrm flipV="1">
              <a:off x="5271294" y="1471612"/>
              <a:ext cx="0" cy="49213"/>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9" name="Line 134"/>
            <p:cNvSpPr>
              <a:spLocks noChangeShapeType="1"/>
            </p:cNvSpPr>
            <p:nvPr/>
          </p:nvSpPr>
          <p:spPr bwMode="auto">
            <a:xfrm flipV="1">
              <a:off x="5353844" y="1471612"/>
              <a:ext cx="0" cy="49213"/>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 name="Line 135"/>
            <p:cNvSpPr>
              <a:spLocks noChangeShapeType="1"/>
            </p:cNvSpPr>
            <p:nvPr/>
          </p:nvSpPr>
          <p:spPr bwMode="auto">
            <a:xfrm flipV="1">
              <a:off x="5423694" y="1471612"/>
              <a:ext cx="0" cy="49213"/>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 name="Line 136"/>
            <p:cNvSpPr>
              <a:spLocks noChangeShapeType="1"/>
            </p:cNvSpPr>
            <p:nvPr/>
          </p:nvSpPr>
          <p:spPr bwMode="auto">
            <a:xfrm flipV="1">
              <a:off x="5482431" y="1471612"/>
              <a:ext cx="0" cy="49213"/>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2" name="Line 137"/>
            <p:cNvSpPr>
              <a:spLocks noChangeShapeType="1"/>
            </p:cNvSpPr>
            <p:nvPr/>
          </p:nvSpPr>
          <p:spPr bwMode="auto">
            <a:xfrm flipV="1">
              <a:off x="5536406" y="1471612"/>
              <a:ext cx="0" cy="49213"/>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 name="Line 138"/>
            <p:cNvSpPr>
              <a:spLocks noChangeShapeType="1"/>
            </p:cNvSpPr>
            <p:nvPr/>
          </p:nvSpPr>
          <p:spPr bwMode="auto">
            <a:xfrm flipV="1">
              <a:off x="5584031" y="1423987"/>
              <a:ext cx="0" cy="96838"/>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 name="Line 139"/>
            <p:cNvSpPr>
              <a:spLocks noChangeShapeType="1"/>
            </p:cNvSpPr>
            <p:nvPr/>
          </p:nvSpPr>
          <p:spPr bwMode="auto">
            <a:xfrm flipV="1">
              <a:off x="5895181" y="1471612"/>
              <a:ext cx="0" cy="49213"/>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 name="Line 140"/>
            <p:cNvSpPr>
              <a:spLocks noChangeShapeType="1"/>
            </p:cNvSpPr>
            <p:nvPr/>
          </p:nvSpPr>
          <p:spPr bwMode="auto">
            <a:xfrm flipV="1">
              <a:off x="6077744" y="1471612"/>
              <a:ext cx="0" cy="49213"/>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 name="Line 141"/>
            <p:cNvSpPr>
              <a:spLocks noChangeShapeType="1"/>
            </p:cNvSpPr>
            <p:nvPr/>
          </p:nvSpPr>
          <p:spPr bwMode="auto">
            <a:xfrm flipV="1">
              <a:off x="6206331" y="1471612"/>
              <a:ext cx="0" cy="49213"/>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7" name="Line 142"/>
            <p:cNvSpPr>
              <a:spLocks noChangeShapeType="1"/>
            </p:cNvSpPr>
            <p:nvPr/>
          </p:nvSpPr>
          <p:spPr bwMode="auto">
            <a:xfrm flipV="1">
              <a:off x="6306344" y="1471612"/>
              <a:ext cx="0" cy="49213"/>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 name="Line 143"/>
            <p:cNvSpPr>
              <a:spLocks noChangeShapeType="1"/>
            </p:cNvSpPr>
            <p:nvPr/>
          </p:nvSpPr>
          <p:spPr bwMode="auto">
            <a:xfrm flipV="1">
              <a:off x="6388894" y="1471612"/>
              <a:ext cx="0" cy="49213"/>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 name="Line 144"/>
            <p:cNvSpPr>
              <a:spLocks noChangeShapeType="1"/>
            </p:cNvSpPr>
            <p:nvPr/>
          </p:nvSpPr>
          <p:spPr bwMode="auto">
            <a:xfrm flipV="1">
              <a:off x="6458744" y="1471612"/>
              <a:ext cx="0" cy="49213"/>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 name="Line 145"/>
            <p:cNvSpPr>
              <a:spLocks noChangeShapeType="1"/>
            </p:cNvSpPr>
            <p:nvPr/>
          </p:nvSpPr>
          <p:spPr bwMode="auto">
            <a:xfrm flipV="1">
              <a:off x="6517481" y="1471612"/>
              <a:ext cx="0" cy="49213"/>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 name="Line 146"/>
            <p:cNvSpPr>
              <a:spLocks noChangeShapeType="1"/>
            </p:cNvSpPr>
            <p:nvPr/>
          </p:nvSpPr>
          <p:spPr bwMode="auto">
            <a:xfrm flipV="1">
              <a:off x="6571456" y="1471612"/>
              <a:ext cx="0" cy="49213"/>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2" name="Line 147"/>
            <p:cNvSpPr>
              <a:spLocks noChangeShapeType="1"/>
            </p:cNvSpPr>
            <p:nvPr/>
          </p:nvSpPr>
          <p:spPr bwMode="auto">
            <a:xfrm flipV="1">
              <a:off x="6619081" y="1423987"/>
              <a:ext cx="0" cy="96838"/>
            </a:xfrm>
            <a:prstGeom prst="line">
              <a:avLst/>
            </a:prstGeom>
            <a:noFill/>
            <a:ln w="3">
              <a:solidFill>
                <a:srgbClr val="00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 name="Rectangle 148"/>
            <p:cNvSpPr>
              <a:spLocks noChangeArrowheads="1"/>
            </p:cNvSpPr>
            <p:nvPr/>
          </p:nvSpPr>
          <p:spPr bwMode="auto">
            <a:xfrm>
              <a:off x="5549875" y="1797323"/>
              <a:ext cx="822325"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500" b="1">
                  <a:solidFill>
                    <a:srgbClr val="000000"/>
                  </a:solidFill>
                  <a:latin typeface="Arial" panose="020B0604020202020204" pitchFamily="34" charset="0"/>
                  <a:cs typeface="Arial" panose="020B0604020202020204" pitchFamily="34" charset="0"/>
                </a:rPr>
                <a:t>AISI 316</a:t>
              </a:r>
              <a:endParaRPr lang="en-US" altLang="en-US" sz="1800">
                <a:latin typeface="Arial" panose="020B0604020202020204" pitchFamily="34" charset="0"/>
                <a:cs typeface="Arial" panose="020B0604020202020204" pitchFamily="34" charset="0"/>
              </a:endParaRPr>
            </a:p>
          </p:txBody>
        </p:sp>
        <p:sp>
          <p:nvSpPr>
            <p:cNvPr id="154" name="Rectangle 149"/>
            <p:cNvSpPr>
              <a:spLocks noChangeArrowheads="1"/>
            </p:cNvSpPr>
            <p:nvPr/>
          </p:nvSpPr>
          <p:spPr bwMode="auto">
            <a:xfrm>
              <a:off x="2752676" y="1793950"/>
              <a:ext cx="768350"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500" b="1">
                  <a:solidFill>
                    <a:srgbClr val="000000"/>
                  </a:solidFill>
                  <a:latin typeface="Arial" panose="020B0604020202020204" pitchFamily="34" charset="0"/>
                  <a:cs typeface="Arial" panose="020B0604020202020204" pitchFamily="34" charset="0"/>
                </a:rPr>
                <a:t>[97Zah]</a:t>
              </a:r>
              <a:endParaRPr lang="en-US" altLang="en-US" sz="1800">
                <a:latin typeface="Arial" panose="020B0604020202020204" pitchFamily="34" charset="0"/>
                <a:cs typeface="Arial" panose="020B0604020202020204" pitchFamily="34" charset="0"/>
              </a:endParaRPr>
            </a:p>
          </p:txBody>
        </p:sp>
        <p:sp>
          <p:nvSpPr>
            <p:cNvPr id="155" name="Freeform 150"/>
            <p:cNvSpPr>
              <a:spLocks/>
            </p:cNvSpPr>
            <p:nvPr/>
          </p:nvSpPr>
          <p:spPr bwMode="auto">
            <a:xfrm>
              <a:off x="2701876" y="2208287"/>
              <a:ext cx="103187" cy="103188"/>
            </a:xfrm>
            <a:custGeom>
              <a:avLst/>
              <a:gdLst>
                <a:gd name="T0" fmla="*/ 2147483647 w 288"/>
                <a:gd name="T1" fmla="*/ 2147483647 h 288"/>
                <a:gd name="T2" fmla="*/ 2147483647 w 288"/>
                <a:gd name="T3" fmla="*/ 0 h 288"/>
                <a:gd name="T4" fmla="*/ 0 w 288"/>
                <a:gd name="T5" fmla="*/ 2147483647 h 288"/>
                <a:gd name="T6" fmla="*/ 2147483647 w 288"/>
                <a:gd name="T7" fmla="*/ 2147483647 h 288"/>
                <a:gd name="T8" fmla="*/ 0 60000 65536"/>
                <a:gd name="T9" fmla="*/ 0 60000 65536"/>
                <a:gd name="T10" fmla="*/ 0 60000 65536"/>
                <a:gd name="T11" fmla="*/ 0 60000 65536"/>
                <a:gd name="T12" fmla="*/ 0 w 288"/>
                <a:gd name="T13" fmla="*/ 0 h 288"/>
                <a:gd name="T14" fmla="*/ 288 w 288"/>
                <a:gd name="T15" fmla="*/ 288 h 288"/>
              </a:gdLst>
              <a:ahLst/>
              <a:cxnLst>
                <a:cxn ang="T8">
                  <a:pos x="T0" y="T1"/>
                </a:cxn>
                <a:cxn ang="T9">
                  <a:pos x="T2" y="T3"/>
                </a:cxn>
                <a:cxn ang="T10">
                  <a:pos x="T4" y="T5"/>
                </a:cxn>
                <a:cxn ang="T11">
                  <a:pos x="T6" y="T7"/>
                </a:cxn>
              </a:cxnLst>
              <a:rect l="T12" t="T13" r="T14" b="T15"/>
              <a:pathLst>
                <a:path w="288" h="288">
                  <a:moveTo>
                    <a:pt x="288" y="288"/>
                  </a:moveTo>
                  <a:lnTo>
                    <a:pt x="144" y="0"/>
                  </a:lnTo>
                  <a:lnTo>
                    <a:pt x="0" y="288"/>
                  </a:lnTo>
                  <a:lnTo>
                    <a:pt x="288" y="288"/>
                  </a:lnTo>
                </a:path>
              </a:pathLst>
            </a:custGeom>
            <a:noFill/>
            <a:ln w="3">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6" name="Rectangle 151"/>
            <p:cNvSpPr>
              <a:spLocks noChangeArrowheads="1"/>
            </p:cNvSpPr>
            <p:nvPr/>
          </p:nvSpPr>
          <p:spPr bwMode="auto">
            <a:xfrm>
              <a:off x="2752676" y="2167012"/>
              <a:ext cx="811212"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500" b="1">
                  <a:solidFill>
                    <a:srgbClr val="000000"/>
                  </a:solidFill>
                  <a:latin typeface="Arial" panose="020B0604020202020204" pitchFamily="34" charset="0"/>
                  <a:cs typeface="Arial" panose="020B0604020202020204" pitchFamily="34" charset="0"/>
                </a:rPr>
                <a:t>  1073 K</a:t>
              </a:r>
              <a:endParaRPr lang="en-US" altLang="en-US" sz="1800">
                <a:latin typeface="Arial" panose="020B0604020202020204" pitchFamily="34" charset="0"/>
                <a:cs typeface="Arial" panose="020B0604020202020204" pitchFamily="34" charset="0"/>
              </a:endParaRPr>
            </a:p>
          </p:txBody>
        </p:sp>
        <p:sp>
          <p:nvSpPr>
            <p:cNvPr id="157" name="Freeform 152"/>
            <p:cNvSpPr>
              <a:spLocks/>
            </p:cNvSpPr>
            <p:nvPr/>
          </p:nvSpPr>
          <p:spPr bwMode="auto">
            <a:xfrm>
              <a:off x="2701876" y="2432125"/>
              <a:ext cx="103187" cy="103188"/>
            </a:xfrm>
            <a:custGeom>
              <a:avLst/>
              <a:gdLst>
                <a:gd name="T0" fmla="*/ 2147483647 w 288"/>
                <a:gd name="T1" fmla="*/ 2147483647 h 288"/>
                <a:gd name="T2" fmla="*/ 2147483647 w 288"/>
                <a:gd name="T3" fmla="*/ 2147483647 h 288"/>
                <a:gd name="T4" fmla="*/ 2147483647 w 288"/>
                <a:gd name="T5" fmla="*/ 2147483647 h 288"/>
                <a:gd name="T6" fmla="*/ 2147483647 w 288"/>
                <a:gd name="T7" fmla="*/ 2147483647 h 288"/>
                <a:gd name="T8" fmla="*/ 2147483647 w 288"/>
                <a:gd name="T9" fmla="*/ 2147483647 h 288"/>
                <a:gd name="T10" fmla="*/ 2147483647 w 288"/>
                <a:gd name="T11" fmla="*/ 2147483647 h 288"/>
                <a:gd name="T12" fmla="*/ 2147483647 w 288"/>
                <a:gd name="T13" fmla="*/ 2147483647 h 288"/>
                <a:gd name="T14" fmla="*/ 2147483647 w 288"/>
                <a:gd name="T15" fmla="*/ 2147483647 h 288"/>
                <a:gd name="T16" fmla="*/ 2147483647 w 288"/>
                <a:gd name="T17" fmla="*/ 2147483647 h 288"/>
                <a:gd name="T18" fmla="*/ 2147483647 w 288"/>
                <a:gd name="T19" fmla="*/ 0 h 288"/>
                <a:gd name="T20" fmla="*/ 2147483647 w 288"/>
                <a:gd name="T21" fmla="*/ 2147483647 h 288"/>
                <a:gd name="T22" fmla="*/ 2147483647 w 288"/>
                <a:gd name="T23" fmla="*/ 2147483647 h 288"/>
                <a:gd name="T24" fmla="*/ 2147483647 w 288"/>
                <a:gd name="T25" fmla="*/ 2147483647 h 288"/>
                <a:gd name="T26" fmla="*/ 2147483647 w 288"/>
                <a:gd name="T27" fmla="*/ 2147483647 h 288"/>
                <a:gd name="T28" fmla="*/ 2147483647 w 288"/>
                <a:gd name="T29" fmla="*/ 2147483647 h 288"/>
                <a:gd name="T30" fmla="*/ 2147483647 w 288"/>
                <a:gd name="T31" fmla="*/ 2147483647 h 288"/>
                <a:gd name="T32" fmla="*/ 2147483647 w 288"/>
                <a:gd name="T33" fmla="*/ 2147483647 h 288"/>
                <a:gd name="T34" fmla="*/ 0 w 288"/>
                <a:gd name="T35" fmla="*/ 2147483647 h 288"/>
                <a:gd name="T36" fmla="*/ 2147483647 w 288"/>
                <a:gd name="T37" fmla="*/ 2147483647 h 288"/>
                <a:gd name="T38" fmla="*/ 2147483647 w 288"/>
                <a:gd name="T39" fmla="*/ 2147483647 h 288"/>
                <a:gd name="T40" fmla="*/ 2147483647 w 288"/>
                <a:gd name="T41" fmla="*/ 2147483647 h 288"/>
                <a:gd name="T42" fmla="*/ 2147483647 w 288"/>
                <a:gd name="T43" fmla="*/ 2147483647 h 288"/>
                <a:gd name="T44" fmla="*/ 2147483647 w 288"/>
                <a:gd name="T45" fmla="*/ 2147483647 h 288"/>
                <a:gd name="T46" fmla="*/ 2147483647 w 288"/>
                <a:gd name="T47" fmla="*/ 2147483647 h 288"/>
                <a:gd name="T48" fmla="*/ 2147483647 w 288"/>
                <a:gd name="T49" fmla="*/ 2147483647 h 288"/>
                <a:gd name="T50" fmla="*/ 2147483647 w 288"/>
                <a:gd name="T51" fmla="*/ 2147483647 h 288"/>
                <a:gd name="T52" fmla="*/ 2147483647 w 288"/>
                <a:gd name="T53" fmla="*/ 2147483647 h 288"/>
                <a:gd name="T54" fmla="*/ 2147483647 w 288"/>
                <a:gd name="T55" fmla="*/ 2147483647 h 288"/>
                <a:gd name="T56" fmla="*/ 2147483647 w 288"/>
                <a:gd name="T57" fmla="*/ 2147483647 h 288"/>
                <a:gd name="T58" fmla="*/ 2147483647 w 288"/>
                <a:gd name="T59" fmla="*/ 2147483647 h 288"/>
                <a:gd name="T60" fmla="*/ 2147483647 w 288"/>
                <a:gd name="T61" fmla="*/ 2147483647 h 288"/>
                <a:gd name="T62" fmla="*/ 2147483647 w 288"/>
                <a:gd name="T63" fmla="*/ 2147483647 h 288"/>
                <a:gd name="T64" fmla="*/ 2147483647 w 288"/>
                <a:gd name="T65" fmla="*/ 2147483647 h 28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8"/>
                <a:gd name="T100" fmla="*/ 0 h 288"/>
                <a:gd name="T101" fmla="*/ 288 w 288"/>
                <a:gd name="T102" fmla="*/ 288 h 28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8" h="288">
                  <a:moveTo>
                    <a:pt x="285" y="172"/>
                  </a:moveTo>
                  <a:lnTo>
                    <a:pt x="288" y="144"/>
                  </a:lnTo>
                  <a:lnTo>
                    <a:pt x="285" y="116"/>
                  </a:lnTo>
                  <a:lnTo>
                    <a:pt x="277" y="89"/>
                  </a:lnTo>
                  <a:lnTo>
                    <a:pt x="263" y="64"/>
                  </a:lnTo>
                  <a:lnTo>
                    <a:pt x="245" y="42"/>
                  </a:lnTo>
                  <a:lnTo>
                    <a:pt x="224" y="24"/>
                  </a:lnTo>
                  <a:lnTo>
                    <a:pt x="199" y="11"/>
                  </a:lnTo>
                  <a:lnTo>
                    <a:pt x="172" y="2"/>
                  </a:lnTo>
                  <a:lnTo>
                    <a:pt x="144" y="0"/>
                  </a:lnTo>
                  <a:lnTo>
                    <a:pt x="116" y="2"/>
                  </a:lnTo>
                  <a:lnTo>
                    <a:pt x="88" y="11"/>
                  </a:lnTo>
                  <a:lnTo>
                    <a:pt x="64" y="24"/>
                  </a:lnTo>
                  <a:lnTo>
                    <a:pt x="42" y="42"/>
                  </a:lnTo>
                  <a:lnTo>
                    <a:pt x="24" y="64"/>
                  </a:lnTo>
                  <a:lnTo>
                    <a:pt x="11" y="89"/>
                  </a:lnTo>
                  <a:lnTo>
                    <a:pt x="2" y="116"/>
                  </a:lnTo>
                  <a:lnTo>
                    <a:pt x="0" y="144"/>
                  </a:lnTo>
                  <a:lnTo>
                    <a:pt x="2" y="172"/>
                  </a:lnTo>
                  <a:lnTo>
                    <a:pt x="11" y="199"/>
                  </a:lnTo>
                  <a:lnTo>
                    <a:pt x="24" y="224"/>
                  </a:lnTo>
                  <a:lnTo>
                    <a:pt x="42" y="245"/>
                  </a:lnTo>
                  <a:lnTo>
                    <a:pt x="64" y="263"/>
                  </a:lnTo>
                  <a:lnTo>
                    <a:pt x="88" y="277"/>
                  </a:lnTo>
                  <a:lnTo>
                    <a:pt x="116" y="285"/>
                  </a:lnTo>
                  <a:lnTo>
                    <a:pt x="144" y="288"/>
                  </a:lnTo>
                  <a:lnTo>
                    <a:pt x="172" y="285"/>
                  </a:lnTo>
                  <a:lnTo>
                    <a:pt x="199" y="277"/>
                  </a:lnTo>
                  <a:lnTo>
                    <a:pt x="224" y="263"/>
                  </a:lnTo>
                  <a:lnTo>
                    <a:pt x="245" y="245"/>
                  </a:lnTo>
                  <a:lnTo>
                    <a:pt x="263" y="224"/>
                  </a:lnTo>
                  <a:lnTo>
                    <a:pt x="277" y="199"/>
                  </a:lnTo>
                  <a:lnTo>
                    <a:pt x="285" y="172"/>
                  </a:lnTo>
                </a:path>
              </a:pathLst>
            </a:custGeom>
            <a:noFill/>
            <a:ln w="3">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58" name="Rectangle 153"/>
            <p:cNvSpPr>
              <a:spLocks noChangeArrowheads="1"/>
            </p:cNvSpPr>
            <p:nvPr/>
          </p:nvSpPr>
          <p:spPr bwMode="auto">
            <a:xfrm>
              <a:off x="2752676" y="2373387"/>
              <a:ext cx="704850"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500" b="1">
                  <a:solidFill>
                    <a:srgbClr val="000000"/>
                  </a:solidFill>
                  <a:latin typeface="Arial" panose="020B0604020202020204" pitchFamily="34" charset="0"/>
                  <a:cs typeface="Arial" panose="020B0604020202020204" pitchFamily="34" charset="0"/>
                </a:rPr>
                <a:t>  923 K</a:t>
              </a:r>
              <a:endParaRPr lang="en-US" altLang="en-US" sz="1800">
                <a:latin typeface="Arial" panose="020B0604020202020204" pitchFamily="34" charset="0"/>
                <a:cs typeface="Arial" panose="020B0604020202020204" pitchFamily="34" charset="0"/>
              </a:endParaRPr>
            </a:p>
          </p:txBody>
        </p:sp>
        <p:sp>
          <p:nvSpPr>
            <p:cNvPr id="159" name="Rectangle 154"/>
            <p:cNvSpPr>
              <a:spLocks noChangeArrowheads="1"/>
            </p:cNvSpPr>
            <p:nvPr/>
          </p:nvSpPr>
          <p:spPr bwMode="auto">
            <a:xfrm>
              <a:off x="5169694" y="4722813"/>
              <a:ext cx="981075"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500" b="1">
                  <a:solidFill>
                    <a:srgbClr val="000000"/>
                  </a:solidFill>
                  <a:latin typeface="Arial" panose="020B0604020202020204" pitchFamily="34" charset="0"/>
                  <a:cs typeface="Arial" panose="020B0604020202020204" pitchFamily="34" charset="0"/>
                </a:rPr>
                <a:t>This work</a:t>
              </a:r>
              <a:endParaRPr lang="en-US" altLang="en-US" sz="1800">
                <a:latin typeface="Arial" panose="020B0604020202020204" pitchFamily="34" charset="0"/>
                <a:cs typeface="Arial" panose="020B0604020202020204" pitchFamily="34" charset="0"/>
              </a:endParaRPr>
            </a:p>
          </p:txBody>
        </p:sp>
        <p:sp>
          <p:nvSpPr>
            <p:cNvPr id="160" name="Line 155"/>
            <p:cNvSpPr>
              <a:spLocks noChangeShapeType="1"/>
            </p:cNvSpPr>
            <p:nvPr/>
          </p:nvSpPr>
          <p:spPr bwMode="auto">
            <a:xfrm>
              <a:off x="5169694" y="5164138"/>
              <a:ext cx="414337" cy="0"/>
            </a:xfrm>
            <a:prstGeom prst="line">
              <a:avLst/>
            </a:prstGeom>
            <a:noFill/>
            <a:ln w="3">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1" name="Rectangle 156"/>
            <p:cNvSpPr>
              <a:spLocks noChangeArrowheads="1"/>
            </p:cNvSpPr>
            <p:nvPr/>
          </p:nvSpPr>
          <p:spPr bwMode="auto">
            <a:xfrm>
              <a:off x="5666581" y="5054600"/>
              <a:ext cx="758825"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500" b="1">
                  <a:solidFill>
                    <a:srgbClr val="000000"/>
                  </a:solidFill>
                  <a:latin typeface="Arial" panose="020B0604020202020204" pitchFamily="34" charset="0"/>
                  <a:cs typeface="Arial" panose="020B0604020202020204" pitchFamily="34" charset="0"/>
                </a:rPr>
                <a:t> 1073 K</a:t>
              </a:r>
              <a:endParaRPr lang="en-US" altLang="en-US" sz="1800">
                <a:latin typeface="Arial" panose="020B0604020202020204" pitchFamily="34" charset="0"/>
                <a:cs typeface="Arial" panose="020B0604020202020204" pitchFamily="34" charset="0"/>
              </a:endParaRPr>
            </a:p>
          </p:txBody>
        </p:sp>
        <p:sp>
          <p:nvSpPr>
            <p:cNvPr id="162" name="Line 157"/>
            <p:cNvSpPr>
              <a:spLocks noChangeShapeType="1"/>
            </p:cNvSpPr>
            <p:nvPr/>
          </p:nvSpPr>
          <p:spPr bwMode="auto">
            <a:xfrm>
              <a:off x="5169694" y="5372100"/>
              <a:ext cx="414337" cy="0"/>
            </a:xfrm>
            <a:prstGeom prst="line">
              <a:avLst/>
            </a:prstGeom>
            <a:noFill/>
            <a:ln w="3">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3" name="Rectangle 158"/>
            <p:cNvSpPr>
              <a:spLocks noChangeArrowheads="1"/>
            </p:cNvSpPr>
            <p:nvPr/>
          </p:nvSpPr>
          <p:spPr bwMode="auto">
            <a:xfrm>
              <a:off x="5666581" y="5260975"/>
              <a:ext cx="652462"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500" b="1">
                  <a:solidFill>
                    <a:srgbClr val="000000"/>
                  </a:solidFill>
                  <a:latin typeface="Arial" panose="020B0604020202020204" pitchFamily="34" charset="0"/>
                  <a:cs typeface="Arial" panose="020B0604020202020204" pitchFamily="34" charset="0"/>
                </a:rPr>
                <a:t> 923 K</a:t>
              </a:r>
              <a:endParaRPr lang="en-US" altLang="en-US" sz="1800">
                <a:latin typeface="Arial" panose="020B0604020202020204" pitchFamily="34" charset="0"/>
                <a:cs typeface="Arial" panose="020B0604020202020204" pitchFamily="34" charset="0"/>
              </a:endParaRPr>
            </a:p>
          </p:txBody>
        </p:sp>
        <p:sp>
          <p:nvSpPr>
            <p:cNvPr id="164" name="Freeform 159"/>
            <p:cNvSpPr>
              <a:spLocks/>
            </p:cNvSpPr>
            <p:nvPr/>
          </p:nvSpPr>
          <p:spPr bwMode="auto">
            <a:xfrm>
              <a:off x="6053931" y="2854325"/>
              <a:ext cx="104775" cy="104775"/>
            </a:xfrm>
            <a:custGeom>
              <a:avLst/>
              <a:gdLst>
                <a:gd name="T0" fmla="*/ 2147483647 w 288"/>
                <a:gd name="T1" fmla="*/ 2147483647 h 288"/>
                <a:gd name="T2" fmla="*/ 2147483647 w 288"/>
                <a:gd name="T3" fmla="*/ 2147483647 h 288"/>
                <a:gd name="T4" fmla="*/ 2147483647 w 288"/>
                <a:gd name="T5" fmla="*/ 2147483647 h 288"/>
                <a:gd name="T6" fmla="*/ 2147483647 w 288"/>
                <a:gd name="T7" fmla="*/ 2147483647 h 288"/>
                <a:gd name="T8" fmla="*/ 2147483647 w 288"/>
                <a:gd name="T9" fmla="*/ 2147483647 h 288"/>
                <a:gd name="T10" fmla="*/ 2147483647 w 288"/>
                <a:gd name="T11" fmla="*/ 2147483647 h 288"/>
                <a:gd name="T12" fmla="*/ 2147483647 w 288"/>
                <a:gd name="T13" fmla="*/ 2147483647 h 288"/>
                <a:gd name="T14" fmla="*/ 2147483647 w 288"/>
                <a:gd name="T15" fmla="*/ 2147483647 h 288"/>
                <a:gd name="T16" fmla="*/ 2147483647 w 288"/>
                <a:gd name="T17" fmla="*/ 2147483647 h 288"/>
                <a:gd name="T18" fmla="*/ 2147483647 w 288"/>
                <a:gd name="T19" fmla="*/ 0 h 288"/>
                <a:gd name="T20" fmla="*/ 2147483647 w 288"/>
                <a:gd name="T21" fmla="*/ 2147483647 h 288"/>
                <a:gd name="T22" fmla="*/ 2147483647 w 288"/>
                <a:gd name="T23" fmla="*/ 2147483647 h 288"/>
                <a:gd name="T24" fmla="*/ 2147483647 w 288"/>
                <a:gd name="T25" fmla="*/ 2147483647 h 288"/>
                <a:gd name="T26" fmla="*/ 2147483647 w 288"/>
                <a:gd name="T27" fmla="*/ 2147483647 h 288"/>
                <a:gd name="T28" fmla="*/ 2147483647 w 288"/>
                <a:gd name="T29" fmla="*/ 2147483647 h 288"/>
                <a:gd name="T30" fmla="*/ 2147483647 w 288"/>
                <a:gd name="T31" fmla="*/ 2147483647 h 288"/>
                <a:gd name="T32" fmla="*/ 2147483647 w 288"/>
                <a:gd name="T33" fmla="*/ 2147483647 h 288"/>
                <a:gd name="T34" fmla="*/ 0 w 288"/>
                <a:gd name="T35" fmla="*/ 2147483647 h 288"/>
                <a:gd name="T36" fmla="*/ 2147483647 w 288"/>
                <a:gd name="T37" fmla="*/ 2147483647 h 288"/>
                <a:gd name="T38" fmla="*/ 2147483647 w 288"/>
                <a:gd name="T39" fmla="*/ 2147483647 h 288"/>
                <a:gd name="T40" fmla="*/ 2147483647 w 288"/>
                <a:gd name="T41" fmla="*/ 2147483647 h 288"/>
                <a:gd name="T42" fmla="*/ 2147483647 w 288"/>
                <a:gd name="T43" fmla="*/ 2147483647 h 288"/>
                <a:gd name="T44" fmla="*/ 2147483647 w 288"/>
                <a:gd name="T45" fmla="*/ 2147483647 h 288"/>
                <a:gd name="T46" fmla="*/ 2147483647 w 288"/>
                <a:gd name="T47" fmla="*/ 2147483647 h 288"/>
                <a:gd name="T48" fmla="*/ 2147483647 w 288"/>
                <a:gd name="T49" fmla="*/ 2147483647 h 288"/>
                <a:gd name="T50" fmla="*/ 2147483647 w 288"/>
                <a:gd name="T51" fmla="*/ 2147483647 h 288"/>
                <a:gd name="T52" fmla="*/ 2147483647 w 288"/>
                <a:gd name="T53" fmla="*/ 2147483647 h 288"/>
                <a:gd name="T54" fmla="*/ 2147483647 w 288"/>
                <a:gd name="T55" fmla="*/ 2147483647 h 288"/>
                <a:gd name="T56" fmla="*/ 2147483647 w 288"/>
                <a:gd name="T57" fmla="*/ 2147483647 h 288"/>
                <a:gd name="T58" fmla="*/ 2147483647 w 288"/>
                <a:gd name="T59" fmla="*/ 2147483647 h 288"/>
                <a:gd name="T60" fmla="*/ 2147483647 w 288"/>
                <a:gd name="T61" fmla="*/ 2147483647 h 288"/>
                <a:gd name="T62" fmla="*/ 2147483647 w 288"/>
                <a:gd name="T63" fmla="*/ 2147483647 h 288"/>
                <a:gd name="T64" fmla="*/ 2147483647 w 288"/>
                <a:gd name="T65" fmla="*/ 2147483647 h 28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8"/>
                <a:gd name="T100" fmla="*/ 0 h 288"/>
                <a:gd name="T101" fmla="*/ 288 w 288"/>
                <a:gd name="T102" fmla="*/ 288 h 28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8" h="288">
                  <a:moveTo>
                    <a:pt x="285" y="172"/>
                  </a:moveTo>
                  <a:lnTo>
                    <a:pt x="288" y="144"/>
                  </a:lnTo>
                  <a:lnTo>
                    <a:pt x="285" y="115"/>
                  </a:lnTo>
                  <a:lnTo>
                    <a:pt x="277" y="88"/>
                  </a:lnTo>
                  <a:lnTo>
                    <a:pt x="264" y="64"/>
                  </a:lnTo>
                  <a:lnTo>
                    <a:pt x="246" y="42"/>
                  </a:lnTo>
                  <a:lnTo>
                    <a:pt x="224" y="24"/>
                  </a:lnTo>
                  <a:lnTo>
                    <a:pt x="199" y="11"/>
                  </a:lnTo>
                  <a:lnTo>
                    <a:pt x="172" y="2"/>
                  </a:lnTo>
                  <a:lnTo>
                    <a:pt x="144" y="0"/>
                  </a:lnTo>
                  <a:lnTo>
                    <a:pt x="116" y="2"/>
                  </a:lnTo>
                  <a:lnTo>
                    <a:pt x="89" y="11"/>
                  </a:lnTo>
                  <a:lnTo>
                    <a:pt x="64" y="24"/>
                  </a:lnTo>
                  <a:lnTo>
                    <a:pt x="42" y="42"/>
                  </a:lnTo>
                  <a:lnTo>
                    <a:pt x="24" y="64"/>
                  </a:lnTo>
                  <a:lnTo>
                    <a:pt x="11" y="88"/>
                  </a:lnTo>
                  <a:lnTo>
                    <a:pt x="3" y="115"/>
                  </a:lnTo>
                  <a:lnTo>
                    <a:pt x="0" y="144"/>
                  </a:lnTo>
                  <a:lnTo>
                    <a:pt x="3" y="172"/>
                  </a:lnTo>
                  <a:lnTo>
                    <a:pt x="11" y="199"/>
                  </a:lnTo>
                  <a:lnTo>
                    <a:pt x="24" y="224"/>
                  </a:lnTo>
                  <a:lnTo>
                    <a:pt x="42" y="245"/>
                  </a:lnTo>
                  <a:lnTo>
                    <a:pt x="64" y="263"/>
                  </a:lnTo>
                  <a:lnTo>
                    <a:pt x="89" y="277"/>
                  </a:lnTo>
                  <a:lnTo>
                    <a:pt x="116" y="285"/>
                  </a:lnTo>
                  <a:lnTo>
                    <a:pt x="144" y="288"/>
                  </a:lnTo>
                  <a:lnTo>
                    <a:pt x="172" y="285"/>
                  </a:lnTo>
                  <a:lnTo>
                    <a:pt x="199" y="277"/>
                  </a:lnTo>
                  <a:lnTo>
                    <a:pt x="224" y="263"/>
                  </a:lnTo>
                  <a:lnTo>
                    <a:pt x="246" y="245"/>
                  </a:lnTo>
                  <a:lnTo>
                    <a:pt x="264" y="224"/>
                  </a:lnTo>
                  <a:lnTo>
                    <a:pt x="277" y="199"/>
                  </a:lnTo>
                  <a:lnTo>
                    <a:pt x="285" y="172"/>
                  </a:lnTo>
                </a:path>
              </a:pathLst>
            </a:custGeom>
            <a:noFill/>
            <a:ln w="3">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5" name="Line 160"/>
            <p:cNvSpPr>
              <a:spLocks noChangeShapeType="1"/>
            </p:cNvSpPr>
            <p:nvPr/>
          </p:nvSpPr>
          <p:spPr bwMode="auto">
            <a:xfrm>
              <a:off x="6106319" y="2705100"/>
              <a:ext cx="0" cy="549275"/>
            </a:xfrm>
            <a:prstGeom prst="line">
              <a:avLst/>
            </a:prstGeom>
            <a:noFill/>
            <a:ln w="3">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6" name="Freeform 161"/>
            <p:cNvSpPr>
              <a:spLocks/>
            </p:cNvSpPr>
            <p:nvPr/>
          </p:nvSpPr>
          <p:spPr bwMode="auto">
            <a:xfrm>
              <a:off x="5674519" y="3003550"/>
              <a:ext cx="103187" cy="103188"/>
            </a:xfrm>
            <a:custGeom>
              <a:avLst/>
              <a:gdLst>
                <a:gd name="T0" fmla="*/ 2147483647 w 288"/>
                <a:gd name="T1" fmla="*/ 2147483647 h 288"/>
                <a:gd name="T2" fmla="*/ 2147483647 w 288"/>
                <a:gd name="T3" fmla="*/ 2147483647 h 288"/>
                <a:gd name="T4" fmla="*/ 2147483647 w 288"/>
                <a:gd name="T5" fmla="*/ 2147483647 h 288"/>
                <a:gd name="T6" fmla="*/ 2147483647 w 288"/>
                <a:gd name="T7" fmla="*/ 2147483647 h 288"/>
                <a:gd name="T8" fmla="*/ 2147483647 w 288"/>
                <a:gd name="T9" fmla="*/ 2147483647 h 288"/>
                <a:gd name="T10" fmla="*/ 2147483647 w 288"/>
                <a:gd name="T11" fmla="*/ 2147483647 h 288"/>
                <a:gd name="T12" fmla="*/ 2147483647 w 288"/>
                <a:gd name="T13" fmla="*/ 2147483647 h 288"/>
                <a:gd name="T14" fmla="*/ 2147483647 w 288"/>
                <a:gd name="T15" fmla="*/ 2147483647 h 288"/>
                <a:gd name="T16" fmla="*/ 2147483647 w 288"/>
                <a:gd name="T17" fmla="*/ 2147483647 h 288"/>
                <a:gd name="T18" fmla="*/ 2147483647 w 288"/>
                <a:gd name="T19" fmla="*/ 0 h 288"/>
                <a:gd name="T20" fmla="*/ 2147483647 w 288"/>
                <a:gd name="T21" fmla="*/ 2147483647 h 288"/>
                <a:gd name="T22" fmla="*/ 2147483647 w 288"/>
                <a:gd name="T23" fmla="*/ 2147483647 h 288"/>
                <a:gd name="T24" fmla="*/ 2147483647 w 288"/>
                <a:gd name="T25" fmla="*/ 2147483647 h 288"/>
                <a:gd name="T26" fmla="*/ 2147483647 w 288"/>
                <a:gd name="T27" fmla="*/ 2147483647 h 288"/>
                <a:gd name="T28" fmla="*/ 2147483647 w 288"/>
                <a:gd name="T29" fmla="*/ 2147483647 h 288"/>
                <a:gd name="T30" fmla="*/ 2147483647 w 288"/>
                <a:gd name="T31" fmla="*/ 2147483647 h 288"/>
                <a:gd name="T32" fmla="*/ 2147483647 w 288"/>
                <a:gd name="T33" fmla="*/ 2147483647 h 288"/>
                <a:gd name="T34" fmla="*/ 0 w 288"/>
                <a:gd name="T35" fmla="*/ 2147483647 h 288"/>
                <a:gd name="T36" fmla="*/ 2147483647 w 288"/>
                <a:gd name="T37" fmla="*/ 2147483647 h 288"/>
                <a:gd name="T38" fmla="*/ 2147483647 w 288"/>
                <a:gd name="T39" fmla="*/ 2147483647 h 288"/>
                <a:gd name="T40" fmla="*/ 2147483647 w 288"/>
                <a:gd name="T41" fmla="*/ 2147483647 h 288"/>
                <a:gd name="T42" fmla="*/ 2147483647 w 288"/>
                <a:gd name="T43" fmla="*/ 2147483647 h 288"/>
                <a:gd name="T44" fmla="*/ 2147483647 w 288"/>
                <a:gd name="T45" fmla="*/ 2147483647 h 288"/>
                <a:gd name="T46" fmla="*/ 2147483647 w 288"/>
                <a:gd name="T47" fmla="*/ 2147483647 h 288"/>
                <a:gd name="T48" fmla="*/ 2147483647 w 288"/>
                <a:gd name="T49" fmla="*/ 2147483647 h 288"/>
                <a:gd name="T50" fmla="*/ 2147483647 w 288"/>
                <a:gd name="T51" fmla="*/ 2147483647 h 288"/>
                <a:gd name="T52" fmla="*/ 2147483647 w 288"/>
                <a:gd name="T53" fmla="*/ 2147483647 h 288"/>
                <a:gd name="T54" fmla="*/ 2147483647 w 288"/>
                <a:gd name="T55" fmla="*/ 2147483647 h 288"/>
                <a:gd name="T56" fmla="*/ 2147483647 w 288"/>
                <a:gd name="T57" fmla="*/ 2147483647 h 288"/>
                <a:gd name="T58" fmla="*/ 2147483647 w 288"/>
                <a:gd name="T59" fmla="*/ 2147483647 h 288"/>
                <a:gd name="T60" fmla="*/ 2147483647 w 288"/>
                <a:gd name="T61" fmla="*/ 2147483647 h 288"/>
                <a:gd name="T62" fmla="*/ 2147483647 w 288"/>
                <a:gd name="T63" fmla="*/ 2147483647 h 288"/>
                <a:gd name="T64" fmla="*/ 2147483647 w 288"/>
                <a:gd name="T65" fmla="*/ 2147483647 h 28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8"/>
                <a:gd name="T100" fmla="*/ 0 h 288"/>
                <a:gd name="T101" fmla="*/ 288 w 288"/>
                <a:gd name="T102" fmla="*/ 288 h 28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8" h="288">
                  <a:moveTo>
                    <a:pt x="285" y="172"/>
                  </a:moveTo>
                  <a:lnTo>
                    <a:pt x="288" y="144"/>
                  </a:lnTo>
                  <a:lnTo>
                    <a:pt x="285" y="116"/>
                  </a:lnTo>
                  <a:lnTo>
                    <a:pt x="277" y="89"/>
                  </a:lnTo>
                  <a:lnTo>
                    <a:pt x="263" y="64"/>
                  </a:lnTo>
                  <a:lnTo>
                    <a:pt x="246" y="42"/>
                  </a:lnTo>
                  <a:lnTo>
                    <a:pt x="224" y="25"/>
                  </a:lnTo>
                  <a:lnTo>
                    <a:pt x="199" y="11"/>
                  </a:lnTo>
                  <a:lnTo>
                    <a:pt x="172" y="3"/>
                  </a:lnTo>
                  <a:lnTo>
                    <a:pt x="144" y="0"/>
                  </a:lnTo>
                  <a:lnTo>
                    <a:pt x="116" y="3"/>
                  </a:lnTo>
                  <a:lnTo>
                    <a:pt x="89" y="11"/>
                  </a:lnTo>
                  <a:lnTo>
                    <a:pt x="64" y="25"/>
                  </a:lnTo>
                  <a:lnTo>
                    <a:pt x="42" y="42"/>
                  </a:lnTo>
                  <a:lnTo>
                    <a:pt x="24" y="64"/>
                  </a:lnTo>
                  <a:lnTo>
                    <a:pt x="11" y="89"/>
                  </a:lnTo>
                  <a:lnTo>
                    <a:pt x="2" y="116"/>
                  </a:lnTo>
                  <a:lnTo>
                    <a:pt x="0" y="144"/>
                  </a:lnTo>
                  <a:lnTo>
                    <a:pt x="2" y="172"/>
                  </a:lnTo>
                  <a:lnTo>
                    <a:pt x="11" y="199"/>
                  </a:lnTo>
                  <a:lnTo>
                    <a:pt x="24" y="224"/>
                  </a:lnTo>
                  <a:lnTo>
                    <a:pt x="42" y="246"/>
                  </a:lnTo>
                  <a:lnTo>
                    <a:pt x="64" y="264"/>
                  </a:lnTo>
                  <a:lnTo>
                    <a:pt x="89" y="277"/>
                  </a:lnTo>
                  <a:lnTo>
                    <a:pt x="116" y="286"/>
                  </a:lnTo>
                  <a:lnTo>
                    <a:pt x="144" y="288"/>
                  </a:lnTo>
                  <a:lnTo>
                    <a:pt x="172" y="286"/>
                  </a:lnTo>
                  <a:lnTo>
                    <a:pt x="199" y="277"/>
                  </a:lnTo>
                  <a:lnTo>
                    <a:pt x="224" y="264"/>
                  </a:lnTo>
                  <a:lnTo>
                    <a:pt x="246" y="246"/>
                  </a:lnTo>
                  <a:lnTo>
                    <a:pt x="263" y="224"/>
                  </a:lnTo>
                  <a:lnTo>
                    <a:pt x="277" y="199"/>
                  </a:lnTo>
                  <a:lnTo>
                    <a:pt x="285" y="172"/>
                  </a:lnTo>
                </a:path>
              </a:pathLst>
            </a:custGeom>
            <a:noFill/>
            <a:ln w="3">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7" name="Freeform 162"/>
            <p:cNvSpPr>
              <a:spLocks/>
            </p:cNvSpPr>
            <p:nvPr/>
          </p:nvSpPr>
          <p:spPr bwMode="auto">
            <a:xfrm>
              <a:off x="5255419" y="3346450"/>
              <a:ext cx="103187" cy="104775"/>
            </a:xfrm>
            <a:custGeom>
              <a:avLst/>
              <a:gdLst>
                <a:gd name="T0" fmla="*/ 2147483647 w 288"/>
                <a:gd name="T1" fmla="*/ 2147483647 h 288"/>
                <a:gd name="T2" fmla="*/ 2147483647 w 288"/>
                <a:gd name="T3" fmla="*/ 2147483647 h 288"/>
                <a:gd name="T4" fmla="*/ 2147483647 w 288"/>
                <a:gd name="T5" fmla="*/ 2147483647 h 288"/>
                <a:gd name="T6" fmla="*/ 2147483647 w 288"/>
                <a:gd name="T7" fmla="*/ 2147483647 h 288"/>
                <a:gd name="T8" fmla="*/ 2147483647 w 288"/>
                <a:gd name="T9" fmla="*/ 2147483647 h 288"/>
                <a:gd name="T10" fmla="*/ 2147483647 w 288"/>
                <a:gd name="T11" fmla="*/ 2147483647 h 288"/>
                <a:gd name="T12" fmla="*/ 2147483647 w 288"/>
                <a:gd name="T13" fmla="*/ 2147483647 h 288"/>
                <a:gd name="T14" fmla="*/ 2147483647 w 288"/>
                <a:gd name="T15" fmla="*/ 2147483647 h 288"/>
                <a:gd name="T16" fmla="*/ 2147483647 w 288"/>
                <a:gd name="T17" fmla="*/ 2147483647 h 288"/>
                <a:gd name="T18" fmla="*/ 2147483647 w 288"/>
                <a:gd name="T19" fmla="*/ 0 h 288"/>
                <a:gd name="T20" fmla="*/ 2147483647 w 288"/>
                <a:gd name="T21" fmla="*/ 2147483647 h 288"/>
                <a:gd name="T22" fmla="*/ 2147483647 w 288"/>
                <a:gd name="T23" fmla="*/ 2147483647 h 288"/>
                <a:gd name="T24" fmla="*/ 2147483647 w 288"/>
                <a:gd name="T25" fmla="*/ 2147483647 h 288"/>
                <a:gd name="T26" fmla="*/ 2147483647 w 288"/>
                <a:gd name="T27" fmla="*/ 2147483647 h 288"/>
                <a:gd name="T28" fmla="*/ 2147483647 w 288"/>
                <a:gd name="T29" fmla="*/ 2147483647 h 288"/>
                <a:gd name="T30" fmla="*/ 2147483647 w 288"/>
                <a:gd name="T31" fmla="*/ 2147483647 h 288"/>
                <a:gd name="T32" fmla="*/ 2147483647 w 288"/>
                <a:gd name="T33" fmla="*/ 2147483647 h 288"/>
                <a:gd name="T34" fmla="*/ 0 w 288"/>
                <a:gd name="T35" fmla="*/ 2147483647 h 288"/>
                <a:gd name="T36" fmla="*/ 2147483647 w 288"/>
                <a:gd name="T37" fmla="*/ 2147483647 h 288"/>
                <a:gd name="T38" fmla="*/ 2147483647 w 288"/>
                <a:gd name="T39" fmla="*/ 2147483647 h 288"/>
                <a:gd name="T40" fmla="*/ 2147483647 w 288"/>
                <a:gd name="T41" fmla="*/ 2147483647 h 288"/>
                <a:gd name="T42" fmla="*/ 2147483647 w 288"/>
                <a:gd name="T43" fmla="*/ 2147483647 h 288"/>
                <a:gd name="T44" fmla="*/ 2147483647 w 288"/>
                <a:gd name="T45" fmla="*/ 2147483647 h 288"/>
                <a:gd name="T46" fmla="*/ 2147483647 w 288"/>
                <a:gd name="T47" fmla="*/ 2147483647 h 288"/>
                <a:gd name="T48" fmla="*/ 2147483647 w 288"/>
                <a:gd name="T49" fmla="*/ 2147483647 h 288"/>
                <a:gd name="T50" fmla="*/ 2147483647 w 288"/>
                <a:gd name="T51" fmla="*/ 2147483647 h 288"/>
                <a:gd name="T52" fmla="*/ 2147483647 w 288"/>
                <a:gd name="T53" fmla="*/ 2147483647 h 288"/>
                <a:gd name="T54" fmla="*/ 2147483647 w 288"/>
                <a:gd name="T55" fmla="*/ 2147483647 h 288"/>
                <a:gd name="T56" fmla="*/ 2147483647 w 288"/>
                <a:gd name="T57" fmla="*/ 2147483647 h 288"/>
                <a:gd name="T58" fmla="*/ 2147483647 w 288"/>
                <a:gd name="T59" fmla="*/ 2147483647 h 288"/>
                <a:gd name="T60" fmla="*/ 2147483647 w 288"/>
                <a:gd name="T61" fmla="*/ 2147483647 h 288"/>
                <a:gd name="T62" fmla="*/ 2147483647 w 288"/>
                <a:gd name="T63" fmla="*/ 2147483647 h 288"/>
                <a:gd name="T64" fmla="*/ 2147483647 w 288"/>
                <a:gd name="T65" fmla="*/ 2147483647 h 288"/>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w 288"/>
                <a:gd name="T100" fmla="*/ 0 h 288"/>
                <a:gd name="T101" fmla="*/ 288 w 288"/>
                <a:gd name="T102" fmla="*/ 288 h 288"/>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T99" t="T100" r="T101" b="T102"/>
              <a:pathLst>
                <a:path w="288" h="288">
                  <a:moveTo>
                    <a:pt x="285" y="172"/>
                  </a:moveTo>
                  <a:lnTo>
                    <a:pt x="288" y="144"/>
                  </a:lnTo>
                  <a:lnTo>
                    <a:pt x="285" y="115"/>
                  </a:lnTo>
                  <a:lnTo>
                    <a:pt x="277" y="88"/>
                  </a:lnTo>
                  <a:lnTo>
                    <a:pt x="263" y="64"/>
                  </a:lnTo>
                  <a:lnTo>
                    <a:pt x="246" y="42"/>
                  </a:lnTo>
                  <a:lnTo>
                    <a:pt x="224" y="24"/>
                  </a:lnTo>
                  <a:lnTo>
                    <a:pt x="199" y="11"/>
                  </a:lnTo>
                  <a:lnTo>
                    <a:pt x="172" y="2"/>
                  </a:lnTo>
                  <a:lnTo>
                    <a:pt x="144" y="0"/>
                  </a:lnTo>
                  <a:lnTo>
                    <a:pt x="116" y="2"/>
                  </a:lnTo>
                  <a:lnTo>
                    <a:pt x="89" y="11"/>
                  </a:lnTo>
                  <a:lnTo>
                    <a:pt x="64" y="24"/>
                  </a:lnTo>
                  <a:lnTo>
                    <a:pt x="42" y="42"/>
                  </a:lnTo>
                  <a:lnTo>
                    <a:pt x="24" y="64"/>
                  </a:lnTo>
                  <a:lnTo>
                    <a:pt x="11" y="88"/>
                  </a:lnTo>
                  <a:lnTo>
                    <a:pt x="3" y="115"/>
                  </a:lnTo>
                  <a:lnTo>
                    <a:pt x="0" y="144"/>
                  </a:lnTo>
                  <a:lnTo>
                    <a:pt x="3" y="172"/>
                  </a:lnTo>
                  <a:lnTo>
                    <a:pt x="11" y="199"/>
                  </a:lnTo>
                  <a:lnTo>
                    <a:pt x="24" y="224"/>
                  </a:lnTo>
                  <a:lnTo>
                    <a:pt x="42" y="245"/>
                  </a:lnTo>
                  <a:lnTo>
                    <a:pt x="64" y="263"/>
                  </a:lnTo>
                  <a:lnTo>
                    <a:pt x="89" y="277"/>
                  </a:lnTo>
                  <a:lnTo>
                    <a:pt x="116" y="285"/>
                  </a:lnTo>
                  <a:lnTo>
                    <a:pt x="144" y="288"/>
                  </a:lnTo>
                  <a:lnTo>
                    <a:pt x="172" y="285"/>
                  </a:lnTo>
                  <a:lnTo>
                    <a:pt x="199" y="277"/>
                  </a:lnTo>
                  <a:lnTo>
                    <a:pt x="224" y="263"/>
                  </a:lnTo>
                  <a:lnTo>
                    <a:pt x="246" y="245"/>
                  </a:lnTo>
                  <a:lnTo>
                    <a:pt x="263" y="224"/>
                  </a:lnTo>
                  <a:lnTo>
                    <a:pt x="277" y="199"/>
                  </a:lnTo>
                  <a:lnTo>
                    <a:pt x="285" y="172"/>
                  </a:lnTo>
                </a:path>
              </a:pathLst>
            </a:custGeom>
            <a:noFill/>
            <a:ln w="3">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68" name="Line 163"/>
            <p:cNvSpPr>
              <a:spLocks noChangeShapeType="1"/>
            </p:cNvSpPr>
            <p:nvPr/>
          </p:nvSpPr>
          <p:spPr bwMode="auto">
            <a:xfrm>
              <a:off x="5307806" y="3121025"/>
              <a:ext cx="0" cy="641350"/>
            </a:xfrm>
            <a:prstGeom prst="line">
              <a:avLst/>
            </a:prstGeom>
            <a:noFill/>
            <a:ln w="3">
              <a:solidFill>
                <a:srgbClr val="0000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9" name="Freeform 164"/>
            <p:cNvSpPr>
              <a:spLocks/>
            </p:cNvSpPr>
            <p:nvPr/>
          </p:nvSpPr>
          <p:spPr bwMode="auto">
            <a:xfrm>
              <a:off x="4775994" y="2565400"/>
              <a:ext cx="103187" cy="103188"/>
            </a:xfrm>
            <a:custGeom>
              <a:avLst/>
              <a:gdLst>
                <a:gd name="T0" fmla="*/ 2147483647 w 288"/>
                <a:gd name="T1" fmla="*/ 2147483647 h 288"/>
                <a:gd name="T2" fmla="*/ 2147483647 w 288"/>
                <a:gd name="T3" fmla="*/ 0 h 288"/>
                <a:gd name="T4" fmla="*/ 0 w 288"/>
                <a:gd name="T5" fmla="*/ 2147483647 h 288"/>
                <a:gd name="T6" fmla="*/ 2147483647 w 288"/>
                <a:gd name="T7" fmla="*/ 2147483647 h 288"/>
                <a:gd name="T8" fmla="*/ 0 60000 65536"/>
                <a:gd name="T9" fmla="*/ 0 60000 65536"/>
                <a:gd name="T10" fmla="*/ 0 60000 65536"/>
                <a:gd name="T11" fmla="*/ 0 60000 65536"/>
                <a:gd name="T12" fmla="*/ 0 w 288"/>
                <a:gd name="T13" fmla="*/ 0 h 288"/>
                <a:gd name="T14" fmla="*/ 288 w 288"/>
                <a:gd name="T15" fmla="*/ 288 h 288"/>
              </a:gdLst>
              <a:ahLst/>
              <a:cxnLst>
                <a:cxn ang="T8">
                  <a:pos x="T0" y="T1"/>
                </a:cxn>
                <a:cxn ang="T9">
                  <a:pos x="T2" y="T3"/>
                </a:cxn>
                <a:cxn ang="T10">
                  <a:pos x="T4" y="T5"/>
                </a:cxn>
                <a:cxn ang="T11">
                  <a:pos x="T6" y="T7"/>
                </a:cxn>
              </a:cxnLst>
              <a:rect l="T12" t="T13" r="T14" b="T15"/>
              <a:pathLst>
                <a:path w="288" h="288">
                  <a:moveTo>
                    <a:pt x="288" y="288"/>
                  </a:moveTo>
                  <a:lnTo>
                    <a:pt x="144" y="0"/>
                  </a:lnTo>
                  <a:lnTo>
                    <a:pt x="0" y="288"/>
                  </a:lnTo>
                  <a:lnTo>
                    <a:pt x="288" y="288"/>
                  </a:lnTo>
                </a:path>
              </a:pathLst>
            </a:custGeom>
            <a:noFill/>
            <a:ln w="3">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0" name="Line 165"/>
            <p:cNvSpPr>
              <a:spLocks noChangeShapeType="1"/>
            </p:cNvSpPr>
            <p:nvPr/>
          </p:nvSpPr>
          <p:spPr bwMode="auto">
            <a:xfrm>
              <a:off x="4828381" y="2552700"/>
              <a:ext cx="0" cy="201613"/>
            </a:xfrm>
            <a:prstGeom prst="line">
              <a:avLst/>
            </a:prstGeom>
            <a:noFill/>
            <a:ln w="3">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1" name="Freeform 166"/>
            <p:cNvSpPr>
              <a:spLocks/>
            </p:cNvSpPr>
            <p:nvPr/>
          </p:nvSpPr>
          <p:spPr bwMode="auto">
            <a:xfrm>
              <a:off x="5542756" y="2446337"/>
              <a:ext cx="104775" cy="104775"/>
            </a:xfrm>
            <a:custGeom>
              <a:avLst/>
              <a:gdLst>
                <a:gd name="T0" fmla="*/ 2147483647 w 288"/>
                <a:gd name="T1" fmla="*/ 2147483647 h 288"/>
                <a:gd name="T2" fmla="*/ 2147483647 w 288"/>
                <a:gd name="T3" fmla="*/ 0 h 288"/>
                <a:gd name="T4" fmla="*/ 0 w 288"/>
                <a:gd name="T5" fmla="*/ 2147483647 h 288"/>
                <a:gd name="T6" fmla="*/ 2147483647 w 288"/>
                <a:gd name="T7" fmla="*/ 2147483647 h 288"/>
                <a:gd name="T8" fmla="*/ 0 60000 65536"/>
                <a:gd name="T9" fmla="*/ 0 60000 65536"/>
                <a:gd name="T10" fmla="*/ 0 60000 65536"/>
                <a:gd name="T11" fmla="*/ 0 60000 65536"/>
                <a:gd name="T12" fmla="*/ 0 w 288"/>
                <a:gd name="T13" fmla="*/ 0 h 288"/>
                <a:gd name="T14" fmla="*/ 288 w 288"/>
                <a:gd name="T15" fmla="*/ 288 h 288"/>
              </a:gdLst>
              <a:ahLst/>
              <a:cxnLst>
                <a:cxn ang="T8">
                  <a:pos x="T0" y="T1"/>
                </a:cxn>
                <a:cxn ang="T9">
                  <a:pos x="T2" y="T3"/>
                </a:cxn>
                <a:cxn ang="T10">
                  <a:pos x="T4" y="T5"/>
                </a:cxn>
                <a:cxn ang="T11">
                  <a:pos x="T6" y="T7"/>
                </a:cxn>
              </a:cxnLst>
              <a:rect l="T12" t="T13" r="T14" b="T15"/>
              <a:pathLst>
                <a:path w="288" h="288">
                  <a:moveTo>
                    <a:pt x="288" y="288"/>
                  </a:moveTo>
                  <a:lnTo>
                    <a:pt x="144" y="0"/>
                  </a:lnTo>
                  <a:lnTo>
                    <a:pt x="0" y="288"/>
                  </a:lnTo>
                  <a:lnTo>
                    <a:pt x="288" y="288"/>
                  </a:lnTo>
                </a:path>
              </a:pathLst>
            </a:custGeom>
            <a:noFill/>
            <a:ln w="3">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2" name="Line 167"/>
            <p:cNvSpPr>
              <a:spLocks noChangeShapeType="1"/>
            </p:cNvSpPr>
            <p:nvPr/>
          </p:nvSpPr>
          <p:spPr bwMode="auto">
            <a:xfrm>
              <a:off x="5595144" y="2455862"/>
              <a:ext cx="0" cy="136525"/>
            </a:xfrm>
            <a:prstGeom prst="line">
              <a:avLst/>
            </a:prstGeom>
            <a:noFill/>
            <a:ln w="3">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3" name="Freeform 168"/>
            <p:cNvSpPr>
              <a:spLocks/>
            </p:cNvSpPr>
            <p:nvPr/>
          </p:nvSpPr>
          <p:spPr bwMode="auto">
            <a:xfrm>
              <a:off x="3401219" y="2700337"/>
              <a:ext cx="2905125" cy="2960688"/>
            </a:xfrm>
            <a:custGeom>
              <a:avLst/>
              <a:gdLst>
                <a:gd name="T0" fmla="*/ 2147483647 w 8075"/>
                <a:gd name="T1" fmla="*/ 2147483647 h 8223"/>
                <a:gd name="T2" fmla="*/ 2147483647 w 8075"/>
                <a:gd name="T3" fmla="*/ 2147483647 h 8223"/>
                <a:gd name="T4" fmla="*/ 2147483647 w 8075"/>
                <a:gd name="T5" fmla="*/ 2147483647 h 8223"/>
                <a:gd name="T6" fmla="*/ 2147483647 w 8075"/>
                <a:gd name="T7" fmla="*/ 2147483647 h 8223"/>
                <a:gd name="T8" fmla="*/ 2147483647 w 8075"/>
                <a:gd name="T9" fmla="*/ 2147483647 h 8223"/>
                <a:gd name="T10" fmla="*/ 2147483647 w 8075"/>
                <a:gd name="T11" fmla="*/ 2147483647 h 8223"/>
                <a:gd name="T12" fmla="*/ 2147483647 w 8075"/>
                <a:gd name="T13" fmla="*/ 2147483647 h 8223"/>
                <a:gd name="T14" fmla="*/ 2147483647 w 8075"/>
                <a:gd name="T15" fmla="*/ 2147483647 h 8223"/>
                <a:gd name="T16" fmla="*/ 2147483647 w 8075"/>
                <a:gd name="T17" fmla="*/ 2147483647 h 8223"/>
                <a:gd name="T18" fmla="*/ 2147483647 w 8075"/>
                <a:gd name="T19" fmla="*/ 2147483647 h 8223"/>
                <a:gd name="T20" fmla="*/ 2147483647 w 8075"/>
                <a:gd name="T21" fmla="*/ 2147483647 h 8223"/>
                <a:gd name="T22" fmla="*/ 2147483647 w 8075"/>
                <a:gd name="T23" fmla="*/ 2147483647 h 8223"/>
                <a:gd name="T24" fmla="*/ 2147483647 w 8075"/>
                <a:gd name="T25" fmla="*/ 2147483647 h 8223"/>
                <a:gd name="T26" fmla="*/ 2147483647 w 8075"/>
                <a:gd name="T27" fmla="*/ 2147483647 h 8223"/>
                <a:gd name="T28" fmla="*/ 2147483647 w 8075"/>
                <a:gd name="T29" fmla="*/ 2147483647 h 8223"/>
                <a:gd name="T30" fmla="*/ 2147483647 w 8075"/>
                <a:gd name="T31" fmla="*/ 2147483647 h 8223"/>
                <a:gd name="T32" fmla="*/ 2147483647 w 8075"/>
                <a:gd name="T33" fmla="*/ 2147483647 h 8223"/>
                <a:gd name="T34" fmla="*/ 2147483647 w 8075"/>
                <a:gd name="T35" fmla="*/ 2147483647 h 8223"/>
                <a:gd name="T36" fmla="*/ 2147483647 w 8075"/>
                <a:gd name="T37" fmla="*/ 2147483647 h 8223"/>
                <a:gd name="T38" fmla="*/ 2147483647 w 8075"/>
                <a:gd name="T39" fmla="*/ 2147483647 h 8223"/>
                <a:gd name="T40" fmla="*/ 2147483647 w 8075"/>
                <a:gd name="T41" fmla="*/ 2147483647 h 8223"/>
                <a:gd name="T42" fmla="*/ 2147483647 w 8075"/>
                <a:gd name="T43" fmla="*/ 2147483647 h 8223"/>
                <a:gd name="T44" fmla="*/ 2147483647 w 8075"/>
                <a:gd name="T45" fmla="*/ 2147483647 h 8223"/>
                <a:gd name="T46" fmla="*/ 2147483647 w 8075"/>
                <a:gd name="T47" fmla="*/ 2147483647 h 8223"/>
                <a:gd name="T48" fmla="*/ 2147483647 w 8075"/>
                <a:gd name="T49" fmla="*/ 2147483647 h 8223"/>
                <a:gd name="T50" fmla="*/ 2147483647 w 8075"/>
                <a:gd name="T51" fmla="*/ 2147483647 h 8223"/>
                <a:gd name="T52" fmla="*/ 2147483647 w 8075"/>
                <a:gd name="T53" fmla="*/ 2147483647 h 8223"/>
                <a:gd name="T54" fmla="*/ 2147483647 w 8075"/>
                <a:gd name="T55" fmla="*/ 2147483647 h 8223"/>
                <a:gd name="T56" fmla="*/ 2147483647 w 8075"/>
                <a:gd name="T57" fmla="*/ 2147483647 h 8223"/>
                <a:gd name="T58" fmla="*/ 2147483647 w 8075"/>
                <a:gd name="T59" fmla="*/ 2147483647 h 8223"/>
                <a:gd name="T60" fmla="*/ 2147483647 w 8075"/>
                <a:gd name="T61" fmla="*/ 2147483647 h 8223"/>
                <a:gd name="T62" fmla="*/ 2147483647 w 8075"/>
                <a:gd name="T63" fmla="*/ 2147483647 h 8223"/>
                <a:gd name="T64" fmla="*/ 2147483647 w 8075"/>
                <a:gd name="T65" fmla="*/ 2147483647 h 8223"/>
                <a:gd name="T66" fmla="*/ 2147483647 w 8075"/>
                <a:gd name="T67" fmla="*/ 2147483647 h 8223"/>
                <a:gd name="T68" fmla="*/ 2147483647 w 8075"/>
                <a:gd name="T69" fmla="*/ 2147483647 h 8223"/>
                <a:gd name="T70" fmla="*/ 2147483647 w 8075"/>
                <a:gd name="T71" fmla="*/ 2147483647 h 8223"/>
                <a:gd name="T72" fmla="*/ 2147483647 w 8075"/>
                <a:gd name="T73" fmla="*/ 2147483647 h 8223"/>
                <a:gd name="T74" fmla="*/ 2147483647 w 8075"/>
                <a:gd name="T75" fmla="*/ 2147483647 h 8223"/>
                <a:gd name="T76" fmla="*/ 2147483647 w 8075"/>
                <a:gd name="T77" fmla="*/ 2147483647 h 8223"/>
                <a:gd name="T78" fmla="*/ 2147483647 w 8075"/>
                <a:gd name="T79" fmla="*/ 2147483647 h 8223"/>
                <a:gd name="T80" fmla="*/ 2147483647 w 8075"/>
                <a:gd name="T81" fmla="*/ 2147483647 h 8223"/>
                <a:gd name="T82" fmla="*/ 2147483647 w 8075"/>
                <a:gd name="T83" fmla="*/ 2147483647 h 8223"/>
                <a:gd name="T84" fmla="*/ 2147483647 w 8075"/>
                <a:gd name="T85" fmla="*/ 2147483647 h 8223"/>
                <a:gd name="T86" fmla="*/ 2147483647 w 8075"/>
                <a:gd name="T87" fmla="*/ 2147483647 h 8223"/>
                <a:gd name="T88" fmla="*/ 2147483647 w 8075"/>
                <a:gd name="T89" fmla="*/ 2147483647 h 8223"/>
                <a:gd name="T90" fmla="*/ 2147483647 w 8075"/>
                <a:gd name="T91" fmla="*/ 2147483647 h 8223"/>
                <a:gd name="T92" fmla="*/ 2147483647 w 8075"/>
                <a:gd name="T93" fmla="*/ 2147483647 h 8223"/>
                <a:gd name="T94" fmla="*/ 2147483647 w 8075"/>
                <a:gd name="T95" fmla="*/ 2147483647 h 8223"/>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8075"/>
                <a:gd name="T145" fmla="*/ 0 h 8223"/>
                <a:gd name="T146" fmla="*/ 8075 w 8075"/>
                <a:gd name="T147" fmla="*/ 8223 h 8223"/>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8075" h="8223">
                  <a:moveTo>
                    <a:pt x="0" y="8223"/>
                  </a:moveTo>
                  <a:lnTo>
                    <a:pt x="27" y="8037"/>
                  </a:lnTo>
                  <a:lnTo>
                    <a:pt x="77" y="7734"/>
                  </a:lnTo>
                  <a:lnTo>
                    <a:pt x="138" y="7430"/>
                  </a:lnTo>
                  <a:lnTo>
                    <a:pt x="212" y="7127"/>
                  </a:lnTo>
                  <a:lnTo>
                    <a:pt x="304" y="6823"/>
                  </a:lnTo>
                  <a:lnTo>
                    <a:pt x="418" y="6520"/>
                  </a:lnTo>
                  <a:lnTo>
                    <a:pt x="558" y="6619"/>
                  </a:lnTo>
                  <a:lnTo>
                    <a:pt x="728" y="6313"/>
                  </a:lnTo>
                  <a:lnTo>
                    <a:pt x="931" y="5965"/>
                  </a:lnTo>
                  <a:lnTo>
                    <a:pt x="1168" y="5878"/>
                  </a:lnTo>
                  <a:lnTo>
                    <a:pt x="1435" y="5633"/>
                  </a:lnTo>
                  <a:lnTo>
                    <a:pt x="1655" y="5416"/>
                  </a:lnTo>
                  <a:lnTo>
                    <a:pt x="1842" y="5233"/>
                  </a:lnTo>
                  <a:lnTo>
                    <a:pt x="2036" y="5045"/>
                  </a:lnTo>
                  <a:lnTo>
                    <a:pt x="2203" y="4896"/>
                  </a:lnTo>
                  <a:lnTo>
                    <a:pt x="2351" y="4768"/>
                  </a:lnTo>
                  <a:lnTo>
                    <a:pt x="2483" y="4658"/>
                  </a:lnTo>
                  <a:lnTo>
                    <a:pt x="2601" y="4560"/>
                  </a:lnTo>
                  <a:lnTo>
                    <a:pt x="2711" y="4471"/>
                  </a:lnTo>
                  <a:lnTo>
                    <a:pt x="2811" y="4391"/>
                  </a:lnTo>
                  <a:lnTo>
                    <a:pt x="2903" y="4318"/>
                  </a:lnTo>
                  <a:lnTo>
                    <a:pt x="2990" y="4250"/>
                  </a:lnTo>
                  <a:lnTo>
                    <a:pt x="3070" y="4188"/>
                  </a:lnTo>
                  <a:lnTo>
                    <a:pt x="3146" y="4129"/>
                  </a:lnTo>
                  <a:lnTo>
                    <a:pt x="3218" y="4074"/>
                  </a:lnTo>
                  <a:lnTo>
                    <a:pt x="3285" y="4022"/>
                  </a:lnTo>
                  <a:lnTo>
                    <a:pt x="3350" y="3973"/>
                  </a:lnTo>
                  <a:lnTo>
                    <a:pt x="3410" y="3927"/>
                  </a:lnTo>
                  <a:lnTo>
                    <a:pt x="3469" y="3882"/>
                  </a:lnTo>
                  <a:lnTo>
                    <a:pt x="3524" y="3841"/>
                  </a:lnTo>
                  <a:lnTo>
                    <a:pt x="3577" y="3801"/>
                  </a:lnTo>
                  <a:lnTo>
                    <a:pt x="3628" y="3762"/>
                  </a:lnTo>
                  <a:lnTo>
                    <a:pt x="3677" y="3725"/>
                  </a:lnTo>
                  <a:lnTo>
                    <a:pt x="3725" y="3690"/>
                  </a:lnTo>
                  <a:lnTo>
                    <a:pt x="3770" y="3656"/>
                  </a:lnTo>
                  <a:lnTo>
                    <a:pt x="3814" y="3622"/>
                  </a:lnTo>
                  <a:lnTo>
                    <a:pt x="3856" y="3591"/>
                  </a:lnTo>
                  <a:lnTo>
                    <a:pt x="3897" y="3560"/>
                  </a:lnTo>
                  <a:lnTo>
                    <a:pt x="3937" y="3530"/>
                  </a:lnTo>
                  <a:lnTo>
                    <a:pt x="3976" y="3501"/>
                  </a:lnTo>
                  <a:lnTo>
                    <a:pt x="4013" y="3473"/>
                  </a:lnTo>
                  <a:lnTo>
                    <a:pt x="4050" y="3445"/>
                  </a:lnTo>
                  <a:lnTo>
                    <a:pt x="4085" y="3418"/>
                  </a:lnTo>
                  <a:lnTo>
                    <a:pt x="4119" y="3392"/>
                  </a:lnTo>
                  <a:lnTo>
                    <a:pt x="4153" y="3367"/>
                  </a:lnTo>
                  <a:lnTo>
                    <a:pt x="4185" y="3342"/>
                  </a:lnTo>
                  <a:lnTo>
                    <a:pt x="4217" y="3318"/>
                  </a:lnTo>
                  <a:lnTo>
                    <a:pt x="4248" y="3294"/>
                  </a:lnTo>
                  <a:lnTo>
                    <a:pt x="4278" y="3271"/>
                  </a:lnTo>
                  <a:lnTo>
                    <a:pt x="4308" y="3249"/>
                  </a:lnTo>
                  <a:lnTo>
                    <a:pt x="4336" y="3226"/>
                  </a:lnTo>
                  <a:lnTo>
                    <a:pt x="4392" y="3183"/>
                  </a:lnTo>
                  <a:lnTo>
                    <a:pt x="4446" y="3142"/>
                  </a:lnTo>
                  <a:lnTo>
                    <a:pt x="4497" y="3101"/>
                  </a:lnTo>
                  <a:lnTo>
                    <a:pt x="4528" y="3077"/>
                  </a:lnTo>
                  <a:lnTo>
                    <a:pt x="4557" y="3054"/>
                  </a:lnTo>
                  <a:lnTo>
                    <a:pt x="4610" y="3011"/>
                  </a:lnTo>
                  <a:lnTo>
                    <a:pt x="4662" y="2961"/>
                  </a:lnTo>
                  <a:lnTo>
                    <a:pt x="4711" y="2930"/>
                  </a:lnTo>
                  <a:lnTo>
                    <a:pt x="4756" y="2893"/>
                  </a:lnTo>
                  <a:lnTo>
                    <a:pt x="4801" y="2855"/>
                  </a:lnTo>
                  <a:lnTo>
                    <a:pt x="4845" y="2818"/>
                  </a:lnTo>
                  <a:lnTo>
                    <a:pt x="4887" y="2782"/>
                  </a:lnTo>
                  <a:lnTo>
                    <a:pt x="4928" y="2747"/>
                  </a:lnTo>
                  <a:lnTo>
                    <a:pt x="4967" y="2712"/>
                  </a:lnTo>
                  <a:lnTo>
                    <a:pt x="5006" y="2678"/>
                  </a:lnTo>
                  <a:lnTo>
                    <a:pt x="5043" y="2637"/>
                  </a:lnTo>
                  <a:lnTo>
                    <a:pt x="5130" y="2562"/>
                  </a:lnTo>
                  <a:lnTo>
                    <a:pt x="5193" y="2495"/>
                  </a:lnTo>
                  <a:lnTo>
                    <a:pt x="5271" y="2423"/>
                  </a:lnTo>
                  <a:lnTo>
                    <a:pt x="5327" y="2365"/>
                  </a:lnTo>
                  <a:lnTo>
                    <a:pt x="5392" y="2297"/>
                  </a:lnTo>
                  <a:lnTo>
                    <a:pt x="5463" y="2225"/>
                  </a:lnTo>
                  <a:lnTo>
                    <a:pt x="5513" y="2174"/>
                  </a:lnTo>
                  <a:lnTo>
                    <a:pt x="5545" y="2143"/>
                  </a:lnTo>
                  <a:lnTo>
                    <a:pt x="5587" y="2102"/>
                  </a:lnTo>
                  <a:lnTo>
                    <a:pt x="5623" y="2067"/>
                  </a:lnTo>
                  <a:lnTo>
                    <a:pt x="5668" y="2024"/>
                  </a:lnTo>
                  <a:lnTo>
                    <a:pt x="5705" y="1988"/>
                  </a:lnTo>
                  <a:lnTo>
                    <a:pt x="5739" y="1956"/>
                  </a:lnTo>
                  <a:lnTo>
                    <a:pt x="5788" y="1910"/>
                  </a:lnTo>
                  <a:lnTo>
                    <a:pt x="5821" y="1879"/>
                  </a:lnTo>
                  <a:lnTo>
                    <a:pt x="5851" y="1852"/>
                  </a:lnTo>
                  <a:lnTo>
                    <a:pt x="5902" y="1804"/>
                  </a:lnTo>
                  <a:lnTo>
                    <a:pt x="5945" y="1765"/>
                  </a:lnTo>
                  <a:lnTo>
                    <a:pt x="5995" y="1720"/>
                  </a:lnTo>
                  <a:lnTo>
                    <a:pt x="6048" y="1672"/>
                  </a:lnTo>
                  <a:lnTo>
                    <a:pt x="6081" y="1643"/>
                  </a:lnTo>
                  <a:lnTo>
                    <a:pt x="6111" y="1616"/>
                  </a:lnTo>
                  <a:lnTo>
                    <a:pt x="6145" y="1586"/>
                  </a:lnTo>
                  <a:lnTo>
                    <a:pt x="6181" y="1555"/>
                  </a:lnTo>
                  <a:lnTo>
                    <a:pt x="6225" y="1516"/>
                  </a:lnTo>
                  <a:lnTo>
                    <a:pt x="6256" y="1489"/>
                  </a:lnTo>
                  <a:lnTo>
                    <a:pt x="6287" y="1462"/>
                  </a:lnTo>
                  <a:lnTo>
                    <a:pt x="6319" y="1434"/>
                  </a:lnTo>
                  <a:lnTo>
                    <a:pt x="6371" y="1389"/>
                  </a:lnTo>
                  <a:lnTo>
                    <a:pt x="6402" y="1363"/>
                  </a:lnTo>
                  <a:lnTo>
                    <a:pt x="6460" y="1313"/>
                  </a:lnTo>
                  <a:lnTo>
                    <a:pt x="6492" y="1286"/>
                  </a:lnTo>
                  <a:lnTo>
                    <a:pt x="6525" y="1258"/>
                  </a:lnTo>
                  <a:lnTo>
                    <a:pt x="6558" y="1230"/>
                  </a:lnTo>
                  <a:lnTo>
                    <a:pt x="6595" y="1199"/>
                  </a:lnTo>
                  <a:lnTo>
                    <a:pt x="6650" y="1153"/>
                  </a:lnTo>
                  <a:lnTo>
                    <a:pt x="6651" y="1152"/>
                  </a:lnTo>
                  <a:lnTo>
                    <a:pt x="6685" y="1123"/>
                  </a:lnTo>
                  <a:lnTo>
                    <a:pt x="6719" y="1095"/>
                  </a:lnTo>
                  <a:lnTo>
                    <a:pt x="6767" y="1055"/>
                  </a:lnTo>
                  <a:lnTo>
                    <a:pt x="6800" y="1028"/>
                  </a:lnTo>
                  <a:lnTo>
                    <a:pt x="6832" y="1001"/>
                  </a:lnTo>
                  <a:lnTo>
                    <a:pt x="6864" y="975"/>
                  </a:lnTo>
                  <a:lnTo>
                    <a:pt x="6896" y="948"/>
                  </a:lnTo>
                  <a:lnTo>
                    <a:pt x="6929" y="921"/>
                  </a:lnTo>
                  <a:lnTo>
                    <a:pt x="6962" y="894"/>
                  </a:lnTo>
                  <a:lnTo>
                    <a:pt x="6994" y="867"/>
                  </a:lnTo>
                  <a:lnTo>
                    <a:pt x="7027" y="840"/>
                  </a:lnTo>
                  <a:lnTo>
                    <a:pt x="7060" y="813"/>
                  </a:lnTo>
                  <a:lnTo>
                    <a:pt x="7093" y="787"/>
                  </a:lnTo>
                  <a:lnTo>
                    <a:pt x="7126" y="760"/>
                  </a:lnTo>
                  <a:lnTo>
                    <a:pt x="7159" y="733"/>
                  </a:lnTo>
                  <a:lnTo>
                    <a:pt x="7192" y="706"/>
                  </a:lnTo>
                  <a:lnTo>
                    <a:pt x="7225" y="679"/>
                  </a:lnTo>
                  <a:lnTo>
                    <a:pt x="7258" y="652"/>
                  </a:lnTo>
                  <a:lnTo>
                    <a:pt x="7291" y="625"/>
                  </a:lnTo>
                  <a:lnTo>
                    <a:pt x="7324" y="598"/>
                  </a:lnTo>
                  <a:lnTo>
                    <a:pt x="7358" y="571"/>
                  </a:lnTo>
                  <a:lnTo>
                    <a:pt x="7389" y="546"/>
                  </a:lnTo>
                  <a:lnTo>
                    <a:pt x="7420" y="521"/>
                  </a:lnTo>
                  <a:lnTo>
                    <a:pt x="7449" y="498"/>
                  </a:lnTo>
                  <a:lnTo>
                    <a:pt x="7505" y="453"/>
                  </a:lnTo>
                  <a:lnTo>
                    <a:pt x="7557" y="411"/>
                  </a:lnTo>
                  <a:lnTo>
                    <a:pt x="7607" y="371"/>
                  </a:lnTo>
                  <a:lnTo>
                    <a:pt x="7654" y="333"/>
                  </a:lnTo>
                  <a:lnTo>
                    <a:pt x="7698" y="298"/>
                  </a:lnTo>
                  <a:lnTo>
                    <a:pt x="7741" y="264"/>
                  </a:lnTo>
                  <a:lnTo>
                    <a:pt x="7781" y="232"/>
                  </a:lnTo>
                  <a:lnTo>
                    <a:pt x="7820" y="201"/>
                  </a:lnTo>
                  <a:lnTo>
                    <a:pt x="7857" y="172"/>
                  </a:lnTo>
                  <a:lnTo>
                    <a:pt x="7893" y="143"/>
                  </a:lnTo>
                  <a:lnTo>
                    <a:pt x="7928" y="116"/>
                  </a:lnTo>
                  <a:lnTo>
                    <a:pt x="7961" y="89"/>
                  </a:lnTo>
                  <a:lnTo>
                    <a:pt x="7993" y="64"/>
                  </a:lnTo>
                  <a:lnTo>
                    <a:pt x="8024" y="40"/>
                  </a:lnTo>
                  <a:lnTo>
                    <a:pt x="8054" y="17"/>
                  </a:lnTo>
                  <a:lnTo>
                    <a:pt x="8075" y="0"/>
                  </a:lnTo>
                </a:path>
              </a:pathLst>
            </a:custGeom>
            <a:noFill/>
            <a:ln w="25400">
              <a:solidFill>
                <a:srgbClr val="0000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4" name="Freeform 169"/>
            <p:cNvSpPr>
              <a:spLocks/>
            </p:cNvSpPr>
            <p:nvPr/>
          </p:nvSpPr>
          <p:spPr bwMode="auto">
            <a:xfrm>
              <a:off x="2478881" y="2582862"/>
              <a:ext cx="3827462" cy="2001838"/>
            </a:xfrm>
            <a:custGeom>
              <a:avLst/>
              <a:gdLst>
                <a:gd name="T0" fmla="*/ 2147483647 w 10637"/>
                <a:gd name="T1" fmla="*/ 2147483647 h 5557"/>
                <a:gd name="T2" fmla="*/ 2147483647 w 10637"/>
                <a:gd name="T3" fmla="*/ 2147483647 h 5557"/>
                <a:gd name="T4" fmla="*/ 2147483647 w 10637"/>
                <a:gd name="T5" fmla="*/ 2147483647 h 5557"/>
                <a:gd name="T6" fmla="*/ 2147483647 w 10637"/>
                <a:gd name="T7" fmla="*/ 2147483647 h 5557"/>
                <a:gd name="T8" fmla="*/ 2147483647 w 10637"/>
                <a:gd name="T9" fmla="*/ 2147483647 h 5557"/>
                <a:gd name="T10" fmla="*/ 2147483647 w 10637"/>
                <a:gd name="T11" fmla="*/ 2147483647 h 5557"/>
                <a:gd name="T12" fmla="*/ 2147483647 w 10637"/>
                <a:gd name="T13" fmla="*/ 2147483647 h 5557"/>
                <a:gd name="T14" fmla="*/ 2147483647 w 10637"/>
                <a:gd name="T15" fmla="*/ 2147483647 h 5557"/>
                <a:gd name="T16" fmla="*/ 2147483647 w 10637"/>
                <a:gd name="T17" fmla="*/ 2147483647 h 5557"/>
                <a:gd name="T18" fmla="*/ 2147483647 w 10637"/>
                <a:gd name="T19" fmla="*/ 2147483647 h 5557"/>
                <a:gd name="T20" fmla="*/ 2147483647 w 10637"/>
                <a:gd name="T21" fmla="*/ 2147483647 h 5557"/>
                <a:gd name="T22" fmla="*/ 2147483647 w 10637"/>
                <a:gd name="T23" fmla="*/ 2147483647 h 5557"/>
                <a:gd name="T24" fmla="*/ 2147483647 w 10637"/>
                <a:gd name="T25" fmla="*/ 2147483647 h 5557"/>
                <a:gd name="T26" fmla="*/ 2147483647 w 10637"/>
                <a:gd name="T27" fmla="*/ 2147483647 h 5557"/>
                <a:gd name="T28" fmla="*/ 2147483647 w 10637"/>
                <a:gd name="T29" fmla="*/ 2147483647 h 5557"/>
                <a:gd name="T30" fmla="*/ 2147483647 w 10637"/>
                <a:gd name="T31" fmla="*/ 2147483647 h 5557"/>
                <a:gd name="T32" fmla="*/ 2147483647 w 10637"/>
                <a:gd name="T33" fmla="*/ 2147483647 h 5557"/>
                <a:gd name="T34" fmla="*/ 2147483647 w 10637"/>
                <a:gd name="T35" fmla="*/ 2147483647 h 5557"/>
                <a:gd name="T36" fmla="*/ 2147483647 w 10637"/>
                <a:gd name="T37" fmla="*/ 2147483647 h 5557"/>
                <a:gd name="T38" fmla="*/ 2147483647 w 10637"/>
                <a:gd name="T39" fmla="*/ 2147483647 h 5557"/>
                <a:gd name="T40" fmla="*/ 2147483647 w 10637"/>
                <a:gd name="T41" fmla="*/ 2147483647 h 5557"/>
                <a:gd name="T42" fmla="*/ 2147483647 w 10637"/>
                <a:gd name="T43" fmla="*/ 2147483647 h 5557"/>
                <a:gd name="T44" fmla="*/ 2147483647 w 10637"/>
                <a:gd name="T45" fmla="*/ 2147483647 h 5557"/>
                <a:gd name="T46" fmla="*/ 2147483647 w 10637"/>
                <a:gd name="T47" fmla="*/ 2147483647 h 5557"/>
                <a:gd name="T48" fmla="*/ 2147483647 w 10637"/>
                <a:gd name="T49" fmla="*/ 2147483647 h 5557"/>
                <a:gd name="T50" fmla="*/ 2147483647 w 10637"/>
                <a:gd name="T51" fmla="*/ 2147483647 h 5557"/>
                <a:gd name="T52" fmla="*/ 2147483647 w 10637"/>
                <a:gd name="T53" fmla="*/ 2147483647 h 5557"/>
                <a:gd name="T54" fmla="*/ 2147483647 w 10637"/>
                <a:gd name="T55" fmla="*/ 2147483647 h 5557"/>
                <a:gd name="T56" fmla="*/ 2147483647 w 10637"/>
                <a:gd name="T57" fmla="*/ 2147483647 h 5557"/>
                <a:gd name="T58" fmla="*/ 2147483647 w 10637"/>
                <a:gd name="T59" fmla="*/ 2147483647 h 5557"/>
                <a:gd name="T60" fmla="*/ 2147483647 w 10637"/>
                <a:gd name="T61" fmla="*/ 2147483647 h 5557"/>
                <a:gd name="T62" fmla="*/ 2147483647 w 10637"/>
                <a:gd name="T63" fmla="*/ 2147483647 h 5557"/>
                <a:gd name="T64" fmla="*/ 2147483647 w 10637"/>
                <a:gd name="T65" fmla="*/ 2147483647 h 5557"/>
                <a:gd name="T66" fmla="*/ 2147483647 w 10637"/>
                <a:gd name="T67" fmla="*/ 2147483647 h 5557"/>
                <a:gd name="T68" fmla="*/ 2147483647 w 10637"/>
                <a:gd name="T69" fmla="*/ 2147483647 h 5557"/>
                <a:gd name="T70" fmla="*/ 2147483647 w 10637"/>
                <a:gd name="T71" fmla="*/ 2147483647 h 5557"/>
                <a:gd name="T72" fmla="*/ 2147483647 w 10637"/>
                <a:gd name="T73" fmla="*/ 2147483647 h 5557"/>
                <a:gd name="T74" fmla="*/ 2147483647 w 10637"/>
                <a:gd name="T75" fmla="*/ 2147483647 h 5557"/>
                <a:gd name="T76" fmla="*/ 2147483647 w 10637"/>
                <a:gd name="T77" fmla="*/ 2147483647 h 5557"/>
                <a:gd name="T78" fmla="*/ 2147483647 w 10637"/>
                <a:gd name="T79" fmla="*/ 2147483647 h 5557"/>
                <a:gd name="T80" fmla="*/ 2147483647 w 10637"/>
                <a:gd name="T81" fmla="*/ 2147483647 h 5557"/>
                <a:gd name="T82" fmla="*/ 2147483647 w 10637"/>
                <a:gd name="T83" fmla="*/ 2147483647 h 5557"/>
                <a:gd name="T84" fmla="*/ 2147483647 w 10637"/>
                <a:gd name="T85" fmla="*/ 2147483647 h 5557"/>
                <a:gd name="T86" fmla="*/ 2147483647 w 10637"/>
                <a:gd name="T87" fmla="*/ 2147483647 h 5557"/>
                <a:gd name="T88" fmla="*/ 2147483647 w 10637"/>
                <a:gd name="T89" fmla="*/ 2147483647 h 5557"/>
                <a:gd name="T90" fmla="*/ 2147483647 w 10637"/>
                <a:gd name="T91" fmla="*/ 2147483647 h 5557"/>
                <a:gd name="T92" fmla="*/ 2147483647 w 10637"/>
                <a:gd name="T93" fmla="*/ 2147483647 h 5557"/>
                <a:gd name="T94" fmla="*/ 2147483647 w 10637"/>
                <a:gd name="T95" fmla="*/ 2147483647 h 5557"/>
                <a:gd name="T96" fmla="*/ 2147483647 w 10637"/>
                <a:gd name="T97" fmla="*/ 2147483647 h 5557"/>
                <a:gd name="T98" fmla="*/ 2147483647 w 10637"/>
                <a:gd name="T99" fmla="*/ 2147483647 h 5557"/>
                <a:gd name="T100" fmla="*/ 2147483647 w 10637"/>
                <a:gd name="T101" fmla="*/ 0 h 5557"/>
                <a:gd name="T102" fmla="*/ 2147483647 w 10637"/>
                <a:gd name="T103" fmla="*/ 0 h 5557"/>
                <a:gd name="T104" fmla="*/ 2147483647 w 10637"/>
                <a:gd name="T105" fmla="*/ 0 h 5557"/>
                <a:gd name="T106" fmla="*/ 2147483647 w 10637"/>
                <a:gd name="T107" fmla="*/ 0 h 5557"/>
                <a:gd name="T108" fmla="*/ 2147483647 w 10637"/>
                <a:gd name="T109" fmla="*/ 0 h 5557"/>
                <a:gd name="T110" fmla="*/ 2147483647 w 10637"/>
                <a:gd name="T111" fmla="*/ 0 h 5557"/>
                <a:gd name="T112" fmla="*/ 2147483647 w 10637"/>
                <a:gd name="T113" fmla="*/ 0 h 5557"/>
                <a:gd name="T114" fmla="*/ 2147483647 w 10637"/>
                <a:gd name="T115" fmla="*/ 0 h 5557"/>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637"/>
                <a:gd name="T175" fmla="*/ 0 h 5557"/>
                <a:gd name="T176" fmla="*/ 10637 w 10637"/>
                <a:gd name="T177" fmla="*/ 5557 h 5557"/>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637" h="5557">
                  <a:moveTo>
                    <a:pt x="0" y="5557"/>
                  </a:moveTo>
                  <a:lnTo>
                    <a:pt x="90" y="5482"/>
                  </a:lnTo>
                  <a:lnTo>
                    <a:pt x="357" y="5273"/>
                  </a:lnTo>
                  <a:lnTo>
                    <a:pt x="576" y="5099"/>
                  </a:lnTo>
                  <a:lnTo>
                    <a:pt x="763" y="4951"/>
                  </a:lnTo>
                  <a:lnTo>
                    <a:pt x="926" y="4823"/>
                  </a:lnTo>
                  <a:lnTo>
                    <a:pt x="1069" y="4710"/>
                  </a:lnTo>
                  <a:lnTo>
                    <a:pt x="1198" y="4610"/>
                  </a:lnTo>
                  <a:lnTo>
                    <a:pt x="1315" y="4520"/>
                  </a:lnTo>
                  <a:lnTo>
                    <a:pt x="1422" y="4438"/>
                  </a:lnTo>
                  <a:lnTo>
                    <a:pt x="1520" y="4363"/>
                  </a:lnTo>
                  <a:lnTo>
                    <a:pt x="1612" y="4294"/>
                  </a:lnTo>
                  <a:lnTo>
                    <a:pt x="1697" y="4230"/>
                  </a:lnTo>
                  <a:lnTo>
                    <a:pt x="1776" y="4170"/>
                  </a:lnTo>
                  <a:lnTo>
                    <a:pt x="1851" y="4114"/>
                  </a:lnTo>
                  <a:lnTo>
                    <a:pt x="1921" y="4062"/>
                  </a:lnTo>
                  <a:lnTo>
                    <a:pt x="1988" y="4012"/>
                  </a:lnTo>
                  <a:lnTo>
                    <a:pt x="2052" y="3965"/>
                  </a:lnTo>
                  <a:lnTo>
                    <a:pt x="2112" y="3920"/>
                  </a:lnTo>
                  <a:lnTo>
                    <a:pt x="2170" y="3877"/>
                  </a:lnTo>
                  <a:lnTo>
                    <a:pt x="2225" y="3836"/>
                  </a:lnTo>
                  <a:lnTo>
                    <a:pt x="2277" y="3797"/>
                  </a:lnTo>
                  <a:lnTo>
                    <a:pt x="2328" y="3760"/>
                  </a:lnTo>
                  <a:lnTo>
                    <a:pt x="2377" y="3724"/>
                  </a:lnTo>
                  <a:lnTo>
                    <a:pt x="2423" y="3689"/>
                  </a:lnTo>
                  <a:lnTo>
                    <a:pt x="2469" y="3656"/>
                  </a:lnTo>
                  <a:lnTo>
                    <a:pt x="2512" y="3624"/>
                  </a:lnTo>
                  <a:lnTo>
                    <a:pt x="2554" y="3593"/>
                  </a:lnTo>
                  <a:lnTo>
                    <a:pt x="2595" y="3562"/>
                  </a:lnTo>
                  <a:lnTo>
                    <a:pt x="2634" y="3534"/>
                  </a:lnTo>
                  <a:lnTo>
                    <a:pt x="2671" y="3507"/>
                  </a:lnTo>
                  <a:lnTo>
                    <a:pt x="2707" y="3480"/>
                  </a:lnTo>
                  <a:lnTo>
                    <a:pt x="2743" y="3454"/>
                  </a:lnTo>
                  <a:lnTo>
                    <a:pt x="2777" y="3428"/>
                  </a:lnTo>
                  <a:lnTo>
                    <a:pt x="2810" y="3403"/>
                  </a:lnTo>
                  <a:lnTo>
                    <a:pt x="2843" y="3379"/>
                  </a:lnTo>
                  <a:lnTo>
                    <a:pt x="2875" y="3356"/>
                  </a:lnTo>
                  <a:lnTo>
                    <a:pt x="2905" y="3332"/>
                  </a:lnTo>
                  <a:lnTo>
                    <a:pt x="2936" y="3310"/>
                  </a:lnTo>
                  <a:lnTo>
                    <a:pt x="2965" y="3287"/>
                  </a:lnTo>
                  <a:lnTo>
                    <a:pt x="2994" y="3266"/>
                  </a:lnTo>
                  <a:lnTo>
                    <a:pt x="3036" y="3234"/>
                  </a:lnTo>
                  <a:lnTo>
                    <a:pt x="3076" y="3203"/>
                  </a:lnTo>
                  <a:lnTo>
                    <a:pt x="3116" y="3173"/>
                  </a:lnTo>
                  <a:lnTo>
                    <a:pt x="3154" y="3143"/>
                  </a:lnTo>
                  <a:lnTo>
                    <a:pt x="3191" y="3115"/>
                  </a:lnTo>
                  <a:lnTo>
                    <a:pt x="3227" y="3087"/>
                  </a:lnTo>
                  <a:lnTo>
                    <a:pt x="3262" y="3059"/>
                  </a:lnTo>
                  <a:lnTo>
                    <a:pt x="3296" y="3032"/>
                  </a:lnTo>
                  <a:lnTo>
                    <a:pt x="3329" y="3006"/>
                  </a:lnTo>
                  <a:lnTo>
                    <a:pt x="3361" y="2980"/>
                  </a:lnTo>
                  <a:lnTo>
                    <a:pt x="3393" y="2955"/>
                  </a:lnTo>
                  <a:lnTo>
                    <a:pt x="3424" y="2930"/>
                  </a:lnTo>
                  <a:lnTo>
                    <a:pt x="3454" y="2906"/>
                  </a:lnTo>
                  <a:lnTo>
                    <a:pt x="3483" y="2882"/>
                  </a:lnTo>
                  <a:lnTo>
                    <a:pt x="3521" y="2850"/>
                  </a:lnTo>
                  <a:lnTo>
                    <a:pt x="3558" y="2820"/>
                  </a:lnTo>
                  <a:lnTo>
                    <a:pt x="3594" y="2789"/>
                  </a:lnTo>
                  <a:lnTo>
                    <a:pt x="3629" y="2760"/>
                  </a:lnTo>
                  <a:lnTo>
                    <a:pt x="3663" y="2730"/>
                  </a:lnTo>
                  <a:lnTo>
                    <a:pt x="3696" y="2701"/>
                  </a:lnTo>
                  <a:lnTo>
                    <a:pt x="3728" y="2673"/>
                  </a:lnTo>
                  <a:lnTo>
                    <a:pt x="3760" y="2645"/>
                  </a:lnTo>
                  <a:lnTo>
                    <a:pt x="3792" y="2616"/>
                  </a:lnTo>
                  <a:lnTo>
                    <a:pt x="3825" y="2585"/>
                  </a:lnTo>
                  <a:lnTo>
                    <a:pt x="3861" y="2552"/>
                  </a:lnTo>
                  <a:lnTo>
                    <a:pt x="3900" y="2516"/>
                  </a:lnTo>
                  <a:lnTo>
                    <a:pt x="3929" y="2487"/>
                  </a:lnTo>
                  <a:lnTo>
                    <a:pt x="3980" y="2438"/>
                  </a:lnTo>
                  <a:lnTo>
                    <a:pt x="4012" y="2407"/>
                  </a:lnTo>
                  <a:lnTo>
                    <a:pt x="4065" y="2354"/>
                  </a:lnTo>
                  <a:lnTo>
                    <a:pt x="4093" y="2327"/>
                  </a:lnTo>
                  <a:lnTo>
                    <a:pt x="4148" y="2273"/>
                  </a:lnTo>
                  <a:lnTo>
                    <a:pt x="4204" y="2220"/>
                  </a:lnTo>
                  <a:lnTo>
                    <a:pt x="4261" y="2166"/>
                  </a:lnTo>
                  <a:lnTo>
                    <a:pt x="4290" y="2140"/>
                  </a:lnTo>
                  <a:lnTo>
                    <a:pt x="4319" y="2113"/>
                  </a:lnTo>
                  <a:lnTo>
                    <a:pt x="4349" y="2086"/>
                  </a:lnTo>
                  <a:lnTo>
                    <a:pt x="4378" y="2059"/>
                  </a:lnTo>
                  <a:lnTo>
                    <a:pt x="4408" y="2033"/>
                  </a:lnTo>
                  <a:lnTo>
                    <a:pt x="4437" y="2006"/>
                  </a:lnTo>
                  <a:lnTo>
                    <a:pt x="4467" y="1979"/>
                  </a:lnTo>
                  <a:lnTo>
                    <a:pt x="4498" y="1952"/>
                  </a:lnTo>
                  <a:lnTo>
                    <a:pt x="4528" y="1926"/>
                  </a:lnTo>
                  <a:lnTo>
                    <a:pt x="4559" y="1899"/>
                  </a:lnTo>
                  <a:lnTo>
                    <a:pt x="4590" y="1872"/>
                  </a:lnTo>
                  <a:lnTo>
                    <a:pt x="4621" y="1846"/>
                  </a:lnTo>
                  <a:lnTo>
                    <a:pt x="4652" y="1819"/>
                  </a:lnTo>
                  <a:lnTo>
                    <a:pt x="4683" y="1792"/>
                  </a:lnTo>
                  <a:lnTo>
                    <a:pt x="4715" y="1765"/>
                  </a:lnTo>
                  <a:lnTo>
                    <a:pt x="4747" y="1739"/>
                  </a:lnTo>
                  <a:lnTo>
                    <a:pt x="4779" y="1712"/>
                  </a:lnTo>
                  <a:lnTo>
                    <a:pt x="4811" y="1685"/>
                  </a:lnTo>
                  <a:lnTo>
                    <a:pt x="4843" y="1659"/>
                  </a:lnTo>
                  <a:lnTo>
                    <a:pt x="4876" y="1632"/>
                  </a:lnTo>
                  <a:lnTo>
                    <a:pt x="4908" y="1605"/>
                  </a:lnTo>
                  <a:lnTo>
                    <a:pt x="4941" y="1579"/>
                  </a:lnTo>
                  <a:lnTo>
                    <a:pt x="4974" y="1552"/>
                  </a:lnTo>
                  <a:lnTo>
                    <a:pt x="5008" y="1525"/>
                  </a:lnTo>
                  <a:lnTo>
                    <a:pt x="5041" y="1499"/>
                  </a:lnTo>
                  <a:lnTo>
                    <a:pt x="5075" y="1472"/>
                  </a:lnTo>
                  <a:lnTo>
                    <a:pt x="5108" y="1445"/>
                  </a:lnTo>
                  <a:lnTo>
                    <a:pt x="5142" y="1419"/>
                  </a:lnTo>
                  <a:lnTo>
                    <a:pt x="5176" y="1392"/>
                  </a:lnTo>
                  <a:lnTo>
                    <a:pt x="5211" y="1365"/>
                  </a:lnTo>
                  <a:lnTo>
                    <a:pt x="5245" y="1339"/>
                  </a:lnTo>
                  <a:lnTo>
                    <a:pt x="5280" y="1312"/>
                  </a:lnTo>
                  <a:lnTo>
                    <a:pt x="5314" y="1286"/>
                  </a:lnTo>
                  <a:lnTo>
                    <a:pt x="5349" y="1259"/>
                  </a:lnTo>
                  <a:lnTo>
                    <a:pt x="5384" y="1232"/>
                  </a:lnTo>
                  <a:lnTo>
                    <a:pt x="5420" y="1206"/>
                  </a:lnTo>
                  <a:lnTo>
                    <a:pt x="5455" y="1179"/>
                  </a:lnTo>
                  <a:lnTo>
                    <a:pt x="5491" y="1153"/>
                  </a:lnTo>
                  <a:lnTo>
                    <a:pt x="5526" y="1126"/>
                  </a:lnTo>
                  <a:lnTo>
                    <a:pt x="5562" y="1099"/>
                  </a:lnTo>
                  <a:lnTo>
                    <a:pt x="5598" y="1073"/>
                  </a:lnTo>
                  <a:lnTo>
                    <a:pt x="5634" y="1046"/>
                  </a:lnTo>
                  <a:lnTo>
                    <a:pt x="5671" y="1020"/>
                  </a:lnTo>
                  <a:lnTo>
                    <a:pt x="5707" y="993"/>
                  </a:lnTo>
                  <a:lnTo>
                    <a:pt x="5744" y="967"/>
                  </a:lnTo>
                  <a:lnTo>
                    <a:pt x="5781" y="940"/>
                  </a:lnTo>
                  <a:lnTo>
                    <a:pt x="5818" y="914"/>
                  </a:lnTo>
                  <a:lnTo>
                    <a:pt x="5856" y="887"/>
                  </a:lnTo>
                  <a:lnTo>
                    <a:pt x="5893" y="861"/>
                  </a:lnTo>
                  <a:lnTo>
                    <a:pt x="5931" y="834"/>
                  </a:lnTo>
                  <a:lnTo>
                    <a:pt x="5969" y="808"/>
                  </a:lnTo>
                  <a:lnTo>
                    <a:pt x="6007" y="781"/>
                  </a:lnTo>
                  <a:lnTo>
                    <a:pt x="6045" y="755"/>
                  </a:lnTo>
                  <a:lnTo>
                    <a:pt x="6084" y="729"/>
                  </a:lnTo>
                  <a:lnTo>
                    <a:pt x="6122" y="702"/>
                  </a:lnTo>
                  <a:lnTo>
                    <a:pt x="6162" y="676"/>
                  </a:lnTo>
                  <a:lnTo>
                    <a:pt x="6201" y="650"/>
                  </a:lnTo>
                  <a:lnTo>
                    <a:pt x="6240" y="623"/>
                  </a:lnTo>
                  <a:lnTo>
                    <a:pt x="6280" y="597"/>
                  </a:lnTo>
                  <a:lnTo>
                    <a:pt x="6319" y="572"/>
                  </a:lnTo>
                  <a:lnTo>
                    <a:pt x="6354" y="549"/>
                  </a:lnTo>
                  <a:lnTo>
                    <a:pt x="6387" y="528"/>
                  </a:lnTo>
                  <a:lnTo>
                    <a:pt x="6418" y="509"/>
                  </a:lnTo>
                  <a:lnTo>
                    <a:pt x="6448" y="490"/>
                  </a:lnTo>
                  <a:lnTo>
                    <a:pt x="6504" y="456"/>
                  </a:lnTo>
                  <a:lnTo>
                    <a:pt x="6553" y="426"/>
                  </a:lnTo>
                  <a:lnTo>
                    <a:pt x="6599" y="399"/>
                  </a:lnTo>
                  <a:lnTo>
                    <a:pt x="6640" y="374"/>
                  </a:lnTo>
                  <a:lnTo>
                    <a:pt x="6679" y="353"/>
                  </a:lnTo>
                  <a:lnTo>
                    <a:pt x="6715" y="332"/>
                  </a:lnTo>
                  <a:lnTo>
                    <a:pt x="6748" y="314"/>
                  </a:lnTo>
                  <a:lnTo>
                    <a:pt x="6779" y="297"/>
                  </a:lnTo>
                  <a:lnTo>
                    <a:pt x="6809" y="282"/>
                  </a:lnTo>
                  <a:lnTo>
                    <a:pt x="6849" y="261"/>
                  </a:lnTo>
                  <a:lnTo>
                    <a:pt x="6886" y="242"/>
                  </a:lnTo>
                  <a:lnTo>
                    <a:pt x="6921" y="225"/>
                  </a:lnTo>
                  <a:lnTo>
                    <a:pt x="6932" y="220"/>
                  </a:lnTo>
                  <a:lnTo>
                    <a:pt x="6963" y="205"/>
                  </a:lnTo>
                  <a:lnTo>
                    <a:pt x="7001" y="188"/>
                  </a:lnTo>
                  <a:lnTo>
                    <a:pt x="7035" y="172"/>
                  </a:lnTo>
                  <a:lnTo>
                    <a:pt x="7067" y="159"/>
                  </a:lnTo>
                  <a:lnTo>
                    <a:pt x="7097" y="146"/>
                  </a:lnTo>
                  <a:lnTo>
                    <a:pt x="7131" y="133"/>
                  </a:lnTo>
                  <a:lnTo>
                    <a:pt x="7162" y="121"/>
                  </a:lnTo>
                  <a:lnTo>
                    <a:pt x="7191" y="111"/>
                  </a:lnTo>
                  <a:lnTo>
                    <a:pt x="7224" y="100"/>
                  </a:lnTo>
                  <a:lnTo>
                    <a:pt x="7253" y="90"/>
                  </a:lnTo>
                  <a:lnTo>
                    <a:pt x="7267" y="86"/>
                  </a:lnTo>
                  <a:lnTo>
                    <a:pt x="7298" y="77"/>
                  </a:lnTo>
                  <a:lnTo>
                    <a:pt x="7330" y="68"/>
                  </a:lnTo>
                  <a:lnTo>
                    <a:pt x="7360" y="60"/>
                  </a:lnTo>
                  <a:lnTo>
                    <a:pt x="7391" y="53"/>
                  </a:lnTo>
                  <a:lnTo>
                    <a:pt x="7423" y="46"/>
                  </a:lnTo>
                  <a:lnTo>
                    <a:pt x="7444" y="42"/>
                  </a:lnTo>
                  <a:lnTo>
                    <a:pt x="7474" y="36"/>
                  </a:lnTo>
                  <a:lnTo>
                    <a:pt x="7503" y="31"/>
                  </a:lnTo>
                  <a:lnTo>
                    <a:pt x="7533" y="27"/>
                  </a:lnTo>
                  <a:lnTo>
                    <a:pt x="7563" y="23"/>
                  </a:lnTo>
                  <a:lnTo>
                    <a:pt x="7567" y="23"/>
                  </a:lnTo>
                  <a:lnTo>
                    <a:pt x="7597" y="19"/>
                  </a:lnTo>
                  <a:lnTo>
                    <a:pt x="7628" y="16"/>
                  </a:lnTo>
                  <a:lnTo>
                    <a:pt x="7657" y="14"/>
                  </a:lnTo>
                  <a:lnTo>
                    <a:pt x="7667" y="13"/>
                  </a:lnTo>
                  <a:lnTo>
                    <a:pt x="7697" y="11"/>
                  </a:lnTo>
                  <a:lnTo>
                    <a:pt x="7727" y="9"/>
                  </a:lnTo>
                  <a:lnTo>
                    <a:pt x="7755" y="8"/>
                  </a:lnTo>
                  <a:lnTo>
                    <a:pt x="7783" y="6"/>
                  </a:lnTo>
                  <a:lnTo>
                    <a:pt x="7814" y="5"/>
                  </a:lnTo>
                  <a:lnTo>
                    <a:pt x="7837" y="4"/>
                  </a:lnTo>
                  <a:lnTo>
                    <a:pt x="7866" y="4"/>
                  </a:lnTo>
                  <a:lnTo>
                    <a:pt x="7896" y="3"/>
                  </a:lnTo>
                  <a:lnTo>
                    <a:pt x="7917" y="3"/>
                  </a:lnTo>
                  <a:lnTo>
                    <a:pt x="7947" y="2"/>
                  </a:lnTo>
                  <a:lnTo>
                    <a:pt x="7976" y="2"/>
                  </a:lnTo>
                  <a:lnTo>
                    <a:pt x="8001" y="2"/>
                  </a:lnTo>
                  <a:lnTo>
                    <a:pt x="8030" y="1"/>
                  </a:lnTo>
                  <a:lnTo>
                    <a:pt x="8059" y="1"/>
                  </a:lnTo>
                  <a:lnTo>
                    <a:pt x="8088" y="1"/>
                  </a:lnTo>
                  <a:lnTo>
                    <a:pt x="8097" y="1"/>
                  </a:lnTo>
                  <a:lnTo>
                    <a:pt x="8128" y="1"/>
                  </a:lnTo>
                  <a:lnTo>
                    <a:pt x="8159" y="1"/>
                  </a:lnTo>
                  <a:lnTo>
                    <a:pt x="8188" y="1"/>
                  </a:lnTo>
                  <a:lnTo>
                    <a:pt x="8219" y="1"/>
                  </a:lnTo>
                  <a:lnTo>
                    <a:pt x="8238" y="1"/>
                  </a:lnTo>
                  <a:lnTo>
                    <a:pt x="8269" y="1"/>
                  </a:lnTo>
                  <a:lnTo>
                    <a:pt x="8300" y="1"/>
                  </a:lnTo>
                  <a:lnTo>
                    <a:pt x="8333" y="1"/>
                  </a:lnTo>
                  <a:lnTo>
                    <a:pt x="8366" y="1"/>
                  </a:lnTo>
                  <a:lnTo>
                    <a:pt x="8397" y="0"/>
                  </a:lnTo>
                  <a:lnTo>
                    <a:pt x="8437" y="0"/>
                  </a:lnTo>
                  <a:lnTo>
                    <a:pt x="8472" y="0"/>
                  </a:lnTo>
                  <a:lnTo>
                    <a:pt x="8521" y="0"/>
                  </a:lnTo>
                  <a:lnTo>
                    <a:pt x="8553" y="0"/>
                  </a:lnTo>
                  <a:lnTo>
                    <a:pt x="8596" y="0"/>
                  </a:lnTo>
                  <a:lnTo>
                    <a:pt x="8657" y="0"/>
                  </a:lnTo>
                  <a:lnTo>
                    <a:pt x="8760" y="0"/>
                  </a:lnTo>
                  <a:lnTo>
                    <a:pt x="9056" y="0"/>
                  </a:lnTo>
                  <a:lnTo>
                    <a:pt x="9177" y="0"/>
                  </a:lnTo>
                  <a:lnTo>
                    <a:pt x="9287" y="0"/>
                  </a:lnTo>
                  <a:lnTo>
                    <a:pt x="9340" y="0"/>
                  </a:lnTo>
                  <a:lnTo>
                    <a:pt x="9390" y="0"/>
                  </a:lnTo>
                  <a:lnTo>
                    <a:pt x="9452" y="0"/>
                  </a:lnTo>
                  <a:lnTo>
                    <a:pt x="9490" y="0"/>
                  </a:lnTo>
                  <a:lnTo>
                    <a:pt x="9527" y="0"/>
                  </a:lnTo>
                  <a:lnTo>
                    <a:pt x="9598" y="0"/>
                  </a:lnTo>
                  <a:lnTo>
                    <a:pt x="9652" y="0"/>
                  </a:lnTo>
                  <a:lnTo>
                    <a:pt x="9688" y="0"/>
                  </a:lnTo>
                  <a:lnTo>
                    <a:pt x="9730" y="0"/>
                  </a:lnTo>
                  <a:lnTo>
                    <a:pt x="9849" y="0"/>
                  </a:lnTo>
                  <a:lnTo>
                    <a:pt x="10064" y="0"/>
                  </a:lnTo>
                  <a:lnTo>
                    <a:pt x="10155" y="0"/>
                  </a:lnTo>
                  <a:lnTo>
                    <a:pt x="10208" y="0"/>
                  </a:lnTo>
                  <a:lnTo>
                    <a:pt x="10242" y="0"/>
                  </a:lnTo>
                  <a:lnTo>
                    <a:pt x="10275" y="0"/>
                  </a:lnTo>
                  <a:lnTo>
                    <a:pt x="10308" y="0"/>
                  </a:lnTo>
                  <a:lnTo>
                    <a:pt x="10351" y="0"/>
                  </a:lnTo>
                  <a:lnTo>
                    <a:pt x="10384" y="0"/>
                  </a:lnTo>
                  <a:lnTo>
                    <a:pt x="10551" y="0"/>
                  </a:lnTo>
                  <a:lnTo>
                    <a:pt x="10603" y="0"/>
                  </a:lnTo>
                  <a:lnTo>
                    <a:pt x="10637" y="0"/>
                  </a:lnTo>
                </a:path>
              </a:pathLst>
            </a:custGeom>
            <a:noFill/>
            <a:ln w="25400">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75" name="Rectangle 174"/>
          <p:cNvSpPr/>
          <p:nvPr/>
        </p:nvSpPr>
        <p:spPr>
          <a:xfrm>
            <a:off x="5652120" y="959524"/>
            <a:ext cx="3368871" cy="5493812"/>
          </a:xfrm>
          <a:prstGeom prst="rect">
            <a:avLst/>
          </a:prstGeom>
        </p:spPr>
        <p:txBody>
          <a:bodyPr wrap="none">
            <a:spAutoFit/>
          </a:bodyPr>
          <a:lstStyle/>
          <a:p>
            <a:pPr>
              <a:spcBef>
                <a:spcPct val="50000"/>
              </a:spcBef>
              <a:defRPr/>
            </a:pPr>
            <a:r>
              <a:rPr lang="sv-SE" sz="1800" u="sng" dirty="0">
                <a:latin typeface="+mj-lt"/>
              </a:rPr>
              <a:t>Input data for simulation:</a:t>
            </a:r>
          </a:p>
          <a:p>
            <a:pPr marL="342900" indent="-342900">
              <a:spcBef>
                <a:spcPct val="50000"/>
              </a:spcBef>
              <a:buFont typeface="Wingdings" pitchFamily="2" charset="2"/>
              <a:buChar char="q"/>
              <a:defRPr/>
            </a:pPr>
            <a:r>
              <a:rPr lang="sv-SE" sz="1800" dirty="0">
                <a:latin typeface="+mj-lt"/>
              </a:rPr>
              <a:t>Composition</a:t>
            </a:r>
          </a:p>
          <a:p>
            <a:pPr>
              <a:tabLst>
                <a:tab pos="631825" algn="l"/>
              </a:tabLst>
              <a:defRPr/>
            </a:pPr>
            <a:r>
              <a:rPr lang="en-US" sz="1800" dirty="0">
                <a:latin typeface="+mj-lt"/>
              </a:rPr>
              <a:t>	C 0,08%</a:t>
            </a:r>
          </a:p>
          <a:p>
            <a:pPr>
              <a:tabLst>
                <a:tab pos="631825" algn="l"/>
              </a:tabLst>
              <a:defRPr/>
            </a:pPr>
            <a:r>
              <a:rPr lang="en-US" sz="1800" dirty="0">
                <a:latin typeface="+mj-lt"/>
              </a:rPr>
              <a:t>	Cr 18%</a:t>
            </a:r>
          </a:p>
          <a:p>
            <a:pPr>
              <a:tabLst>
                <a:tab pos="631825" algn="l"/>
              </a:tabLst>
              <a:defRPr/>
            </a:pPr>
            <a:r>
              <a:rPr lang="en-US" sz="1800" dirty="0">
                <a:latin typeface="+mj-lt"/>
              </a:rPr>
              <a:t>	Ni 12%</a:t>
            </a:r>
          </a:p>
          <a:p>
            <a:pPr>
              <a:tabLst>
                <a:tab pos="631825" algn="l"/>
              </a:tabLst>
              <a:defRPr/>
            </a:pPr>
            <a:r>
              <a:rPr lang="en-US" sz="1800" dirty="0">
                <a:latin typeface="+mj-lt"/>
              </a:rPr>
              <a:t>	Mo 2%</a:t>
            </a:r>
          </a:p>
          <a:p>
            <a:pPr>
              <a:tabLst>
                <a:tab pos="631825" algn="l"/>
              </a:tabLst>
              <a:defRPr/>
            </a:pPr>
            <a:r>
              <a:rPr lang="en-US" sz="1800" dirty="0">
                <a:latin typeface="+mj-lt"/>
              </a:rPr>
              <a:t>	Mn 1.5%</a:t>
            </a:r>
            <a:endParaRPr lang="sv-SE" sz="1800" dirty="0">
              <a:latin typeface="+mj-lt"/>
            </a:endParaRPr>
          </a:p>
          <a:p>
            <a:pPr marL="342900" indent="-342900">
              <a:spcBef>
                <a:spcPct val="50000"/>
              </a:spcBef>
              <a:buFont typeface="Wingdings" pitchFamily="2" charset="2"/>
              <a:buChar char="q"/>
              <a:defRPr/>
            </a:pPr>
            <a:r>
              <a:rPr lang="sv-SE" sz="1800" dirty="0">
                <a:latin typeface="+mj-lt"/>
              </a:rPr>
              <a:t>Time &amp; temperture</a:t>
            </a:r>
          </a:p>
          <a:p>
            <a:pPr marL="342900" indent="-342900">
              <a:spcBef>
                <a:spcPct val="50000"/>
              </a:spcBef>
              <a:buFont typeface="Wingdings" pitchFamily="2" charset="2"/>
              <a:buChar char="q"/>
              <a:defRPr/>
            </a:pPr>
            <a:r>
              <a:rPr lang="sv-SE" sz="1800" dirty="0">
                <a:latin typeface="+mj-lt"/>
              </a:rPr>
              <a:t>Nucleation at grainboundaries</a:t>
            </a:r>
          </a:p>
          <a:p>
            <a:pPr>
              <a:spcBef>
                <a:spcPct val="50000"/>
              </a:spcBef>
              <a:defRPr/>
            </a:pPr>
            <a:r>
              <a:rPr lang="sv-SE" sz="1800" u="sng" dirty="0"/>
              <a:t>@ 650 </a:t>
            </a:r>
            <a:r>
              <a:rPr lang="sv-SE" sz="1800" u="sng" dirty="0">
                <a:sym typeface="Symbol"/>
              </a:rPr>
              <a:t></a:t>
            </a:r>
            <a:r>
              <a:rPr lang="sv-SE" sz="1800" u="sng" dirty="0"/>
              <a:t>C</a:t>
            </a:r>
          </a:p>
          <a:p>
            <a:pPr marL="342900" indent="-168275">
              <a:spcBef>
                <a:spcPct val="50000"/>
              </a:spcBef>
              <a:buFont typeface="Arial" pitchFamily="34" charset="0"/>
              <a:buChar char="•"/>
              <a:defRPr/>
            </a:pPr>
            <a:r>
              <a:rPr lang="sv-SE" sz="1800" dirty="0">
                <a:sym typeface="Symbol"/>
              </a:rPr>
              <a:t>-</a:t>
            </a:r>
            <a:r>
              <a:rPr lang="sv-SE" sz="1800" dirty="0"/>
              <a:t>grainsize =100 </a:t>
            </a:r>
            <a:r>
              <a:rPr lang="sv-SE" sz="1800" dirty="0">
                <a:sym typeface="Symbol"/>
              </a:rPr>
              <a:t></a:t>
            </a:r>
            <a:r>
              <a:rPr lang="sv-SE" sz="1800" dirty="0"/>
              <a:t>m</a:t>
            </a:r>
            <a:endParaRPr lang="sv-SE" sz="1800" baseline="30000" dirty="0"/>
          </a:p>
          <a:p>
            <a:pPr marL="342900" indent="-168275">
              <a:spcBef>
                <a:spcPct val="50000"/>
              </a:spcBef>
              <a:buFont typeface="Arial" pitchFamily="34" charset="0"/>
              <a:buChar char="•"/>
              <a:defRPr/>
            </a:pPr>
            <a:r>
              <a:rPr lang="sv-SE" sz="1800" dirty="0">
                <a:latin typeface="Symbol" pitchFamily="18" charset="2"/>
              </a:rPr>
              <a:t>s</a:t>
            </a:r>
            <a:r>
              <a:rPr lang="sv-SE" sz="1800" dirty="0"/>
              <a:t> = 0.3 J/m</a:t>
            </a:r>
            <a:r>
              <a:rPr lang="sv-SE" sz="1800" baseline="30000" dirty="0"/>
              <a:t>2</a:t>
            </a:r>
          </a:p>
          <a:p>
            <a:pPr>
              <a:spcBef>
                <a:spcPct val="50000"/>
              </a:spcBef>
              <a:defRPr/>
            </a:pPr>
            <a:r>
              <a:rPr lang="sv-SE" sz="1800" u="sng" dirty="0"/>
              <a:t>@ 800 </a:t>
            </a:r>
            <a:r>
              <a:rPr lang="sv-SE" sz="1800" u="sng" dirty="0">
                <a:sym typeface="Symbol"/>
              </a:rPr>
              <a:t></a:t>
            </a:r>
            <a:r>
              <a:rPr lang="sv-SE" sz="1800" u="sng" dirty="0"/>
              <a:t>C</a:t>
            </a:r>
          </a:p>
          <a:p>
            <a:pPr marL="342900" indent="-168275">
              <a:spcBef>
                <a:spcPct val="50000"/>
              </a:spcBef>
              <a:buFont typeface="Arial" pitchFamily="34" charset="0"/>
              <a:buChar char="•"/>
              <a:defRPr/>
            </a:pPr>
            <a:r>
              <a:rPr lang="sv-SE" sz="1800" dirty="0">
                <a:sym typeface="Symbol"/>
              </a:rPr>
              <a:t>-</a:t>
            </a:r>
            <a:r>
              <a:rPr lang="sv-SE" sz="1800" dirty="0"/>
              <a:t>grainsize =1000 </a:t>
            </a:r>
            <a:r>
              <a:rPr lang="sv-SE" sz="1800" dirty="0">
                <a:sym typeface="Symbol"/>
              </a:rPr>
              <a:t></a:t>
            </a:r>
            <a:r>
              <a:rPr lang="sv-SE" sz="1800" dirty="0"/>
              <a:t>m</a:t>
            </a:r>
            <a:endParaRPr lang="sv-SE" sz="1800" baseline="30000" dirty="0"/>
          </a:p>
          <a:p>
            <a:pPr marL="342900" indent="-168275">
              <a:spcBef>
                <a:spcPct val="50000"/>
              </a:spcBef>
              <a:buFont typeface="Arial" pitchFamily="34" charset="0"/>
              <a:buChar char="•"/>
              <a:defRPr/>
            </a:pPr>
            <a:r>
              <a:rPr lang="sv-SE" sz="1800" dirty="0">
                <a:latin typeface="Symbol" pitchFamily="18" charset="2"/>
              </a:rPr>
              <a:t>s</a:t>
            </a:r>
            <a:r>
              <a:rPr lang="sv-SE" sz="1800" dirty="0"/>
              <a:t> = 0.2 </a:t>
            </a:r>
            <a:r>
              <a:rPr lang="sv-SE" sz="1800" dirty="0" smtClean="0"/>
              <a:t>J/m</a:t>
            </a:r>
            <a:r>
              <a:rPr lang="sv-SE" sz="1800" baseline="30000" dirty="0" smtClean="0"/>
              <a:t>2</a:t>
            </a:r>
            <a:endParaRPr lang="sv-SE" sz="1800" dirty="0">
              <a:latin typeface="+mj-lt"/>
            </a:endParaRPr>
          </a:p>
        </p:txBody>
      </p:sp>
    </p:spTree>
    <p:extLst>
      <p:ext uri="{BB962C8B-B14F-4D97-AF65-F5344CB8AC3E}">
        <p14:creationId xmlns:p14="http://schemas.microsoft.com/office/powerpoint/2010/main" val="209076952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611560" y="260648"/>
            <a:ext cx="5256584" cy="461665"/>
          </a:xfrm>
        </p:spPr>
        <p:txBody>
          <a:bodyPr/>
          <a:lstStyle/>
          <a:p>
            <a:r>
              <a:rPr lang="en-US" sz="3000" dirty="0" smtClean="0"/>
              <a:t>Example: Welding and joining</a:t>
            </a:r>
            <a:endParaRPr lang="en-US" sz="3000" dirty="0"/>
          </a:p>
        </p:txBody>
      </p:sp>
      <p:pic>
        <p:nvPicPr>
          <p:cNvPr id="176" name="Picture 9" descr="Click to see an enlarged picture">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60232" y="1102804"/>
            <a:ext cx="2020887" cy="228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 name="Rectangle 16"/>
          <p:cNvSpPr>
            <a:spLocks noChangeArrowheads="1"/>
          </p:cNvSpPr>
          <p:nvPr/>
        </p:nvSpPr>
        <p:spPr bwMode="auto">
          <a:xfrm>
            <a:off x="499124" y="1916832"/>
            <a:ext cx="7993063"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601663" eaLnBrk="0" hangingPunct="0">
              <a:tabLst>
                <a:tab pos="300038" algn="l"/>
                <a:tab pos="533400" algn="l"/>
              </a:tabLst>
              <a:defRPr sz="2400">
                <a:solidFill>
                  <a:schemeClr val="tx1"/>
                </a:solidFill>
                <a:latin typeface="Times New Roman" panose="02020603050405020304" pitchFamily="18" charset="0"/>
              </a:defRPr>
            </a:lvl1pPr>
            <a:lvl2pPr marL="742950" indent="-285750" defTabSz="601663" eaLnBrk="0" hangingPunct="0">
              <a:tabLst>
                <a:tab pos="300038" algn="l"/>
                <a:tab pos="533400" algn="l"/>
              </a:tabLst>
              <a:defRPr sz="2400">
                <a:solidFill>
                  <a:schemeClr val="tx1"/>
                </a:solidFill>
                <a:latin typeface="Times New Roman" panose="02020603050405020304" pitchFamily="18" charset="0"/>
              </a:defRPr>
            </a:lvl2pPr>
            <a:lvl3pPr marL="1143000" indent="-228600" defTabSz="601663" eaLnBrk="0" hangingPunct="0">
              <a:tabLst>
                <a:tab pos="300038" algn="l"/>
                <a:tab pos="533400" algn="l"/>
              </a:tabLst>
              <a:defRPr sz="2400">
                <a:solidFill>
                  <a:schemeClr val="tx1"/>
                </a:solidFill>
                <a:latin typeface="Times New Roman" panose="02020603050405020304" pitchFamily="18" charset="0"/>
              </a:defRPr>
            </a:lvl3pPr>
            <a:lvl4pPr marL="1600200" indent="-228600" defTabSz="601663" eaLnBrk="0" hangingPunct="0">
              <a:tabLst>
                <a:tab pos="300038" algn="l"/>
                <a:tab pos="533400" algn="l"/>
              </a:tabLst>
              <a:defRPr sz="2400">
                <a:solidFill>
                  <a:schemeClr val="tx1"/>
                </a:solidFill>
                <a:latin typeface="Times New Roman" panose="02020603050405020304" pitchFamily="18" charset="0"/>
              </a:defRPr>
            </a:lvl4pPr>
            <a:lvl5pPr marL="2057400" indent="-228600" defTabSz="601663" eaLnBrk="0" hangingPunct="0">
              <a:tabLst>
                <a:tab pos="300038" algn="l"/>
                <a:tab pos="533400" algn="l"/>
              </a:tabLst>
              <a:defRPr sz="2400">
                <a:solidFill>
                  <a:schemeClr val="tx1"/>
                </a:solidFill>
                <a:latin typeface="Times New Roman" panose="02020603050405020304" pitchFamily="18" charset="0"/>
              </a:defRPr>
            </a:lvl5pPr>
            <a:lvl6pPr marL="2514600" indent="-228600" defTabSz="601663" eaLnBrk="0" fontAlgn="base" hangingPunct="0">
              <a:spcBef>
                <a:spcPct val="0"/>
              </a:spcBef>
              <a:spcAft>
                <a:spcPct val="0"/>
              </a:spcAft>
              <a:tabLst>
                <a:tab pos="300038" algn="l"/>
                <a:tab pos="533400" algn="l"/>
              </a:tabLst>
              <a:defRPr sz="2400">
                <a:solidFill>
                  <a:schemeClr val="tx1"/>
                </a:solidFill>
                <a:latin typeface="Times New Roman" panose="02020603050405020304" pitchFamily="18" charset="0"/>
              </a:defRPr>
            </a:lvl6pPr>
            <a:lvl7pPr marL="2971800" indent="-228600" defTabSz="601663" eaLnBrk="0" fontAlgn="base" hangingPunct="0">
              <a:spcBef>
                <a:spcPct val="0"/>
              </a:spcBef>
              <a:spcAft>
                <a:spcPct val="0"/>
              </a:spcAft>
              <a:tabLst>
                <a:tab pos="300038" algn="l"/>
                <a:tab pos="533400" algn="l"/>
              </a:tabLst>
              <a:defRPr sz="2400">
                <a:solidFill>
                  <a:schemeClr val="tx1"/>
                </a:solidFill>
                <a:latin typeface="Times New Roman" panose="02020603050405020304" pitchFamily="18" charset="0"/>
              </a:defRPr>
            </a:lvl7pPr>
            <a:lvl8pPr marL="3429000" indent="-228600" defTabSz="601663" eaLnBrk="0" fontAlgn="base" hangingPunct="0">
              <a:spcBef>
                <a:spcPct val="0"/>
              </a:spcBef>
              <a:spcAft>
                <a:spcPct val="0"/>
              </a:spcAft>
              <a:tabLst>
                <a:tab pos="300038" algn="l"/>
                <a:tab pos="533400" algn="l"/>
              </a:tabLst>
              <a:defRPr sz="2400">
                <a:solidFill>
                  <a:schemeClr val="tx1"/>
                </a:solidFill>
                <a:latin typeface="Times New Roman" panose="02020603050405020304" pitchFamily="18" charset="0"/>
              </a:defRPr>
            </a:lvl8pPr>
            <a:lvl9pPr marL="3886200" indent="-228600" defTabSz="601663" eaLnBrk="0" fontAlgn="base" hangingPunct="0">
              <a:spcBef>
                <a:spcPct val="0"/>
              </a:spcBef>
              <a:spcAft>
                <a:spcPct val="0"/>
              </a:spcAft>
              <a:tabLst>
                <a:tab pos="300038" algn="l"/>
                <a:tab pos="533400" algn="l"/>
              </a:tabLst>
              <a:defRPr sz="2400">
                <a:solidFill>
                  <a:schemeClr val="tx1"/>
                </a:solidFill>
                <a:latin typeface="Times New Roman" panose="02020603050405020304" pitchFamily="18" charset="0"/>
              </a:defRPr>
            </a:lvl9pPr>
          </a:lstStyle>
          <a:p>
            <a:pPr eaLnBrk="1" hangingPunct="1"/>
            <a:endParaRPr lang="en-US" altLang="en-US" b="1" dirty="0">
              <a:solidFill>
                <a:schemeClr val="accent2"/>
              </a:solidFill>
              <a:latin typeface="+mn-lt"/>
            </a:endParaRPr>
          </a:p>
          <a:p>
            <a:pPr eaLnBrk="1" hangingPunct="1">
              <a:buFont typeface="Wingdings" panose="05000000000000000000" pitchFamily="2" charset="2"/>
              <a:buChar char="ü"/>
            </a:pPr>
            <a:r>
              <a:rPr lang="en-US" altLang="en-US" b="1" dirty="0">
                <a:solidFill>
                  <a:schemeClr val="accent2"/>
                </a:solidFill>
                <a:latin typeface="+mn-lt"/>
              </a:rPr>
              <a:t> </a:t>
            </a:r>
            <a:r>
              <a:rPr lang="en-US" altLang="en-US" sz="2000" dirty="0">
                <a:latin typeface="+mn-lt"/>
              </a:rPr>
              <a:t>Liquid-gas equilibrium</a:t>
            </a:r>
          </a:p>
          <a:p>
            <a:pPr eaLnBrk="1" hangingPunct="1">
              <a:buFont typeface="Wingdings" panose="05000000000000000000" pitchFamily="2" charset="2"/>
              <a:buChar char="ü"/>
            </a:pPr>
            <a:r>
              <a:rPr lang="en-US" altLang="en-US" sz="2000" dirty="0">
                <a:latin typeface="+mn-lt"/>
              </a:rPr>
              <a:t> Liquid-slag interactions</a:t>
            </a:r>
          </a:p>
          <a:p>
            <a:pPr eaLnBrk="1" hangingPunct="1">
              <a:buFont typeface="Wingdings" panose="05000000000000000000" pitchFamily="2" charset="2"/>
              <a:buChar char="ü"/>
            </a:pPr>
            <a:r>
              <a:rPr lang="en-US" altLang="en-US" sz="2000" dirty="0">
                <a:latin typeface="+mn-lt"/>
              </a:rPr>
              <a:t> Formation of inclusions</a:t>
            </a:r>
          </a:p>
          <a:p>
            <a:pPr eaLnBrk="1" hangingPunct="1">
              <a:buFont typeface="Wingdings" panose="05000000000000000000" pitchFamily="2" charset="2"/>
              <a:buChar char="ü"/>
            </a:pPr>
            <a:r>
              <a:rPr lang="en-US" altLang="en-US" sz="2000" dirty="0">
                <a:latin typeface="+mn-lt"/>
              </a:rPr>
              <a:t> Liquid-solid interactions</a:t>
            </a:r>
          </a:p>
          <a:p>
            <a:pPr eaLnBrk="1" hangingPunct="1">
              <a:buFont typeface="Wingdings" panose="05000000000000000000" pitchFamily="2" charset="2"/>
              <a:buChar char="ü"/>
            </a:pPr>
            <a:r>
              <a:rPr lang="en-US" altLang="en-US" sz="2000" dirty="0">
                <a:latin typeface="+mn-lt"/>
              </a:rPr>
              <a:t> Weld metal solidification paths and temperature ranges</a:t>
            </a:r>
          </a:p>
          <a:p>
            <a:pPr eaLnBrk="1" hangingPunct="1">
              <a:buFont typeface="Wingdings" panose="05000000000000000000" pitchFamily="2" charset="2"/>
              <a:buChar char="ü"/>
            </a:pPr>
            <a:r>
              <a:rPr lang="en-US" altLang="en-US" sz="2000" dirty="0">
                <a:latin typeface="+mn-lt"/>
              </a:rPr>
              <a:t> </a:t>
            </a:r>
            <a:r>
              <a:rPr lang="en-US" altLang="en-US" sz="2000" dirty="0" err="1">
                <a:latin typeface="+mn-lt"/>
              </a:rPr>
              <a:t>Microsegregation</a:t>
            </a:r>
            <a:r>
              <a:rPr lang="en-US" altLang="en-US" sz="2000" dirty="0">
                <a:latin typeface="+mn-lt"/>
              </a:rPr>
              <a:t> during solidification</a:t>
            </a:r>
          </a:p>
          <a:p>
            <a:pPr eaLnBrk="1" hangingPunct="1">
              <a:buFont typeface="Wingdings" panose="05000000000000000000" pitchFamily="2" charset="2"/>
              <a:buChar char="ü"/>
            </a:pPr>
            <a:r>
              <a:rPr lang="en-US" altLang="en-US" sz="2000" dirty="0">
                <a:latin typeface="+mn-lt"/>
              </a:rPr>
              <a:t> Prediction of HAZ grain boundary liquation</a:t>
            </a:r>
          </a:p>
          <a:p>
            <a:pPr eaLnBrk="1" hangingPunct="1">
              <a:buFont typeface="Wingdings" panose="05000000000000000000" pitchFamily="2" charset="2"/>
              <a:buChar char="ü"/>
            </a:pPr>
            <a:r>
              <a:rPr lang="en-US" altLang="en-US" sz="2000" dirty="0">
                <a:latin typeface="+mn-lt"/>
              </a:rPr>
              <a:t> Formation of precipitate phases at dissimilar welds</a:t>
            </a:r>
          </a:p>
          <a:p>
            <a:pPr eaLnBrk="1" hangingPunct="1">
              <a:buFont typeface="Wingdings" panose="05000000000000000000" pitchFamily="2" charset="2"/>
              <a:buChar char="ü"/>
            </a:pPr>
            <a:r>
              <a:rPr lang="en-US" altLang="en-US" sz="2000" dirty="0">
                <a:latin typeface="+mn-lt"/>
              </a:rPr>
              <a:t> Post weld heat treatment and more….</a:t>
            </a:r>
          </a:p>
        </p:txBody>
      </p:sp>
      <p:sp>
        <p:nvSpPr>
          <p:cNvPr id="178" name="TextBox 4"/>
          <p:cNvSpPr txBox="1">
            <a:spLocks noChangeArrowheads="1"/>
          </p:cNvSpPr>
          <p:nvPr/>
        </p:nvSpPr>
        <p:spPr bwMode="auto">
          <a:xfrm>
            <a:off x="499124" y="1124670"/>
            <a:ext cx="604837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2000" dirty="0">
                <a:latin typeface="+mn-lt"/>
                <a:cs typeface="Times New Roman" panose="02020603050405020304" pitchFamily="18" charset="0"/>
              </a:rPr>
              <a:t>CALPHAD based tools such as Thermo-</a:t>
            </a:r>
            <a:r>
              <a:rPr lang="en-US" altLang="en-US" sz="2000" dirty="0" err="1">
                <a:latin typeface="+mn-lt"/>
                <a:cs typeface="Times New Roman" panose="02020603050405020304" pitchFamily="18" charset="0"/>
              </a:rPr>
              <a:t>Calc</a:t>
            </a:r>
            <a:r>
              <a:rPr lang="en-US" altLang="en-US" sz="2000" dirty="0">
                <a:latin typeface="+mn-lt"/>
                <a:cs typeface="Times New Roman" panose="02020603050405020304" pitchFamily="18" charset="0"/>
              </a:rPr>
              <a:t> and DICTRA with suitable databases can predict:</a:t>
            </a:r>
          </a:p>
        </p:txBody>
      </p:sp>
      <p:sp>
        <p:nvSpPr>
          <p:cNvPr id="179" name="TextBox 5"/>
          <p:cNvSpPr txBox="1">
            <a:spLocks noChangeArrowheads="1"/>
          </p:cNvSpPr>
          <p:nvPr/>
        </p:nvSpPr>
        <p:spPr bwMode="auto">
          <a:xfrm>
            <a:off x="643587" y="5445845"/>
            <a:ext cx="74882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2000" dirty="0">
                <a:latin typeface="+mn-lt"/>
                <a:cs typeface="Times New Roman" panose="02020603050405020304" pitchFamily="18" charset="0"/>
              </a:rPr>
              <a:t>S. </a:t>
            </a:r>
            <a:r>
              <a:rPr lang="en-US" altLang="en-US" sz="2000" dirty="0" err="1">
                <a:latin typeface="+mn-lt"/>
                <a:cs typeface="Times New Roman" panose="02020603050405020304" pitchFamily="18" charset="0"/>
              </a:rPr>
              <a:t>Babu</a:t>
            </a:r>
            <a:r>
              <a:rPr lang="en-US" altLang="en-US" sz="2000" dirty="0">
                <a:latin typeface="+mn-lt"/>
                <a:cs typeface="Times New Roman" panose="02020603050405020304" pitchFamily="18" charset="0"/>
              </a:rPr>
              <a:t>, International Materials Reviews, 2009 Vol. 54 No. 6</a:t>
            </a:r>
          </a:p>
        </p:txBody>
      </p:sp>
    </p:spTree>
    <p:extLst>
      <p:ext uri="{BB962C8B-B14F-4D97-AF65-F5344CB8AC3E}">
        <p14:creationId xmlns:p14="http://schemas.microsoft.com/office/powerpoint/2010/main" val="5134857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539552" y="332656"/>
            <a:ext cx="6264696" cy="369332"/>
          </a:xfrm>
        </p:spPr>
        <p:txBody>
          <a:bodyPr/>
          <a:lstStyle/>
          <a:p>
            <a:r>
              <a:rPr lang="en-US" sz="2400" dirty="0"/>
              <a:t>CALPHAD – </a:t>
            </a:r>
            <a:r>
              <a:rPr lang="en-US" sz="2400" dirty="0" smtClean="0"/>
              <a:t>a foundation of MGI, ICME and ICMD</a:t>
            </a:r>
            <a:endParaRPr lang="en-US" sz="2400" dirty="0"/>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3487" y="836712"/>
            <a:ext cx="7385050" cy="5459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10"/>
          <p:cNvSpPr txBox="1">
            <a:spLocks noChangeArrowheads="1"/>
          </p:cNvSpPr>
          <p:nvPr/>
        </p:nvSpPr>
        <p:spPr bwMode="auto">
          <a:xfrm>
            <a:off x="539552" y="6212631"/>
            <a:ext cx="8893175" cy="384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900" i="1" dirty="0"/>
              <a:t>Slide courtesy of Prof. G. Olson, Northwestern University, </a:t>
            </a:r>
            <a:r>
              <a:rPr lang="en-US" altLang="en-US" sz="1900" i="1" dirty="0" err="1"/>
              <a:t>QuesTek</a:t>
            </a:r>
            <a:r>
              <a:rPr lang="en-US" altLang="en-US" sz="1900" i="1" dirty="0"/>
              <a:t> Innovations LLC</a:t>
            </a:r>
          </a:p>
        </p:txBody>
      </p:sp>
    </p:spTree>
    <p:extLst>
      <p:ext uri="{BB962C8B-B14F-4D97-AF65-F5344CB8AC3E}">
        <p14:creationId xmlns:p14="http://schemas.microsoft.com/office/powerpoint/2010/main" val="329182216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611560" y="260648"/>
            <a:ext cx="5256584" cy="461665"/>
          </a:xfrm>
        </p:spPr>
        <p:txBody>
          <a:bodyPr/>
          <a:lstStyle/>
          <a:p>
            <a:r>
              <a:rPr lang="en-US" sz="3000" dirty="0" smtClean="0"/>
              <a:t>Example: </a:t>
            </a:r>
            <a:r>
              <a:rPr lang="en-US" sz="3000" dirty="0" smtClean="0"/>
              <a:t>Composition control</a:t>
            </a:r>
            <a:endParaRPr lang="en-US" sz="3000" dirty="0"/>
          </a:p>
        </p:txBody>
      </p:sp>
      <p:pic>
        <p:nvPicPr>
          <p:cNvPr id="7" name="Picture 4" descr="R%26D_for_Visual_Analytics"/>
          <p:cNvPicPr>
            <a:picLocks noChangeAspect="1" noChangeArrowheads="1"/>
          </p:cNvPicPr>
          <p:nvPr/>
        </p:nvPicPr>
        <p:blipFill>
          <a:blip r:embed="rId2">
            <a:extLst>
              <a:ext uri="{28A0092B-C50C-407E-A947-70E740481C1C}">
                <a14:useLocalDpi xmlns:a14="http://schemas.microsoft.com/office/drawing/2010/main" val="0"/>
              </a:ext>
            </a:extLst>
          </a:blip>
          <a:srcRect l="61102" t="19963" r="1134" b="5647"/>
          <a:stretch>
            <a:fillRect/>
          </a:stretch>
        </p:blipFill>
        <p:spPr bwMode="auto">
          <a:xfrm>
            <a:off x="6494697" y="986254"/>
            <a:ext cx="2095500" cy="206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3"/>
          <p:cNvSpPr txBox="1">
            <a:spLocks noChangeArrowheads="1"/>
          </p:cNvSpPr>
          <p:nvPr/>
        </p:nvSpPr>
        <p:spPr bwMode="auto">
          <a:xfrm>
            <a:off x="6156325" y="3068638"/>
            <a:ext cx="2663825" cy="2636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25475" indent="-625475"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20000"/>
              </a:spcBef>
            </a:pPr>
            <a:r>
              <a:rPr lang="en-GB" altLang="en-US" sz="2000" dirty="0">
                <a:latin typeface="+mn-lt"/>
                <a:cs typeface="Times New Roman" panose="02020603050405020304" pitchFamily="18" charset="0"/>
              </a:rPr>
              <a:t>Composition range:</a:t>
            </a:r>
          </a:p>
          <a:p>
            <a:pPr eaLnBrk="1" hangingPunct="1">
              <a:spcBef>
                <a:spcPct val="20000"/>
              </a:spcBef>
            </a:pPr>
            <a:r>
              <a:rPr lang="en-GB" altLang="en-US" sz="2000" dirty="0">
                <a:latin typeface="+mn-lt"/>
                <a:cs typeface="Times New Roman" panose="02020603050405020304" pitchFamily="18" charset="0"/>
              </a:rPr>
              <a:t>Fe	Base</a:t>
            </a:r>
          </a:p>
          <a:p>
            <a:pPr eaLnBrk="1" hangingPunct="1">
              <a:spcBef>
                <a:spcPct val="20000"/>
              </a:spcBef>
            </a:pPr>
            <a:r>
              <a:rPr lang="en-GB" altLang="en-US" sz="2000" dirty="0">
                <a:latin typeface="+mn-lt"/>
                <a:cs typeface="Times New Roman" panose="02020603050405020304" pitchFamily="18" charset="0"/>
              </a:rPr>
              <a:t>Cr	23 – 27%</a:t>
            </a:r>
          </a:p>
          <a:p>
            <a:pPr eaLnBrk="1" hangingPunct="1">
              <a:spcBef>
                <a:spcPct val="20000"/>
              </a:spcBef>
            </a:pPr>
            <a:r>
              <a:rPr lang="en-GB" altLang="en-US" sz="2000" dirty="0">
                <a:latin typeface="+mn-lt"/>
                <a:cs typeface="Times New Roman" panose="02020603050405020304" pitchFamily="18" charset="0"/>
              </a:rPr>
              <a:t>Ni	6 – 8%</a:t>
            </a:r>
          </a:p>
          <a:p>
            <a:pPr eaLnBrk="1" hangingPunct="1">
              <a:spcBef>
                <a:spcPct val="20000"/>
              </a:spcBef>
            </a:pPr>
            <a:r>
              <a:rPr lang="en-GB" altLang="en-US" sz="2000" dirty="0">
                <a:latin typeface="+mn-lt"/>
                <a:cs typeface="Times New Roman" panose="02020603050405020304" pitchFamily="18" charset="0"/>
              </a:rPr>
              <a:t>Mo	3 – 5%</a:t>
            </a:r>
          </a:p>
          <a:p>
            <a:pPr eaLnBrk="1" hangingPunct="1">
              <a:spcBef>
                <a:spcPct val="20000"/>
              </a:spcBef>
            </a:pPr>
            <a:r>
              <a:rPr lang="en-GB" altLang="en-US" sz="2000" dirty="0">
                <a:latin typeface="+mn-lt"/>
                <a:cs typeface="Times New Roman" panose="02020603050405020304" pitchFamily="18" charset="0"/>
              </a:rPr>
              <a:t>N	0.25 – 0.29%</a:t>
            </a:r>
          </a:p>
          <a:p>
            <a:pPr eaLnBrk="1" hangingPunct="1">
              <a:spcBef>
                <a:spcPct val="20000"/>
              </a:spcBef>
            </a:pPr>
            <a:r>
              <a:rPr lang="en-GB" altLang="en-US" sz="2000" dirty="0">
                <a:latin typeface="+mn-lt"/>
                <a:cs typeface="Times New Roman" panose="02020603050405020304" pitchFamily="18" charset="0"/>
              </a:rPr>
              <a:t>C	0 – 0.03%</a:t>
            </a:r>
          </a:p>
        </p:txBody>
      </p:sp>
      <p:sp>
        <p:nvSpPr>
          <p:cNvPr id="9" name="Rectangle 4"/>
          <p:cNvSpPr>
            <a:spLocks noChangeArrowheads="1"/>
          </p:cNvSpPr>
          <p:nvPr/>
        </p:nvSpPr>
        <p:spPr bwMode="auto">
          <a:xfrm>
            <a:off x="518695" y="1053896"/>
            <a:ext cx="5781497" cy="143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20000"/>
              </a:spcBef>
              <a:spcAft>
                <a:spcPct val="25000"/>
              </a:spcAft>
            </a:pPr>
            <a:r>
              <a:rPr lang="en-GB" altLang="en-US" sz="2000" dirty="0">
                <a:latin typeface="+mn-lt"/>
                <a:cs typeface="Times New Roman" panose="02020603050405020304" pitchFamily="18" charset="0"/>
              </a:rPr>
              <a:t>SAF 2507: Fe – 25% Cr – 7% Ni – 4% Mo – 0.27% N – 0.02% C. Sigma phase is predicted to be stable below 1030 </a:t>
            </a:r>
            <a:r>
              <a:rPr lang="en-US" altLang="en-US" sz="2000" dirty="0">
                <a:latin typeface="+mn-lt"/>
                <a:cs typeface="Times New Roman" panose="02020603050405020304" pitchFamily="18" charset="0"/>
              </a:rPr>
              <a:t>º</a:t>
            </a:r>
            <a:r>
              <a:rPr lang="en-GB" altLang="en-US" sz="2000" dirty="0">
                <a:latin typeface="+mn-lt"/>
                <a:cs typeface="Times New Roman" panose="02020603050405020304" pitchFamily="18" charset="0"/>
              </a:rPr>
              <a:t>C. How is this temperature influenced by changes in the alloy chemistry? </a:t>
            </a:r>
          </a:p>
        </p:txBody>
      </p:sp>
      <p:pic>
        <p:nvPicPr>
          <p:cNvPr id="10" name="Picture 5" descr="T248832bw"/>
          <p:cNvPicPr>
            <a:picLocks noChangeAspect="1" noChangeArrowheads="1"/>
          </p:cNvPicPr>
          <p:nvPr/>
        </p:nvPicPr>
        <p:blipFill>
          <a:blip r:embed="rId3">
            <a:extLst>
              <a:ext uri="{28A0092B-C50C-407E-A947-70E740481C1C}">
                <a14:useLocalDpi xmlns:a14="http://schemas.microsoft.com/office/drawing/2010/main" val="0"/>
              </a:ext>
            </a:extLst>
          </a:blip>
          <a:srcRect t="5403" r="6636" b="5264"/>
          <a:stretch>
            <a:fillRect/>
          </a:stretch>
        </p:blipFill>
        <p:spPr bwMode="auto">
          <a:xfrm>
            <a:off x="725488" y="2781300"/>
            <a:ext cx="5070475"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ctangle 6"/>
          <p:cNvSpPr>
            <a:spLocks noChangeArrowheads="1"/>
          </p:cNvSpPr>
          <p:nvPr/>
        </p:nvSpPr>
        <p:spPr bwMode="auto">
          <a:xfrm>
            <a:off x="6156325" y="5569836"/>
            <a:ext cx="2952750"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GB" altLang="en-US" sz="2000" b="1" dirty="0">
                <a:solidFill>
                  <a:schemeClr val="tx2"/>
                </a:solidFill>
                <a:latin typeface="Arial Narrow" panose="020B0606020202030204" pitchFamily="34" charset="0"/>
              </a:rPr>
              <a:t>12</a:t>
            </a:r>
            <a:r>
              <a:rPr lang="en-GB" altLang="en-US" sz="2000" b="1" baseline="30000" dirty="0">
                <a:solidFill>
                  <a:schemeClr val="tx2"/>
                </a:solidFill>
                <a:latin typeface="Arial Narrow" panose="020B0606020202030204" pitchFamily="34" charset="0"/>
              </a:rPr>
              <a:t>5</a:t>
            </a:r>
            <a:r>
              <a:rPr lang="en-GB" altLang="en-US" sz="2000" b="1" dirty="0">
                <a:solidFill>
                  <a:schemeClr val="tx2"/>
                </a:solidFill>
                <a:latin typeface="Arial Narrow" panose="020B0606020202030204" pitchFamily="34" charset="0"/>
              </a:rPr>
              <a:t> = 248832 calculations</a:t>
            </a:r>
          </a:p>
        </p:txBody>
      </p:sp>
      <p:sp>
        <p:nvSpPr>
          <p:cNvPr id="12" name="Rectangle 1"/>
          <p:cNvSpPr>
            <a:spLocks noChangeArrowheads="1"/>
          </p:cNvSpPr>
          <p:nvPr/>
        </p:nvSpPr>
        <p:spPr bwMode="auto">
          <a:xfrm>
            <a:off x="1397000" y="2852738"/>
            <a:ext cx="19589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20000"/>
              </a:spcBef>
              <a:spcAft>
                <a:spcPct val="25000"/>
              </a:spcAft>
            </a:pPr>
            <a:r>
              <a:rPr lang="en-GB" altLang="en-US" sz="2000" b="1">
                <a:solidFill>
                  <a:schemeClr val="hlink"/>
                </a:solidFill>
                <a:latin typeface="Arial Narrow" panose="020B0606020202030204" pitchFamily="34" charset="0"/>
              </a:rPr>
              <a:t>Variation analysis</a:t>
            </a:r>
          </a:p>
        </p:txBody>
      </p:sp>
    </p:spTree>
    <p:extLst>
      <p:ext uri="{BB962C8B-B14F-4D97-AF65-F5344CB8AC3E}">
        <p14:creationId xmlns:p14="http://schemas.microsoft.com/office/powerpoint/2010/main" val="258154088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611560" y="260648"/>
            <a:ext cx="5256584" cy="461665"/>
          </a:xfrm>
        </p:spPr>
        <p:txBody>
          <a:bodyPr/>
          <a:lstStyle/>
          <a:p>
            <a:r>
              <a:rPr lang="en-US" sz="3000" dirty="0" smtClean="0"/>
              <a:t>Example: Corrosion</a:t>
            </a:r>
            <a:endParaRPr lang="en-US" sz="3000" dirty="0"/>
          </a:p>
        </p:txBody>
      </p:sp>
      <p:sp>
        <p:nvSpPr>
          <p:cNvPr id="13" name="Rectangle 3"/>
          <p:cNvSpPr txBox="1">
            <a:spLocks noChangeArrowheads="1"/>
          </p:cNvSpPr>
          <p:nvPr/>
        </p:nvSpPr>
        <p:spPr>
          <a:xfrm>
            <a:off x="467791" y="907678"/>
            <a:ext cx="5472113" cy="1295400"/>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r>
              <a:rPr lang="en-GB" altLang="en-US" sz="2000" dirty="0" smtClean="0">
                <a:cs typeface="Times New Roman" panose="02020603050405020304" pitchFamily="18" charset="0"/>
              </a:rPr>
              <a:t> These tools have also been applied to model different type of corrosion in alloys, e.g.</a:t>
            </a:r>
            <a:endParaRPr lang="en-US" altLang="en-US" sz="2000" dirty="0" smtClean="0">
              <a:cs typeface="Times New Roman" panose="02020603050405020304" pitchFamily="18" charset="0"/>
            </a:endParaRPr>
          </a:p>
        </p:txBody>
      </p:sp>
      <p:pic>
        <p:nvPicPr>
          <p:cNvPr id="14" name="Picture 7" descr="single-riv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0072" y="2759076"/>
            <a:ext cx="3375025" cy="255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5" descr="180px-Rust_and_dirt">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9217" y="1123578"/>
            <a:ext cx="2735262"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Text Box 11"/>
          <p:cNvSpPr txBox="1">
            <a:spLocks noChangeArrowheads="1"/>
          </p:cNvSpPr>
          <p:nvPr/>
        </p:nvSpPr>
        <p:spPr bwMode="auto">
          <a:xfrm>
            <a:off x="359841" y="1699841"/>
            <a:ext cx="5310188" cy="129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166813" indent="-358775"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spcBef>
                <a:spcPct val="45000"/>
              </a:spcBef>
              <a:buFont typeface="Wingdings" panose="05000000000000000000" pitchFamily="2" charset="2"/>
              <a:buChar char="q"/>
            </a:pPr>
            <a:r>
              <a:rPr lang="sv-SE" altLang="en-US" sz="2000" dirty="0">
                <a:latin typeface="+mn-lt"/>
                <a:cs typeface="Times New Roman" panose="02020603050405020304" pitchFamily="18" charset="0"/>
              </a:rPr>
              <a:t>High-temperature oxidation</a:t>
            </a:r>
          </a:p>
          <a:p>
            <a:pPr eaLnBrk="1" hangingPunct="1">
              <a:spcBef>
                <a:spcPct val="45000"/>
              </a:spcBef>
              <a:buFont typeface="Wingdings" panose="05000000000000000000" pitchFamily="2" charset="2"/>
              <a:buChar char="q"/>
            </a:pPr>
            <a:r>
              <a:rPr lang="sv-SE" altLang="en-US" sz="2000" dirty="0">
                <a:latin typeface="+mn-lt"/>
                <a:cs typeface="Times New Roman" panose="02020603050405020304" pitchFamily="18" charset="0"/>
              </a:rPr>
              <a:t>Salt corrosion</a:t>
            </a:r>
            <a:endParaRPr lang="en-US" altLang="en-US" sz="2000" dirty="0">
              <a:latin typeface="+mn-lt"/>
              <a:cs typeface="Times New Roman" panose="02020603050405020304" pitchFamily="18" charset="0"/>
            </a:endParaRPr>
          </a:p>
          <a:p>
            <a:pPr eaLnBrk="1" hangingPunct="1">
              <a:spcBef>
                <a:spcPct val="45000"/>
              </a:spcBef>
              <a:buFont typeface="Wingdings" panose="05000000000000000000" pitchFamily="2" charset="2"/>
              <a:buChar char="q"/>
            </a:pPr>
            <a:r>
              <a:rPr lang="sv-SE" altLang="en-US" sz="2000" dirty="0">
                <a:latin typeface="+mn-lt"/>
                <a:cs typeface="Times New Roman" panose="02020603050405020304" pitchFamily="18" charset="0"/>
              </a:rPr>
              <a:t>Aqueous corrosion</a:t>
            </a:r>
            <a:endParaRPr lang="en-US" altLang="en-US" sz="2000" dirty="0">
              <a:latin typeface="+mn-lt"/>
              <a:cs typeface="Times New Roman" panose="02020603050405020304" pitchFamily="18" charset="0"/>
            </a:endParaRPr>
          </a:p>
        </p:txBody>
      </p:sp>
      <p:pic>
        <p:nvPicPr>
          <p:cNvPr id="17"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l="10622"/>
          <a:stretch>
            <a:fillRect/>
          </a:stretch>
        </p:blipFill>
        <p:spPr bwMode="auto">
          <a:xfrm>
            <a:off x="1313929" y="3139703"/>
            <a:ext cx="3473450"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4"/>
          <p:cNvSpPr txBox="1">
            <a:spLocks noChangeArrowheads="1"/>
          </p:cNvSpPr>
          <p:nvPr/>
        </p:nvSpPr>
        <p:spPr bwMode="auto">
          <a:xfrm>
            <a:off x="5076304" y="5516191"/>
            <a:ext cx="331152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just"/>
            <a:r>
              <a:rPr lang="en-GB" altLang="en-US" sz="1200" b="1" dirty="0" err="1">
                <a:solidFill>
                  <a:schemeClr val="tx2"/>
                </a:solidFill>
                <a:latin typeface="Arial Narrow" panose="020B0606020202030204" pitchFamily="34" charset="0"/>
              </a:rPr>
              <a:t>Pourbaix</a:t>
            </a:r>
            <a:r>
              <a:rPr lang="en-GB" altLang="en-US" sz="1200" b="1" dirty="0">
                <a:solidFill>
                  <a:schemeClr val="tx2"/>
                </a:solidFill>
                <a:latin typeface="Arial Narrow" panose="020B0606020202030204" pitchFamily="34" charset="0"/>
              </a:rPr>
              <a:t> diagram for the heterogeneous interaction</a:t>
            </a:r>
            <a:r>
              <a:rPr lang="en-GB" altLang="en-US" sz="1200" dirty="0">
                <a:solidFill>
                  <a:schemeClr val="tx2"/>
                </a:solidFill>
                <a:latin typeface="Arial Narrow" panose="020B0606020202030204" pitchFamily="34" charset="0"/>
              </a:rPr>
              <a:t> between 0.001 m of steel [Fe-5Cr-5Ni mole%] and 1 kg of water (and with 3 m </a:t>
            </a:r>
            <a:r>
              <a:rPr lang="en-GB" altLang="en-US" sz="1200" dirty="0" err="1">
                <a:solidFill>
                  <a:schemeClr val="tx2"/>
                </a:solidFill>
                <a:latin typeface="Arial Narrow" panose="020B0606020202030204" pitchFamily="34" charset="0"/>
              </a:rPr>
              <a:t>NaCl</a:t>
            </a:r>
            <a:r>
              <a:rPr lang="en-GB" altLang="en-US" sz="1200" dirty="0">
                <a:solidFill>
                  <a:schemeClr val="tx2"/>
                </a:solidFill>
                <a:latin typeface="Arial Narrow" panose="020B0606020202030204" pitchFamily="34" charset="0"/>
              </a:rPr>
              <a:t>), at 200oC and 100 bar.</a:t>
            </a:r>
          </a:p>
        </p:txBody>
      </p:sp>
    </p:spTree>
    <p:extLst>
      <p:ext uri="{BB962C8B-B14F-4D97-AF65-F5344CB8AC3E}">
        <p14:creationId xmlns:p14="http://schemas.microsoft.com/office/powerpoint/2010/main" val="1584119037"/>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a:xfrm>
            <a:off x="457200" y="170112"/>
            <a:ext cx="5400675" cy="461665"/>
          </a:xfrm>
        </p:spPr>
        <p:txBody>
          <a:bodyPr/>
          <a:lstStyle/>
          <a:p>
            <a:r>
              <a:rPr lang="en-US" sz="3000" dirty="0" smtClean="0"/>
              <a:t>Summary</a:t>
            </a:r>
            <a:endParaRPr lang="en-US" sz="3000" dirty="0"/>
          </a:p>
        </p:txBody>
      </p:sp>
      <p:sp>
        <p:nvSpPr>
          <p:cNvPr id="3" name="TextBox 7"/>
          <p:cNvSpPr txBox="1">
            <a:spLocks noChangeArrowheads="1"/>
          </p:cNvSpPr>
          <p:nvPr/>
        </p:nvSpPr>
        <p:spPr bwMode="auto">
          <a:xfrm>
            <a:off x="755576" y="836712"/>
            <a:ext cx="7921451"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2000" dirty="0">
                <a:latin typeface="+mn-lt"/>
                <a:cs typeface="Times New Roman" panose="02020603050405020304" pitchFamily="18" charset="0"/>
              </a:rPr>
              <a:t>An important part of ICME and the MGI is aimed at improving our ability to model how processes produce material structures, how those structures give rise to material properties, and how to select materials for a given application in order to design and make better materials cheaper and faster. This requires </a:t>
            </a:r>
            <a:r>
              <a:rPr lang="en-US" altLang="en-US" sz="2000" dirty="0" err="1">
                <a:latin typeface="+mn-lt"/>
                <a:cs typeface="Times New Roman" panose="02020603050405020304" pitchFamily="18" charset="0"/>
              </a:rPr>
              <a:t>multiscale</a:t>
            </a:r>
            <a:r>
              <a:rPr lang="en-US" altLang="en-US" sz="2000" dirty="0">
                <a:latin typeface="+mn-lt"/>
                <a:cs typeface="Times New Roman" panose="02020603050405020304" pitchFamily="18" charset="0"/>
              </a:rPr>
              <a:t> materials models to capture the process-structures-properties-performance of a material.</a:t>
            </a:r>
          </a:p>
          <a:p>
            <a:pPr eaLnBrk="1" hangingPunct="1"/>
            <a:endParaRPr lang="en-US" altLang="en-US" sz="2000" dirty="0">
              <a:latin typeface="+mn-lt"/>
              <a:cs typeface="Times New Roman" panose="02020603050405020304" pitchFamily="18" charset="0"/>
            </a:endParaRPr>
          </a:p>
          <a:p>
            <a:pPr eaLnBrk="1" hangingPunct="1"/>
            <a:r>
              <a:rPr lang="en-US" altLang="en-US" sz="2000" dirty="0">
                <a:latin typeface="+mn-lt"/>
                <a:cs typeface="Times New Roman" panose="02020603050405020304" pitchFamily="18" charset="0"/>
              </a:rPr>
              <a:t>CALPHAD is a phase based approach to modeling the underlying thermodynamics and phase equilibria of a system through a self consistent framework that allows extrapolation to multicomponent systems. The approach has also been extended to consider multicomponent diffusion as well. CALPHAD provides an important foundation to ICME and the MGI in a framework that is scalable to multicomponent systems of interest to industry.</a:t>
            </a:r>
          </a:p>
          <a:p>
            <a:pPr eaLnBrk="1" hangingPunct="1"/>
            <a:endParaRPr lang="en-US" altLang="en-US" sz="2000" dirty="0">
              <a:latin typeface="+mn-lt"/>
              <a:cs typeface="Times New Roman" panose="02020603050405020304" pitchFamily="18" charset="0"/>
            </a:endParaRPr>
          </a:p>
          <a:p>
            <a:pPr eaLnBrk="1" hangingPunct="1"/>
            <a:r>
              <a:rPr lang="en-US" altLang="en-US" sz="2000" dirty="0">
                <a:latin typeface="+mn-lt"/>
                <a:cs typeface="Times New Roman" panose="02020603050405020304" pitchFamily="18" charset="0"/>
              </a:rPr>
              <a:t>For more than 20 years CALPHAD based tools have been used to accelerate alloy design and improve processes with applications throughout the materials life cycle.</a:t>
            </a:r>
          </a:p>
        </p:txBody>
      </p:sp>
    </p:spTree>
    <p:extLst>
      <p:ext uri="{BB962C8B-B14F-4D97-AF65-F5344CB8AC3E}">
        <p14:creationId xmlns:p14="http://schemas.microsoft.com/office/powerpoint/2010/main" val="209521782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
          <p:cNvSpPr txBox="1">
            <a:spLocks noChangeArrowheads="1"/>
          </p:cNvSpPr>
          <p:nvPr/>
        </p:nvSpPr>
        <p:spPr bwMode="auto">
          <a:xfrm>
            <a:off x="3121578" y="2492896"/>
            <a:ext cx="280083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eaLnBrk="1" hangingPunct="1">
              <a:spcBef>
                <a:spcPct val="50000"/>
              </a:spcBef>
            </a:pPr>
            <a:r>
              <a:rPr lang="sv-SE" altLang="en-US" sz="4400" b="1" dirty="0">
                <a:latin typeface="+mj-lt"/>
              </a:rPr>
              <a:t>Questions?</a:t>
            </a:r>
            <a:endParaRPr lang="en-US" altLang="en-US" sz="4400" b="1" dirty="0">
              <a:latin typeface="+mj-lt"/>
            </a:endParaRPr>
          </a:p>
        </p:txBody>
      </p:sp>
    </p:spTree>
    <p:extLst>
      <p:ext uri="{BB962C8B-B14F-4D97-AF65-F5344CB8AC3E}">
        <p14:creationId xmlns:p14="http://schemas.microsoft.com/office/powerpoint/2010/main" val="2074658535"/>
      </p:ext>
    </p:extLst>
  </p:cSld>
  <p:clrMapOvr>
    <a:masterClrMapping/>
  </p:clrMapOvr>
</p:sld>
</file>

<file path=ppt/theme/theme1.xml><?xml version="1.0" encoding="utf-8"?>
<a:theme xmlns:a="http://schemas.openxmlformats.org/drawingml/2006/main" name="Agenda_meeting_131115">
  <a:themeElements>
    <a:clrScheme name="Thermo-Calc">
      <a:dk1>
        <a:sysClr val="windowText" lastClr="000000"/>
      </a:dk1>
      <a:lt1>
        <a:sysClr val="window" lastClr="FFFFFF"/>
      </a:lt1>
      <a:dk2>
        <a:srgbClr val="132577"/>
      </a:dk2>
      <a:lt2>
        <a:srgbClr val="EEECE1"/>
      </a:lt2>
      <a:accent1>
        <a:srgbClr val="0072B6"/>
      </a:accent1>
      <a:accent2>
        <a:srgbClr val="A00631"/>
      </a:accent2>
      <a:accent3>
        <a:srgbClr val="4BA829"/>
      </a:accent3>
      <a:accent4>
        <a:srgbClr val="E01B26"/>
      </a:accent4>
      <a:accent5>
        <a:srgbClr val="3BBBE9"/>
      </a:accent5>
      <a:accent6>
        <a:srgbClr val="F3E500"/>
      </a:accent6>
      <a:hlink>
        <a:srgbClr val="132577"/>
      </a:hlink>
      <a:folHlink>
        <a:srgbClr val="532481"/>
      </a:folHlink>
    </a:clrScheme>
    <a:fontScheme name="Thermo-Calc">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CS Stand. 4:3, standard page">
  <a:themeElements>
    <a:clrScheme name="Thermo-Calc">
      <a:dk1>
        <a:sysClr val="windowText" lastClr="000000"/>
      </a:dk1>
      <a:lt1>
        <a:sysClr val="window" lastClr="FFFFFF"/>
      </a:lt1>
      <a:dk2>
        <a:srgbClr val="132577"/>
      </a:dk2>
      <a:lt2>
        <a:srgbClr val="EEECE1"/>
      </a:lt2>
      <a:accent1>
        <a:srgbClr val="0072B6"/>
      </a:accent1>
      <a:accent2>
        <a:srgbClr val="A00631"/>
      </a:accent2>
      <a:accent3>
        <a:srgbClr val="4BA829"/>
      </a:accent3>
      <a:accent4>
        <a:srgbClr val="E01B26"/>
      </a:accent4>
      <a:accent5>
        <a:srgbClr val="3BBBE9"/>
      </a:accent5>
      <a:accent6>
        <a:srgbClr val="F3E500"/>
      </a:accent6>
      <a:hlink>
        <a:srgbClr val="132577"/>
      </a:hlink>
      <a:folHlink>
        <a:srgbClr val="532481"/>
      </a:folHlink>
    </a:clrScheme>
    <a:fontScheme name="Thermo-Calc">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TCS_Powerpoint_2">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B2B2B2"/>
      </a:folHlink>
    </a:clrScheme>
    <a:fontScheme name="1_TCS_Powerpoint_2">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TCS_Powerpoint_2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TCS_Powerpoint_2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TCS_Powerpoint_2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TCS_Powerpoint_2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TCS_Powerpoint_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TCS_Powerpoint_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TCS_Powerpoint_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TCS_Powerpoint_2">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B2B2B2"/>
      </a:folHlink>
    </a:clrScheme>
    <a:fontScheme name="1_TCS_Powerpoint_2">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TCS_Powerpoint_2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TCS_Powerpoint_2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TCS_Powerpoint_2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TCS_Powerpoint_2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TCS_Powerpoint_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TCS_Powerpoint_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TCS_Powerpoint_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3_TCS_Powerpoint_2">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B2B2B2"/>
      </a:folHlink>
    </a:clrScheme>
    <a:fontScheme name="1_TCS_Powerpoint_2">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TCS_Powerpoint_2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TCS_Powerpoint_2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TCS_Powerpoint_2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TCS_Powerpoint_2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TCS_Powerpoint_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TCS_Powerpoint_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TCS_Powerpoint_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TCS_Powerpoint_2">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FF"/>
      </a:hlink>
      <a:folHlink>
        <a:srgbClr val="B2B2B2"/>
      </a:folHlink>
    </a:clrScheme>
    <a:fontScheme name="1_TCS_Powerpoint_2">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TCS_Powerpoint_2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TCS_Powerpoint_2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TCS_Powerpoint_2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TCS_Powerpoint_2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TCS_Powerpoint_2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TCS_Powerpoint_2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TCS_Powerpoint_2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Agenda_meeting_131115</Template>
  <TotalTime>1414</TotalTime>
  <Words>3862</Words>
  <Application>Microsoft Office PowerPoint</Application>
  <PresentationFormat>On-screen Show (4:3)</PresentationFormat>
  <Paragraphs>931</Paragraphs>
  <Slides>93</Slides>
  <Notes>26</Notes>
  <HiddenSlides>0</HiddenSlides>
  <MMClips>0</MMClips>
  <ScaleCrop>false</ScaleCrop>
  <HeadingPairs>
    <vt:vector size="8" baseType="variant">
      <vt:variant>
        <vt:lpstr>Fonts Used</vt:lpstr>
      </vt:variant>
      <vt:variant>
        <vt:i4>9</vt:i4>
      </vt:variant>
      <vt:variant>
        <vt:lpstr>Theme</vt:lpstr>
      </vt:variant>
      <vt:variant>
        <vt:i4>6</vt:i4>
      </vt:variant>
      <vt:variant>
        <vt:lpstr>Embedded OLE Servers</vt:lpstr>
      </vt:variant>
      <vt:variant>
        <vt:i4>3</vt:i4>
      </vt:variant>
      <vt:variant>
        <vt:lpstr>Slide Titles</vt:lpstr>
      </vt:variant>
      <vt:variant>
        <vt:i4>93</vt:i4>
      </vt:variant>
    </vt:vector>
  </HeadingPairs>
  <TitlesOfParts>
    <vt:vector size="111" baseType="lpstr">
      <vt:lpstr>Arial</vt:lpstr>
      <vt:lpstr>Arial Narrow</vt:lpstr>
      <vt:lpstr>Calibri</vt:lpstr>
      <vt:lpstr>Courier New</vt:lpstr>
      <vt:lpstr>Monotype Corsiva</vt:lpstr>
      <vt:lpstr>Symbol</vt:lpstr>
      <vt:lpstr>Times New Roman</vt:lpstr>
      <vt:lpstr>Verdana</vt:lpstr>
      <vt:lpstr>Wingdings</vt:lpstr>
      <vt:lpstr>Agenda_meeting_131115</vt:lpstr>
      <vt:lpstr>TCS Stand. 4:3, standard page</vt:lpstr>
      <vt:lpstr>1_TCS_Powerpoint_2</vt:lpstr>
      <vt:lpstr>2_TCS_Powerpoint_2</vt:lpstr>
      <vt:lpstr>3_TCS_Powerpoint_2</vt:lpstr>
      <vt:lpstr>4_TCS_Powerpoint_2</vt:lpstr>
      <vt:lpstr>Formel</vt:lpstr>
      <vt:lpstr>Equation</vt:lpstr>
      <vt:lpstr>Microsoft Equation 3.0</vt:lpstr>
      <vt:lpstr>PowerPoint Presentation</vt:lpstr>
      <vt:lpstr>The 2008 National Academies report on Integrated Computational Materials Engineering (ICME) and President Obama's announcement of the Materials Genome Initiative (MGI) in June 2011 highlights the growing interest in using computational methods to aid materials design and process improvement.   For more than 30 years CALPHAD (CALculation of PHAse Diagrams) based tools have been used to accelerate alloy design and improve processes. CALPHAD is based on relating the underlying thermodynamics of a system to predict the phases that can form and the amounts and compositions of those phases in multicomponent systems of industrial relevance.   During this lecture, you will:  - Discover how CALPHAD relates to ICME and MGI  - Learn about the underlying concepts of the CALPHAD approach  - See how CALPHAD-based computational tools may be applied in the materials life cycle for a range of different materials.  </vt:lpstr>
      <vt:lpstr> There are three main sections to this lecture:   1. Describing what ICME, MGI and CALPHAD are and how CALPHAD fits into the larger ICME and MGI framework   2. A more detailed description of CALPHAD, CALPHAD based software tools and databases that underpin them.   3. Some practical examples of applications to the materials life cycle.   </vt:lpstr>
      <vt:lpstr>The National Academies Press, 2008   Integrated Computational Materials Engineering: A Transformational Discipline for Improved Competitiveness and National Security</vt:lpstr>
      <vt:lpstr>PowerPoint Presentation</vt:lpstr>
      <vt:lpstr>PowerPoint Presentation</vt:lpstr>
      <vt:lpstr>The analogy of a materials genome to a human genome implies that something of the nature of the material is encoded in the the chemical composition of a material and that we should be able to read this.  But nurture is important, as well as nature, and to extend the analogy further, nurture is the equivalent of processing the material.   In ICME/MGI we are striving to model how the structure and properties of a material are affected by its composition, synthesis, processing and usage.   Modelling of structure evolution and kinetic processes thus depends on what models are available for structure-property relations. </vt:lpstr>
      <vt:lpstr>A phase based approach to modeling the underlying thermodynamics and phase equilibria of a system through a self consistent framework that allows extrapolation to multicomponent systems.   A journal published by Elsevier Ltd.   An international community, and conference held each year with 150-300 active participants from around the world. </vt:lpstr>
      <vt:lpstr>PowerPoint Presentation</vt:lpstr>
      <vt:lpstr>PowerPoint Presentation</vt:lpstr>
      <vt:lpstr>The development of consistent databases where each phase is described separately using models based on physical principles and parameters assessed from experimental data is a key. </vt:lpstr>
      <vt:lpstr>PowerPoint Presentation</vt:lpstr>
      <vt:lpstr>PowerPoint Presentation</vt:lpstr>
      <vt:lpstr>PowerPoint Presentation</vt:lpstr>
      <vt:lpstr>PowerPoint Presentation</vt:lpstr>
      <vt:lpstr>PowerPoint Presentation</vt:lpstr>
      <vt:lpstr>PowerPoint Presentation</vt:lpstr>
      <vt:lpstr>Overview of Thermo-Calc 4.1</vt:lpstr>
      <vt:lpstr>GUI layout</vt:lpstr>
      <vt:lpstr>Getting started</vt:lpstr>
      <vt:lpstr>PowerPoint Presentation</vt:lpstr>
      <vt:lpstr>PowerPoint Presentation</vt:lpstr>
      <vt:lpstr>PowerPoint Presentation</vt:lpstr>
      <vt:lpstr>Single point equilibrium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Thermodynamics</vt:lpstr>
      <vt:lpstr>PowerPoint Presentation</vt:lpstr>
      <vt:lpstr>PowerPoint Presentation</vt:lpstr>
      <vt:lpstr>CALPHAD Methodology</vt:lpstr>
      <vt:lpstr>Thermodynamic Modeling</vt:lpstr>
      <vt:lpstr>Thermodynamic Modeling</vt:lpstr>
      <vt:lpstr>Binary - Ideal Solution Model</vt:lpstr>
      <vt:lpstr>Binary - Regular solution model</vt:lpstr>
      <vt:lpstr>PowerPoint Presentation</vt:lpstr>
      <vt:lpstr>Binary - Real solutions</vt:lpstr>
      <vt:lpstr>Ternary solutions</vt:lpstr>
      <vt:lpstr>PowerPoint Presentation</vt:lpstr>
      <vt:lpstr>PowerPoint Presentation</vt:lpstr>
      <vt:lpstr>PowerPoint Presentation</vt:lpstr>
      <vt:lpstr>PowerPoint Presentation</vt:lpstr>
      <vt:lpstr>PowerPoint Presentation</vt:lpstr>
      <vt:lpstr>PowerPoint Presentation</vt:lpstr>
      <vt:lpstr>Thermodynamic Databases</vt:lpstr>
      <vt:lpstr>PowerPoint Presentation</vt:lpstr>
      <vt:lpstr>PowerPoint Presentation</vt:lpstr>
      <vt:lpstr>PowerPoint Presentation</vt:lpstr>
      <vt:lpstr>PowerPoint Presentation</vt:lpstr>
      <vt:lpstr>PowerPoint Presentation</vt:lpstr>
      <vt:lpstr>PowerPoint Presentation</vt:lpstr>
      <vt:lpstr>Lattice parameter of Ni-base alloy</vt:lpstr>
      <vt:lpstr>Density of Carbon Steel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Thermo-Calc Software AB</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Johan Bratberg</dc:creator>
  <cp:lastModifiedBy>paul@thermocalc.com</cp:lastModifiedBy>
  <cp:revision>167</cp:revision>
  <dcterms:created xsi:type="dcterms:W3CDTF">2013-11-14T15:15:57Z</dcterms:created>
  <dcterms:modified xsi:type="dcterms:W3CDTF">2015-06-04T22:42:13Z</dcterms:modified>
</cp:coreProperties>
</file>