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Microsoft_Equation3.bin" ContentType="application/vnd.openxmlformats-officedocument.oleObject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96" r:id="rId1"/>
  </p:sldMasterIdLst>
  <p:notesMasterIdLst>
    <p:notesMasterId r:id="rId21"/>
  </p:notesMasterIdLst>
  <p:sldIdLst>
    <p:sldId id="444" r:id="rId2"/>
    <p:sldId id="447" r:id="rId3"/>
    <p:sldId id="458" r:id="rId4"/>
    <p:sldId id="456" r:id="rId5"/>
    <p:sldId id="450" r:id="rId6"/>
    <p:sldId id="459" r:id="rId7"/>
    <p:sldId id="449" r:id="rId8"/>
    <p:sldId id="454" r:id="rId9"/>
    <p:sldId id="455" r:id="rId10"/>
    <p:sldId id="448" r:id="rId11"/>
    <p:sldId id="460" r:id="rId12"/>
    <p:sldId id="445" r:id="rId13"/>
    <p:sldId id="446" r:id="rId14"/>
    <p:sldId id="461" r:id="rId15"/>
    <p:sldId id="462" r:id="rId16"/>
    <p:sldId id="466" r:id="rId17"/>
    <p:sldId id="464" r:id="rId18"/>
    <p:sldId id="463" r:id="rId19"/>
    <p:sldId id="46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5850" autoAdjust="0"/>
  </p:normalViewPr>
  <p:slideViewPr>
    <p:cSldViewPr>
      <p:cViewPr>
        <p:scale>
          <a:sx n="75" d="100"/>
          <a:sy n="75" d="100"/>
        </p:scale>
        <p:origin x="-2288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Relationship Id="rId2" Type="http://schemas.openxmlformats.org/officeDocument/2006/relationships/image" Target="../media/image21.pict"/><Relationship Id="rId3" Type="http://schemas.openxmlformats.org/officeDocument/2006/relationships/image" Target="../media/image2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156AC03-6B5F-8D44-9CA5-65F7D1C8622E}" type="datetimeFigureOut">
              <a:rPr lang="en-US"/>
              <a:pPr/>
              <a:t>1/7/14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4C46D84-C84A-0343-9224-74C4D2501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1546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367CB77A-27D0-D641-9A28-79FDC82C103C}" type="slidenum">
              <a:rPr lang="en-US">
                <a:latin typeface="Calibri" charset="0"/>
              </a:rPr>
              <a:pPr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D588FA5-910E-D147-81F3-BD2105EFCF1C}" type="datetimeFigureOut">
              <a:rPr lang="en-US"/>
              <a:pPr/>
              <a:t>1/7/14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CDF9AA-3E8E-2249-A6DB-373AB42A4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862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421527DB-6EFB-9646-A74C-0D763677B0FB}" type="datetimeFigureOut">
              <a:rPr lang="en-US"/>
              <a:pPr/>
              <a:t>1/7/14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19DB2910-3370-B744-967B-FDE1DCD295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8665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4BB38-2784-1547-A82B-6643610573B6}" type="datetimeFigureOut">
              <a:rPr lang="en-US"/>
              <a:pPr/>
              <a:t>1/7/14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D83DE-90EE-8E4E-B275-C5E4D08AA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88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F176B06E-4F11-BB46-82FF-4931428FF2B2}" type="datetimeFigureOut">
              <a:rPr lang="en-US"/>
              <a:pPr/>
              <a:t>1/7/14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AEE4DDB9-C37C-E742-B8CC-A34C6C0BD5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2195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5BC1DA-C830-5947-ABCB-7C0331EF888A}" type="datetimeFigureOut">
              <a:rPr lang="en-US"/>
              <a:pPr/>
              <a:t>1/7/14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F072D-A891-E546-9602-04E59E689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39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5BC1DA-C830-5947-ABCB-7C0331EF888A}" type="datetimeFigureOut">
              <a:rPr lang="en-US"/>
              <a:pPr/>
              <a:t>1/7/14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F072D-A891-E546-9602-04E59E689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915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F3883-8745-734C-A2D5-CBB28BDCA50B}" type="datetimeFigureOut">
              <a:rPr lang="en-US"/>
              <a:pPr/>
              <a:t>1/7/14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5E6FD409-844F-414F-B413-5EFF1218AC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5340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FB4266-AEF0-744D-B572-F8F05D3DCF29}" type="datetimeFigureOut">
              <a:rPr lang="en-US"/>
              <a:pPr/>
              <a:t>1/7/14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CE38C8-8A96-BD44-A8C4-C2A3AB0DEA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528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010B0-EBBC-244C-8413-4F9D1DE74FC2}" type="datetimeFigureOut">
              <a:rPr lang="en-US"/>
              <a:pPr/>
              <a:t>1/7/14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A670D9-001E-104E-8AA4-63EB85253D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20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2730DD-1B8C-E940-A1F5-21069F873EEF}" type="datetimeFigureOut">
              <a:rPr lang="en-US"/>
              <a:pPr/>
              <a:t>1/7/14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1D679-D120-AE4D-ACD4-09B5168463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374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71EE37-30B8-3046-9340-39DE6AEE48DE}" type="datetimeFigureOut">
              <a:rPr lang="en-US"/>
              <a:pPr/>
              <a:t>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A515F-27C3-D84C-8919-DC083E5C5B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30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4EC73A-5305-4942-BD47-C4B518E89E8B}" type="datetimeFigureOut">
              <a:rPr lang="en-US"/>
              <a:pPr/>
              <a:t>1/7/14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5C4E8-DD2D-0442-AF9F-9A243D0412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814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fld id="{66DED386-2144-124B-AA8F-75C5C3AB8BF9}" type="datetimeFigureOut">
              <a:rPr lang="en-US"/>
              <a:pPr/>
              <a:t>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charset="0"/>
              </a:defRPr>
            </a:lvl1pPr>
          </a:lstStyle>
          <a:p>
            <a:fld id="{76E24245-01AA-1843-8C8A-D0951AE0CC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15" r:id="rId2"/>
    <p:sldLayoutId id="2147484026" r:id="rId3"/>
    <p:sldLayoutId id="2147484020" r:id="rId4"/>
    <p:sldLayoutId id="2147484021" r:id="rId5"/>
    <p:sldLayoutId id="2147484022" r:id="rId6"/>
    <p:sldLayoutId id="2147484016" r:id="rId7"/>
    <p:sldLayoutId id="2147484023" r:id="rId8"/>
    <p:sldLayoutId id="2147484017" r:id="rId9"/>
    <p:sldLayoutId id="2147484024" r:id="rId10"/>
    <p:sldLayoutId id="2147484018" r:id="rId11"/>
    <p:sldLayoutId id="214748402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038600"/>
            <a:ext cx="8610600" cy="1828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Nano: Scaling Laws</a:t>
            </a:r>
            <a:endParaRPr lang="en-US" sz="4000" dirty="0">
              <a:ea typeface="+mj-ea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81800" cy="685800"/>
          </a:xfrm>
        </p:spPr>
        <p:txBody>
          <a:bodyPr/>
          <a:lstStyle/>
          <a:p>
            <a:r>
              <a:rPr lang="en-US" dirty="0" smtClean="0">
                <a:latin typeface="Tw Cen MT" charset="0"/>
              </a:rPr>
              <a:t>Dr. </a:t>
            </a:r>
            <a:r>
              <a:rPr lang="en-US" dirty="0" smtClean="0">
                <a:latin typeface="Tw Cen MT" charset="0"/>
              </a:rPr>
              <a:t>MC </a:t>
            </a:r>
            <a:r>
              <a:rPr lang="en-US" dirty="0" err="1" smtClean="0">
                <a:latin typeface="Tw Cen MT" charset="0"/>
              </a:rPr>
              <a:t>Ozturk</a:t>
            </a:r>
            <a:r>
              <a:rPr lang="en-US" dirty="0" smtClean="0">
                <a:latin typeface="Tw Cen MT" charset="0"/>
              </a:rPr>
              <a:t>, </a:t>
            </a:r>
            <a:r>
              <a:rPr lang="en-US" dirty="0" err="1" smtClean="0">
                <a:latin typeface="Tw Cen MT" charset="0"/>
              </a:rPr>
              <a:t>mco@</a:t>
            </a:r>
            <a:r>
              <a:rPr lang="en-US" dirty="0" err="1" smtClean="0">
                <a:latin typeface="Tw Cen MT" charset="0"/>
              </a:rPr>
              <a:t>ncsu.edu</a:t>
            </a:r>
            <a:endParaRPr lang="en-US" dirty="0">
              <a:latin typeface="Tw Cen MT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6049963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  <a:defRPr/>
            </a:pPr>
            <a:r>
              <a:rPr lang="en-US" sz="2600" smtClea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E </a:t>
            </a:r>
            <a:r>
              <a:rPr lang="en-US" sz="2600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304</a:t>
            </a:r>
            <a:endParaRPr lang="en-US" sz="2600" dirty="0">
              <a:solidFill>
                <a:srgbClr val="FFFFFF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709" y="533400"/>
            <a:ext cx="79134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600" kern="0" dirty="0" smtClean="0">
                <a:solidFill>
                  <a:srgbClr val="FFFFFF"/>
                </a:solidFill>
              </a:rPr>
              <a:t>2.1</a:t>
            </a:r>
            <a:endParaRPr kumimoji="0" lang="en-US" sz="25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9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&amp; Vibrations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</a:t>
            </a:r>
            <a:r>
              <a:rPr lang="en-US" dirty="0" err="1" smtClean="0"/>
              <a:t>LV_UuzEznHs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198167"/>
            <a:ext cx="88392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resonant frequency of a system is inversely proportional to its mas</a:t>
            </a:r>
            <a:r>
              <a:rPr lang="en-US" sz="2400" dirty="0" smtClean="0"/>
              <a:t>s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Laws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02x0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0" y="49809"/>
            <a:ext cx="5181600" cy="672935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2663952" cy="4495800"/>
          </a:xfrm>
          <a:prstGeom prst="rect">
            <a:avLst/>
          </a:prstGeom>
        </p:spPr>
        <p:txBody>
          <a:bodyPr/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Characteristic Dimension “</a:t>
            </a:r>
            <a:r>
              <a:rPr lang="en-US" i="1" dirty="0" smtClean="0">
                <a:latin typeface="Times New Roman"/>
                <a:cs typeface="Times New Roman"/>
              </a:rPr>
              <a:t>D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Most appropriate measurement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015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x00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57400" y="990600"/>
            <a:ext cx="491319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98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to Volume Ratio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o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90600" y="1828800"/>
            <a:ext cx="3581400" cy="4635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673350"/>
            <a:ext cx="2895600" cy="1511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Examples…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in Mechanics</a:t>
            </a:r>
            <a:endParaRPr lang="en-US" dirty="0"/>
          </a:p>
        </p:txBody>
      </p:sp>
      <p:pic>
        <p:nvPicPr>
          <p:cNvPr id="5" name="Picture 4" descr="Weight Lift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43400" y="1676400"/>
            <a:ext cx="4495800" cy="299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05000"/>
            <a:ext cx="3128543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94" y="4267200"/>
            <a:ext cx="3488906" cy="231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5334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Naim</a:t>
            </a:r>
            <a:r>
              <a:rPr lang="en-US" dirty="0" smtClean="0"/>
              <a:t> </a:t>
            </a:r>
            <a:r>
              <a:rPr lang="en-US" dirty="0" err="1" smtClean="0"/>
              <a:t>Suleymanoglu</a:t>
            </a:r>
            <a:r>
              <a:rPr lang="en-US" dirty="0" smtClean="0"/>
              <a:t> (4’11”)</a:t>
            </a:r>
          </a:p>
          <a:p>
            <a:r>
              <a:rPr lang="en-US" dirty="0" smtClean="0"/>
              <a:t>3 Olympic </a:t>
            </a:r>
            <a:r>
              <a:rPr lang="en-US" dirty="0" smtClean="0"/>
              <a:t>championships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 smtClean="0"/>
              <a:t> World championships</a:t>
            </a:r>
          </a:p>
          <a:p>
            <a:r>
              <a:rPr lang="en-US" dirty="0" smtClean="0"/>
              <a:t>3 European </a:t>
            </a:r>
            <a:r>
              <a:rPr lang="en-US" dirty="0" smtClean="0"/>
              <a:t>championships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13467" y="2489200"/>
            <a:ext cx="838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in Mechanics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894013"/>
            <a:ext cx="2895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1960033" y="3060699"/>
            <a:ext cx="762000" cy="8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70063" y="3384550"/>
          <a:ext cx="1260475" cy="469900"/>
        </p:xfrm>
        <a:graphic>
          <a:graphicData uri="http://schemas.openxmlformats.org/presentationml/2006/ole">
            <p:oleObj spid="_x0000_s36866" name="Equation" r:id="rId3" imgW="546100" imgH="20320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2336800" y="2690812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895600" y="1981200"/>
          <a:ext cx="2462212" cy="469900"/>
        </p:xfrm>
        <a:graphic>
          <a:graphicData uri="http://schemas.openxmlformats.org/presentationml/2006/ole">
            <p:oleObj spid="_x0000_s36867" name="Equation" r:id="rId4" imgW="1066800" imgH="2032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133600" y="4343400"/>
          <a:ext cx="4691062" cy="587375"/>
        </p:xfrm>
        <a:graphic>
          <a:graphicData uri="http://schemas.openxmlformats.org/presentationml/2006/ole">
            <p:oleObj spid="_x0000_s36868" name="Equation" r:id="rId5" imgW="2032000" imgH="2540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9100" y="5257800"/>
            <a:ext cx="83058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 small dimensions, the contact area plays a much bigger role than the volume due to Van </a:t>
            </a:r>
            <a:r>
              <a:rPr lang="en-US" dirty="0" err="1" smtClean="0"/>
              <a:t>der</a:t>
            </a:r>
            <a:r>
              <a:rPr lang="en-US" dirty="0" smtClean="0"/>
              <a:t> Walls forces between atoms of the surface and the object.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Scaling laws do not always work well at atomic level!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in Electricity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56028" y="1943100"/>
            <a:ext cx="5711372" cy="2971800"/>
            <a:chOff x="156028" y="1943100"/>
            <a:chExt cx="5711372" cy="2971800"/>
          </a:xfrm>
        </p:grpSpPr>
        <p:sp>
          <p:nvSpPr>
            <p:cNvPr id="8" name="Freeform 7"/>
            <p:cNvSpPr/>
            <p:nvPr/>
          </p:nvSpPr>
          <p:spPr>
            <a:xfrm>
              <a:off x="156028" y="2133600"/>
              <a:ext cx="3120572" cy="914400"/>
            </a:xfrm>
            <a:custGeom>
              <a:avLst/>
              <a:gdLst>
                <a:gd name="connsiteX0" fmla="*/ 979715 w 3120572"/>
                <a:gd name="connsiteY0" fmla="*/ 1040190 h 1040190"/>
                <a:gd name="connsiteX1" fmla="*/ 0 w 3120572"/>
                <a:gd name="connsiteY1" fmla="*/ 362857 h 1040190"/>
                <a:gd name="connsiteX2" fmla="*/ 2358572 w 3120572"/>
                <a:gd name="connsiteY2" fmla="*/ 0 h 1040190"/>
                <a:gd name="connsiteX3" fmla="*/ 3120572 w 3120572"/>
                <a:gd name="connsiteY3" fmla="*/ 423333 h 104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572" h="1040190">
                  <a:moveTo>
                    <a:pt x="979715" y="1040190"/>
                  </a:moveTo>
                  <a:lnTo>
                    <a:pt x="0" y="362857"/>
                  </a:lnTo>
                  <a:lnTo>
                    <a:pt x="2358572" y="0"/>
                  </a:lnTo>
                  <a:lnTo>
                    <a:pt x="3120572" y="423333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Box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066800" y="1943100"/>
              <a:ext cx="2296266" cy="297180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3098800" y="2463800"/>
              <a:ext cx="381000" cy="76201"/>
            </a:xfrm>
            <a:prstGeom prst="line">
              <a:avLst/>
            </a:prstGeom>
            <a:ln w="889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946400" y="2501900"/>
              <a:ext cx="990600" cy="203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2514600" y="2590800"/>
              <a:ext cx="3352800" cy="1752600"/>
            </a:xfrm>
            <a:custGeom>
              <a:avLst/>
              <a:gdLst>
                <a:gd name="connsiteX0" fmla="*/ 798286 w 2914952"/>
                <a:gd name="connsiteY0" fmla="*/ 0 h 1741715"/>
                <a:gd name="connsiteX1" fmla="*/ 2914952 w 2914952"/>
                <a:gd name="connsiteY1" fmla="*/ 1221619 h 1741715"/>
                <a:gd name="connsiteX2" fmla="*/ 786190 w 2914952"/>
                <a:gd name="connsiteY2" fmla="*/ 1741715 h 1741715"/>
                <a:gd name="connsiteX3" fmla="*/ 0 w 2914952"/>
                <a:gd name="connsiteY3" fmla="*/ 1136953 h 174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4952" h="1741715">
                  <a:moveTo>
                    <a:pt x="798286" y="0"/>
                  </a:moveTo>
                  <a:lnTo>
                    <a:pt x="2914952" y="1221619"/>
                  </a:lnTo>
                  <a:lnTo>
                    <a:pt x="786190" y="1741715"/>
                  </a:lnTo>
                  <a:lnTo>
                    <a:pt x="0" y="1136953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>
              <a:off x="1346200" y="3200399"/>
              <a:ext cx="558800" cy="304800"/>
            </a:xfrm>
            <a:prstGeom prst="straightConnector1">
              <a:avLst/>
            </a:prstGeom>
            <a:ln w="349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524000" y="2971800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E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81200"/>
            <a:ext cx="4102100" cy="7874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648200"/>
            <a:ext cx="4889500" cy="8382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7200" y="5943600"/>
            <a:ext cx="8229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These simple equations have a significant impact on transistor scaling!</a:t>
            </a:r>
          </a:p>
          <a:p>
            <a:pPr algn="ctr"/>
            <a:r>
              <a:rPr lang="en-US" dirty="0" smtClean="0"/>
              <a:t>We will revisit this in Chapter 6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in </a:t>
            </a:r>
            <a:r>
              <a:rPr lang="en-US" dirty="0" err="1" smtClean="0"/>
              <a:t>Biosensing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66800" y="2895600"/>
            <a:ext cx="7162800" cy="1143000"/>
            <a:chOff x="762000" y="2895600"/>
            <a:chExt cx="7162800" cy="1143000"/>
          </a:xfrm>
        </p:grpSpPr>
        <p:sp>
          <p:nvSpPr>
            <p:cNvPr id="5" name="Rectangle 4"/>
            <p:cNvSpPr/>
            <p:nvPr/>
          </p:nvSpPr>
          <p:spPr>
            <a:xfrm>
              <a:off x="762000" y="2895600"/>
              <a:ext cx="7162800" cy="11430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000" y="3048000"/>
              <a:ext cx="71628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4038600" y="1905000"/>
            <a:ext cx="990600" cy="990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1676400"/>
            <a:ext cx="260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Positively charged virus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10000" y="3048000"/>
            <a:ext cx="228600" cy="228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3048000"/>
            <a:ext cx="228600" cy="228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24400" y="3048000"/>
            <a:ext cx="228600" cy="228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05400" y="3048000"/>
            <a:ext cx="228600" cy="228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1752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Negatively charged electrons attracted under the oxide for charge neutrality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9" idx="1"/>
          </p:cNvCxnSpPr>
          <p:nvPr/>
        </p:nvCxnSpPr>
        <p:spPr>
          <a:xfrm rot="16200000" flipH="1">
            <a:off x="3352800" y="2590800"/>
            <a:ext cx="566878" cy="4144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62800" y="2514600"/>
            <a:ext cx="105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insulator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3244334"/>
            <a:ext cx="112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nanowire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267200"/>
            <a:ext cx="914400" cy="736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62200" y="4343400"/>
            <a:ext cx="580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Means the wire is highly resistive and attracting a few electrons can make a big difference in its resistance.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257800"/>
            <a:ext cx="914400" cy="698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62200" y="5334000"/>
            <a:ext cx="580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Means fewer viral particles we place on the surface will make a bigger difference in the wire resistivity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6324600"/>
            <a:ext cx="8153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Detection of a single influenza virus has been demonstrated.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“the smaller, the better?”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&amp; Integrated Circuits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0" y="2819400"/>
            <a:ext cx="6004560" cy="3752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3810000" cy="2533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343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Integrated Circuit</a:t>
            </a:r>
          </a:p>
          <a:p>
            <a:r>
              <a:rPr lang="en-US" dirty="0" smtClean="0"/>
              <a:t>Texas Instruments</a:t>
            </a:r>
          </a:p>
          <a:p>
            <a:r>
              <a:rPr lang="en-US" dirty="0" smtClean="0"/>
              <a:t>1958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76400"/>
            <a:ext cx="6934200" cy="4099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921514"/>
            <a:ext cx="83820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 1965, Gordon Moore of Intel predicted that the number of transistors per chip would double every two years.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&amp;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600200"/>
            <a:ext cx="8331200" cy="476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324600"/>
            <a:ext cx="6400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MIPS: Million instructions per second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/>
          <a:lstStyle/>
          <a:p>
            <a:r>
              <a:rPr lang="en-US" dirty="0" smtClean="0"/>
              <a:t>Scaling &amp; Material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Silicon consumed per transistor</a:t>
            </a:r>
          </a:p>
          <a:p>
            <a:r>
              <a:rPr lang="en-US" dirty="0" smtClean="0"/>
              <a:t>Other materials – metals, insulators etc.</a:t>
            </a:r>
          </a:p>
          <a:p>
            <a:r>
              <a:rPr lang="en-US" dirty="0" smtClean="0"/>
              <a:t>Chemicals &amp; Gaseous precursors </a:t>
            </a:r>
          </a:p>
          <a:p>
            <a:r>
              <a:rPr lang="en-US" dirty="0" smtClean="0"/>
              <a:t>Water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&amp; Functional density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72200"/>
            <a:ext cx="73152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can talk on the phone!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09800"/>
            <a:ext cx="5960534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2878247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&amp; Functional density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35150"/>
            <a:ext cx="3810000" cy="3187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5486400"/>
            <a:ext cx="85344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In 1973, Martin </a:t>
            </a:r>
            <a:r>
              <a:rPr lang="en-US" dirty="0" smtClean="0"/>
              <a:t>Cooper, the Division Manager of the Motorola Cellular Program, made the</a:t>
            </a:r>
            <a:r>
              <a:rPr lang="en-US" dirty="0" smtClean="0"/>
              <a:t> first call from a cell-phone </a:t>
            </a:r>
            <a:r>
              <a:rPr lang="en-US" dirty="0" smtClean="0"/>
              <a:t>on a busy street corner in New York, on the 6th Avenue by the New York Hilton</a:t>
            </a:r>
            <a:r>
              <a:rPr lang="en-US" dirty="0" smtClean="0"/>
              <a:t>.  He called his competitor, Joe Engels at Bell Systems.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&amp; Functional density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72200"/>
            <a:ext cx="73152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Functional density improves </a:t>
            </a:r>
            <a:r>
              <a:rPr lang="en-US" sz="2400" dirty="0" smtClean="0"/>
              <a:t>exponentially with scaling</a:t>
            </a:r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5334000" cy="3581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20792</TotalTime>
  <Words>363</Words>
  <Application>Microsoft Macintosh PowerPoint</Application>
  <PresentationFormat>On-screen Show (4:3)</PresentationFormat>
  <Paragraphs>54</Paragraphs>
  <Slides>19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Median</vt:lpstr>
      <vt:lpstr>Microsoft Equation</vt:lpstr>
      <vt:lpstr>Nano: Scaling Laws</vt:lpstr>
      <vt:lpstr>Why is “the smaller, the better?”</vt:lpstr>
      <vt:lpstr>Scaling &amp; Integrated Circuits</vt:lpstr>
      <vt:lpstr>Moore’s Law</vt:lpstr>
      <vt:lpstr>Scaling &amp; Speed</vt:lpstr>
      <vt:lpstr>Scaling &amp; Material consumption</vt:lpstr>
      <vt:lpstr>Scaling &amp; Functional density</vt:lpstr>
      <vt:lpstr>Scaling &amp; Functional density</vt:lpstr>
      <vt:lpstr>Scaling &amp; Functional density</vt:lpstr>
      <vt:lpstr>Scaling &amp; Vibrations</vt:lpstr>
      <vt:lpstr>Scaling Laws</vt:lpstr>
      <vt:lpstr>Slide 12</vt:lpstr>
      <vt:lpstr>Slide 13</vt:lpstr>
      <vt:lpstr>Surface to Volume Ratio</vt:lpstr>
      <vt:lpstr>A Few Examples…</vt:lpstr>
      <vt:lpstr>Scaling in Mechanics</vt:lpstr>
      <vt:lpstr>Scaling in Mechanics</vt:lpstr>
      <vt:lpstr>Scaling in Electricity</vt:lpstr>
      <vt:lpstr>Application in Biosensing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215: Introduction to Circuits</dc:title>
  <dc:creator>jphilli</dc:creator>
  <cp:lastModifiedBy>Mehmet Ozturk</cp:lastModifiedBy>
  <cp:revision>246</cp:revision>
  <cp:lastPrinted>2013-08-22T15:58:34Z</cp:lastPrinted>
  <dcterms:created xsi:type="dcterms:W3CDTF">2014-01-08T02:28:50Z</dcterms:created>
  <dcterms:modified xsi:type="dcterms:W3CDTF">2014-01-08T07:13:50Z</dcterms:modified>
</cp:coreProperties>
</file>