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  <p:sldMasterId id="2147483693" r:id="rId2"/>
  </p:sldMasterIdLst>
  <p:notesMasterIdLst>
    <p:notesMasterId r:id="rId39"/>
  </p:notesMasterIdLst>
  <p:sldIdLst>
    <p:sldId id="292" r:id="rId3"/>
    <p:sldId id="294" r:id="rId4"/>
    <p:sldId id="358" r:id="rId5"/>
    <p:sldId id="297" r:id="rId6"/>
    <p:sldId id="346" r:id="rId7"/>
    <p:sldId id="324" r:id="rId8"/>
    <p:sldId id="304" r:id="rId9"/>
    <p:sldId id="305" r:id="rId10"/>
    <p:sldId id="343" r:id="rId11"/>
    <p:sldId id="342" r:id="rId12"/>
    <p:sldId id="344" r:id="rId13"/>
    <p:sldId id="341" r:id="rId14"/>
    <p:sldId id="328" r:id="rId15"/>
    <p:sldId id="329" r:id="rId16"/>
    <p:sldId id="330" r:id="rId17"/>
    <p:sldId id="345" r:id="rId18"/>
    <p:sldId id="315" r:id="rId19"/>
    <p:sldId id="300" r:id="rId20"/>
    <p:sldId id="348" r:id="rId21"/>
    <p:sldId id="301" r:id="rId22"/>
    <p:sldId id="332" r:id="rId23"/>
    <p:sldId id="333" r:id="rId24"/>
    <p:sldId id="323" r:id="rId25"/>
    <p:sldId id="349" r:id="rId26"/>
    <p:sldId id="316" r:id="rId27"/>
    <p:sldId id="350" r:id="rId28"/>
    <p:sldId id="351" r:id="rId29"/>
    <p:sldId id="352" r:id="rId30"/>
    <p:sldId id="335" r:id="rId31"/>
    <p:sldId id="336" r:id="rId32"/>
    <p:sldId id="337" r:id="rId33"/>
    <p:sldId id="321" r:id="rId34"/>
    <p:sldId id="355" r:id="rId35"/>
    <p:sldId id="354" r:id="rId36"/>
    <p:sldId id="353" r:id="rId37"/>
    <p:sldId id="31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ume, Kaspa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0C0C0"/>
    <a:srgbClr val="324664"/>
    <a:srgbClr val="415F8A"/>
    <a:srgbClr val="5781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14" autoAdjust="0"/>
  </p:normalViewPr>
  <p:slideViewPr>
    <p:cSldViewPr>
      <p:cViewPr varScale="1">
        <p:scale>
          <a:sx n="74" d="100"/>
          <a:sy n="74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4AF219-6044-443D-8E2D-2AE5FE7A73BA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0995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Definition of chunk and job</a:t>
            </a:r>
          </a:p>
          <a:p>
            <a:r>
              <a:rPr lang="en-US" dirty="0" smtClean="0">
                <a:ea typeface="ＭＳ Ｐゴシック" pitchFamily="29" charset="-128"/>
              </a:rPr>
              <a:t>Chunk wise resource allocation (-l select)</a:t>
            </a:r>
          </a:p>
          <a:p>
            <a:r>
              <a:rPr lang="en-US" dirty="0" smtClean="0">
                <a:ea typeface="ＭＳ Ｐゴシック" pitchFamily="29" charset="-128"/>
              </a:rPr>
              <a:t>Job wise resource allocation (-l)</a:t>
            </a:r>
          </a:p>
          <a:p>
            <a:r>
              <a:rPr lang="en-US" dirty="0" smtClean="0">
                <a:ea typeface="ＭＳ Ｐゴシック" pitchFamily="29" charset="-128"/>
              </a:rPr>
              <a:t>The “#PBS” prefix</a:t>
            </a:r>
          </a:p>
          <a:p>
            <a:endParaRPr lang="en-US" dirty="0" smtClean="0">
              <a:ea typeface="ＭＳ Ｐゴシック" pitchFamily="29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fld id="{1E529951-0D68-4227-9A54-FA304654D789}" type="slidenum">
              <a:rPr lang="en-US" sz="1200"/>
              <a:pPr eaLnBrk="1" hangingPunct="1"/>
              <a:t>7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29" charset="-128"/>
              </a:rPr>
              <a:t>Definition of chunk and job</a:t>
            </a:r>
          </a:p>
          <a:p>
            <a:r>
              <a:rPr lang="en-US" smtClean="0">
                <a:ea typeface="ＭＳ Ｐゴシック" pitchFamily="29" charset="-128"/>
              </a:rPr>
              <a:t>Chunk wise resource allocation (-l select)</a:t>
            </a:r>
          </a:p>
          <a:p>
            <a:r>
              <a:rPr lang="en-US" smtClean="0">
                <a:ea typeface="ＭＳ Ｐゴシック" pitchFamily="29" charset="-128"/>
              </a:rPr>
              <a:t>Job wise resource allocation (-l)</a:t>
            </a:r>
          </a:p>
          <a:p>
            <a:r>
              <a:rPr lang="en-US" smtClean="0">
                <a:ea typeface="ＭＳ Ｐゴシック" pitchFamily="29" charset="-128"/>
              </a:rPr>
              <a:t>The “#PBS” prefix</a:t>
            </a:r>
          </a:p>
          <a:p>
            <a:endParaRPr lang="en-US" smtClean="0">
              <a:ea typeface="ＭＳ Ｐゴシック" pitchFamily="29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fld id="{1E529951-0D68-4227-9A54-FA304654D789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Definition of chunk and job</a:t>
            </a:r>
          </a:p>
          <a:p>
            <a:r>
              <a:rPr lang="en-US" dirty="0" smtClean="0">
                <a:ea typeface="ＭＳ Ｐゴシック" pitchFamily="29" charset="-128"/>
              </a:rPr>
              <a:t>Chunk wise resource allocation (-l select)</a:t>
            </a:r>
          </a:p>
          <a:p>
            <a:r>
              <a:rPr lang="en-US" dirty="0" smtClean="0">
                <a:ea typeface="ＭＳ Ｐゴシック" pitchFamily="29" charset="-128"/>
              </a:rPr>
              <a:t>Job wise resource allocation (-l)</a:t>
            </a:r>
          </a:p>
          <a:p>
            <a:r>
              <a:rPr lang="en-US" dirty="0" smtClean="0">
                <a:ea typeface="ＭＳ Ｐゴシック" pitchFamily="29" charset="-128"/>
              </a:rPr>
              <a:t>The “#PBS” prefix</a:t>
            </a:r>
          </a:p>
          <a:p>
            <a:endParaRPr lang="en-US" dirty="0" smtClean="0">
              <a:ea typeface="ＭＳ Ｐゴシック" pitchFamily="29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fld id="{1E529951-0D68-4227-9A54-FA304654D789}" type="slidenum">
              <a:rPr lang="en-US" sz="1200"/>
              <a:pPr eaLnBrk="1" hangingPunct="1"/>
              <a:t>34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Definition of chunk and job</a:t>
            </a:r>
          </a:p>
          <a:p>
            <a:r>
              <a:rPr lang="en-US" dirty="0" smtClean="0">
                <a:ea typeface="ＭＳ Ｐゴシック" pitchFamily="29" charset="-128"/>
              </a:rPr>
              <a:t>Chunk wise resource allocation (-l select)</a:t>
            </a:r>
          </a:p>
          <a:p>
            <a:r>
              <a:rPr lang="en-US" dirty="0" smtClean="0">
                <a:ea typeface="ＭＳ Ｐゴシック" pitchFamily="29" charset="-128"/>
              </a:rPr>
              <a:t>Job wise resource allocation (-l)</a:t>
            </a:r>
          </a:p>
          <a:p>
            <a:r>
              <a:rPr lang="en-US" dirty="0" smtClean="0">
                <a:ea typeface="ＭＳ Ｐゴシック" pitchFamily="29" charset="-128"/>
              </a:rPr>
              <a:t>The “#PBS” prefix</a:t>
            </a:r>
          </a:p>
          <a:p>
            <a:endParaRPr lang="en-US" dirty="0" smtClean="0">
              <a:ea typeface="ＭＳ Ｐゴシック" pitchFamily="29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fld id="{1E529951-0D68-4227-9A54-FA304654D789}" type="slidenum">
              <a:rPr lang="en-US" sz="1200"/>
              <a:pPr eaLnBrk="1" hangingPunct="1"/>
              <a:t>35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background-title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38125" y="685800"/>
            <a:ext cx="8666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 dirty="0">
                <a:solidFill>
                  <a:schemeClr val="folHlink"/>
                </a:solidFill>
                <a:latin typeface="Trebuchet MS" pitchFamily="29" charset="0"/>
              </a:rPr>
              <a:t>Network for Computational Nanotechnology (NCN)</a:t>
            </a:r>
          </a:p>
          <a:p>
            <a:pPr algn="ctr"/>
            <a:endParaRPr lang="en-US" sz="2800" b="1" i="1" dirty="0">
              <a:solidFill>
                <a:schemeClr val="folHlink"/>
              </a:solidFill>
              <a:latin typeface="Trebuchet MS" pitchFamily="29" charset="0"/>
            </a:endParaRPr>
          </a:p>
        </p:txBody>
      </p:sp>
      <p:pic>
        <p:nvPicPr>
          <p:cNvPr id="6" name="Picture 20" descr="nsf4c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0" y="12636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600" i="1" dirty="0"/>
              <a:t>Purdue, Norfolk State, Northwestern, UC Berkeley, Univ. of Illinois, UTEP</a:t>
            </a:r>
            <a:endParaRPr lang="en-US" sz="1800" i="1" dirty="0"/>
          </a:p>
        </p:txBody>
      </p:sp>
      <p:pic>
        <p:nvPicPr>
          <p:cNvPr id="8" name="Picture 2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3429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2" descr="background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3" descr="ncnnew_nanohub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4" descr="ncnnew_nanohub_white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19300" y="1958975"/>
            <a:ext cx="5105400" cy="1470025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733800"/>
            <a:ext cx="5410200" cy="25908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5446027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815FF-297B-407A-9F06-7496B6FAE1FF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524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2B71B-34E1-4DCE-B1BE-626B93E323A2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336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74088" cy="520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5486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22898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524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theme" Target="../theme/theme2.xml"/><Relationship Id="rId9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background-title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11200"/>
            <a:ext cx="91440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22313"/>
            <a:ext cx="85740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49763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rebuchet MS" pitchFamily="29" charset="0"/>
              </a:defRPr>
            </a:lvl1pPr>
          </a:lstStyle>
          <a:p>
            <a:fld id="{182C9400-630D-49DC-9D08-C94EB16AEAB0}" type="slidenum">
              <a:rPr lang="en-US"/>
              <a:pPr/>
              <a:t>‹nr.›</a:t>
            </a:fld>
            <a:endParaRPr lang="en-US" dirty="0"/>
          </a:p>
        </p:txBody>
      </p:sp>
      <p:pic>
        <p:nvPicPr>
          <p:cNvPr id="1030" name="Picture 13" descr="nsf4c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19"/>
          <p:cNvSpPr>
            <a:spLocks noGrp="1" noChangeArrowheads="1"/>
          </p:cNvSpPr>
          <p:nvPr userDrawn="1"/>
        </p:nvSpPr>
        <p:spPr bwMode="auto">
          <a:xfrm>
            <a:off x="990600" y="6534150"/>
            <a:ext cx="6477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200" dirty="0" smtClean="0">
                <a:latin typeface="Trebuchet MS" pitchFamily="29" charset="0"/>
              </a:rPr>
              <a:t>Xufeng </a:t>
            </a:r>
            <a:r>
              <a:rPr lang="en-US" sz="1200" dirty="0">
                <a:latin typeface="Trebuchet MS" pitchFamily="29" charset="0"/>
              </a:rPr>
              <a:t>Wang, </a:t>
            </a:r>
            <a:r>
              <a:rPr lang="en-US" sz="1200" dirty="0" smtClean="0">
                <a:latin typeface="Trebuchet MS" pitchFamily="29" charset="0"/>
              </a:rPr>
              <a:t>Kaspar Haume,</a:t>
            </a:r>
            <a:r>
              <a:rPr lang="en-US" sz="1200" baseline="0" dirty="0" smtClean="0">
                <a:latin typeface="Trebuchet MS" pitchFamily="29" charset="0"/>
              </a:rPr>
              <a:t> </a:t>
            </a:r>
            <a:r>
              <a:rPr lang="en-US" sz="1200" dirty="0" smtClean="0">
                <a:latin typeface="Trebuchet MS" pitchFamily="29" charset="0"/>
              </a:rPr>
              <a:t>Gerhard </a:t>
            </a:r>
            <a:r>
              <a:rPr lang="en-US" sz="1200" dirty="0">
                <a:latin typeface="Trebuchet MS" pitchFamily="29" charset="0"/>
              </a:rPr>
              <a:t>Klimeck</a:t>
            </a:r>
          </a:p>
        </p:txBody>
      </p:sp>
      <p:pic>
        <p:nvPicPr>
          <p:cNvPr id="1032" name="Picture 20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background.gi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4" descr="ncnnew_nanohub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3" descr="ncnnew_nanohub_whit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1" r:id="rId2"/>
    <p:sldLayoutId id="2147483752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0" fontAlgn="base" hangingPunct="0">
        <a:spcBef>
          <a:spcPct val="20000"/>
        </a:spcBef>
        <a:spcAft>
          <a:spcPct val="0"/>
        </a:spcAft>
        <a:buFont typeface="Wingdings" pitchFamily="29" charset="2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0" fontAlgn="base" hangingPunct="0">
        <a:spcBef>
          <a:spcPct val="20000"/>
        </a:spcBef>
        <a:spcAft>
          <a:spcPct val="0"/>
        </a:spcAft>
        <a:buFont typeface="Wingdings 3" pitchFamily="29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background-two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7620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ＭＳ Ｐゴシック" pitchFamily="29" charset="-128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740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126" name="Picture 13" descr="nsf4c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7275" y="642461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5" name="Rectangle 19"/>
          <p:cNvSpPr>
            <a:spLocks noGrp="1" noChangeArrowheads="1"/>
          </p:cNvSpPr>
          <p:nvPr userDrawn="1"/>
        </p:nvSpPr>
        <p:spPr bwMode="auto">
          <a:xfrm>
            <a:off x="990600" y="6534150"/>
            <a:ext cx="14319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1200" dirty="0">
                <a:latin typeface="Trebuchet MS" pitchFamily="29" charset="0"/>
              </a:rPr>
              <a:t>Gerhard Klimeck</a:t>
            </a:r>
          </a:p>
        </p:txBody>
      </p:sp>
      <p:pic>
        <p:nvPicPr>
          <p:cNvPr id="5128" name="Picture 20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18275"/>
            <a:ext cx="10207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2" descr="ncnnew_nanohub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3" descr="ncnnew_nanohub_white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0" fontAlgn="base" hangingPunct="0">
        <a:spcBef>
          <a:spcPct val="20000"/>
        </a:spcBef>
        <a:spcAft>
          <a:spcPct val="0"/>
        </a:spcAft>
        <a:buFont typeface="Wingdings" pitchFamily="29" charset="2"/>
        <a:buChar char="ü"/>
        <a:defRPr sz="16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0" fontAlgn="base" hangingPunct="0">
        <a:spcBef>
          <a:spcPct val="20000"/>
        </a:spcBef>
        <a:spcAft>
          <a:spcPct val="0"/>
        </a:spcAft>
        <a:buFont typeface="Wingdings 3" pitchFamily="29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fontAlgn="base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ac.purdue.edu/userinfo/resources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username@gmail.com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Helvetica" pitchFamily="29" charset="0"/>
                <a:ea typeface="ＭＳ Ｐゴシック" pitchFamily="29" charset="-128"/>
              </a:rPr>
              <a:t>Basic Portable Batch System (PBS)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0" y="3886200"/>
            <a:ext cx="6096000" cy="2438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000" b="1" dirty="0" smtClean="0">
                <a:latin typeface="Helvetica" pitchFamily="29" charset="0"/>
                <a:ea typeface="ＭＳ Ｐゴシック" pitchFamily="29" charset="-128"/>
              </a:rPr>
              <a:t> Xufeng Wang, </a:t>
            </a:r>
            <a:r>
              <a:rPr lang="en-US" sz="2000" b="1" dirty="0">
                <a:latin typeface="Helvetica" pitchFamily="29" charset="0"/>
                <a:ea typeface="ＭＳ Ｐゴシック" pitchFamily="29" charset="-128"/>
              </a:rPr>
              <a:t>Kaspar </a:t>
            </a:r>
            <a:r>
              <a:rPr lang="en-US" sz="2000" b="1" dirty="0" smtClean="0">
                <a:latin typeface="Helvetica" pitchFamily="29" charset="0"/>
                <a:ea typeface="ＭＳ Ｐゴシック" pitchFamily="29" charset="-128"/>
              </a:rPr>
              <a:t>Haume, Gerhard Klimeck</a:t>
            </a:r>
            <a:endParaRPr lang="en-US" sz="2000" dirty="0" smtClean="0">
              <a:latin typeface="Helvetica" pitchFamily="29" charset="0"/>
              <a:ea typeface="ＭＳ Ｐゴシック" pitchFamily="29" charset="-128"/>
            </a:endParaRPr>
          </a:p>
          <a:p>
            <a:pPr marL="0" indent="0" algn="ctr">
              <a:buFontTx/>
              <a:buNone/>
            </a:pPr>
            <a:r>
              <a:rPr lang="en-US" sz="1800" dirty="0" smtClean="0">
                <a:latin typeface="Helvetica" pitchFamily="29" charset="0"/>
                <a:ea typeface="ＭＳ Ｐゴシック" pitchFamily="29" charset="-128"/>
              </a:rPr>
              <a:t>Network for Computational Nanotechnology (NCN)</a:t>
            </a:r>
          </a:p>
          <a:p>
            <a:pPr marL="0" indent="0" algn="ctr">
              <a:buFontTx/>
              <a:buNone/>
            </a:pPr>
            <a:r>
              <a:rPr lang="en-US" sz="1800" dirty="0" smtClean="0">
                <a:latin typeface="Helvetica" pitchFamily="29" charset="0"/>
                <a:ea typeface="ＭＳ Ｐゴシック" pitchFamily="29" charset="-128"/>
              </a:rPr>
              <a:t>Electrical and Computer Engineering</a:t>
            </a:r>
          </a:p>
          <a:p>
            <a:pPr marL="0" indent="0" algn="ctr">
              <a:buFontTx/>
              <a:buNone/>
            </a:pPr>
            <a:endParaRPr lang="en-US" sz="1800" dirty="0" smtClean="0">
              <a:latin typeface="Helvetica" pitchFamily="29" charset="0"/>
              <a:ea typeface="ＭＳ Ｐゴシック" pitchFamily="29" charset="-128"/>
            </a:endParaRPr>
          </a:p>
          <a:p>
            <a:pPr marL="0" indent="0" algn="ctr">
              <a:buFontTx/>
              <a:buNone/>
            </a:pPr>
            <a:r>
              <a:rPr lang="en-US" sz="1800" dirty="0" smtClean="0">
                <a:latin typeface="Helvetica" pitchFamily="29" charset="0"/>
                <a:ea typeface="ＭＳ Ｐゴシック" pitchFamily="29" charset="-128"/>
              </a:rPr>
              <a:t>wang159@purdue.edu </a:t>
            </a:r>
          </a:p>
          <a:p>
            <a:pPr marL="0" indent="0" algn="ctr">
              <a:buNone/>
            </a:pPr>
            <a:r>
              <a:rPr lang="en-US" sz="1800" dirty="0">
                <a:latin typeface="Helvetica" pitchFamily="29" charset="0"/>
                <a:ea typeface="ＭＳ Ｐゴシック" pitchFamily="29" charset="-128"/>
              </a:rPr>
              <a:t>khaume@purdue.edu</a:t>
            </a:r>
          </a:p>
          <a:p>
            <a:pPr marL="0" indent="0" algn="ctr">
              <a:buFontTx/>
              <a:buNone/>
            </a:pPr>
            <a:r>
              <a:rPr lang="en-US" sz="1800" dirty="0" smtClean="0">
                <a:latin typeface="Helvetica" pitchFamily="29" charset="0"/>
                <a:ea typeface="ＭＳ Ｐゴシック" pitchFamily="29" charset="-128"/>
              </a:rPr>
              <a:t>Last reviewed May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Resource Allocation: Asking for memory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62800" y="15240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mem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04800" y="1447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Size of memory per </a:t>
            </a:r>
            <a:r>
              <a:rPr lang="en-US" sz="2200" dirty="0" smtClean="0"/>
              <a:t>job</a:t>
            </a:r>
            <a:endParaRPr lang="en-US" sz="2200" dirty="0"/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28600" y="3579812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496" name="TextBox 14"/>
          <p:cNvSpPr txBox="1">
            <a:spLocks noChangeArrowheads="1"/>
          </p:cNvSpPr>
          <p:nvPr/>
        </p:nvSpPr>
        <p:spPr bwMode="auto">
          <a:xfrm>
            <a:off x="228600" y="19050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304800" y="2274888"/>
            <a:ext cx="6629400" cy="773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–l </a:t>
            </a:r>
            <a:r>
              <a:rPr lang="en-US" sz="2200" dirty="0" smtClean="0"/>
              <a:t>nodes=1:ppn=4 </a:t>
            </a:r>
          </a:p>
          <a:p>
            <a:pPr>
              <a:spcBef>
                <a:spcPct val="20000"/>
              </a:spcBef>
            </a:pPr>
            <a:r>
              <a:rPr lang="en-US" sz="2200" dirty="0" smtClean="0"/>
              <a:t>#PBS –l mem=10gb</a:t>
            </a:r>
            <a:endParaRPr lang="en-US" sz="2200" dirty="0"/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197427" y="60960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 smtClean="0"/>
              <a:t>Acceptable </a:t>
            </a:r>
            <a:r>
              <a:rPr lang="en-US" sz="2200" dirty="0"/>
              <a:t>memory size units are: </a:t>
            </a:r>
            <a:r>
              <a:rPr lang="en-US" sz="2200" dirty="0" smtClean="0"/>
              <a:t>b, kb, mb, gb, tb</a:t>
            </a:r>
            <a:endParaRPr lang="en-US" sz="2200" dirty="0"/>
          </a:p>
        </p:txBody>
      </p:sp>
      <p:sp>
        <p:nvSpPr>
          <p:cNvPr id="14" name="Text Placeholder 2"/>
          <p:cNvSpPr txBox="1">
            <a:spLocks/>
          </p:cNvSpPr>
          <p:nvPr/>
        </p:nvSpPr>
        <p:spPr bwMode="auto">
          <a:xfrm>
            <a:off x="304800" y="3048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Asking for 4 cores on 1 node, total memory = 10 GB</a:t>
            </a:r>
            <a:endParaRPr lang="en-US" sz="2200" dirty="0"/>
          </a:p>
        </p:txBody>
      </p:sp>
      <p:sp>
        <p:nvSpPr>
          <p:cNvPr id="15" name="Rounded Rectangle 14"/>
          <p:cNvSpPr/>
          <p:nvPr/>
        </p:nvSpPr>
        <p:spPr>
          <a:xfrm>
            <a:off x="7162800" y="37338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pmem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 bwMode="auto">
          <a:xfrm>
            <a:off x="304800" y="3657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Size of memory per </a:t>
            </a:r>
            <a:r>
              <a:rPr lang="en-US" sz="2200" dirty="0" smtClean="0"/>
              <a:t>core/process</a:t>
            </a:r>
            <a:endParaRPr lang="en-US" sz="2200" dirty="0"/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228600" y="6018212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228600" y="40386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21" name="Text Placeholder 2"/>
          <p:cNvSpPr txBox="1">
            <a:spLocks/>
          </p:cNvSpPr>
          <p:nvPr/>
        </p:nvSpPr>
        <p:spPr bwMode="auto">
          <a:xfrm>
            <a:off x="335280" y="4408488"/>
            <a:ext cx="6629400" cy="773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–l </a:t>
            </a:r>
            <a:r>
              <a:rPr lang="en-US" sz="2200" dirty="0" smtClean="0"/>
              <a:t>nodes=1:ppn=4 </a:t>
            </a:r>
          </a:p>
          <a:p>
            <a:pPr>
              <a:spcBef>
                <a:spcPct val="20000"/>
              </a:spcBef>
            </a:pPr>
            <a:r>
              <a:rPr lang="en-US" sz="2200" dirty="0" smtClean="0"/>
              <a:t>#PBS –l pmem=2gb</a:t>
            </a:r>
            <a:endParaRPr lang="en-US" sz="2200" dirty="0"/>
          </a:p>
        </p:txBody>
      </p:sp>
      <p:sp>
        <p:nvSpPr>
          <p:cNvPr id="22" name="Text Placeholder 2"/>
          <p:cNvSpPr txBox="1">
            <a:spLocks/>
          </p:cNvSpPr>
          <p:nvPr/>
        </p:nvSpPr>
        <p:spPr bwMode="auto">
          <a:xfrm>
            <a:off x="304800" y="51816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Asking for 4 cores on 1 node, memory per process = 2GB. Total memory requested is then 8GB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56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Resource Allocation: Asking for multiple cores and nodes</a:t>
            </a:r>
          </a:p>
        </p:txBody>
      </p:sp>
      <p:sp>
        <p:nvSpPr>
          <p:cNvPr id="25" name="Text Placeholder 2"/>
          <p:cNvSpPr txBox="1">
            <a:spLocks/>
          </p:cNvSpPr>
          <p:nvPr/>
        </p:nvSpPr>
        <p:spPr bwMode="auto">
          <a:xfrm>
            <a:off x="266699" y="1981200"/>
            <a:ext cx="8572501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Remember that </a:t>
            </a:r>
            <a:r>
              <a:rPr lang="en-US" sz="2200" b="1" dirty="0" smtClean="0"/>
              <a:t>procs</a:t>
            </a:r>
            <a:r>
              <a:rPr lang="en-US" sz="2200" dirty="0"/>
              <a:t> </a:t>
            </a:r>
            <a:r>
              <a:rPr lang="en-US" sz="2200" dirty="0" smtClean="0"/>
              <a:t>and </a:t>
            </a:r>
            <a:r>
              <a:rPr lang="en-US" sz="2200" b="1" dirty="0" smtClean="0"/>
              <a:t>ppn</a:t>
            </a:r>
            <a:r>
              <a:rPr lang="en-US" sz="2200" dirty="0" smtClean="0"/>
              <a:t> cannot be greater than the number of cores per node for the cluster.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For example, </a:t>
            </a:r>
            <a:r>
              <a:rPr lang="en-US" sz="2200" dirty="0"/>
              <a:t>f</a:t>
            </a:r>
            <a:r>
              <a:rPr lang="en-US" sz="2200" dirty="0" smtClean="0"/>
              <a:t>or Coates this is 8, for Rossmann this is 24.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The same goes for </a:t>
            </a:r>
            <a:r>
              <a:rPr lang="en-US" sz="2200" b="1" dirty="0" smtClean="0"/>
              <a:t>mem </a:t>
            </a:r>
            <a:r>
              <a:rPr lang="en-US" sz="2200" dirty="0" smtClean="0"/>
              <a:t>and </a:t>
            </a:r>
            <a:r>
              <a:rPr lang="en-US" sz="2200" b="1" dirty="0" smtClean="0"/>
              <a:t>pmem</a:t>
            </a:r>
            <a:r>
              <a:rPr lang="en-US" sz="2200" dirty="0" smtClean="0"/>
              <a:t> ; their sizes are limited by the cluster you are working on.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Refer to the user guides for each cluster for more information:</a:t>
            </a:r>
          </a:p>
          <a:p>
            <a:pPr marL="0" indent="0">
              <a:spcBef>
                <a:spcPct val="20000"/>
              </a:spcBef>
            </a:pPr>
            <a:r>
              <a:rPr lang="en-US" sz="2200" dirty="0">
                <a:hlinkClick r:id="rId2"/>
              </a:rPr>
              <a:t>http://www.rcac.purdue.edu/userinfo/resources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pPr marL="0" indent="0">
              <a:spcBef>
                <a:spcPct val="20000"/>
              </a:spcBef>
            </a:pPr>
            <a:endParaRPr lang="en-US" sz="2200" dirty="0"/>
          </a:p>
          <a:p>
            <a:pPr marL="0" indent="0">
              <a:spcBef>
                <a:spcPct val="20000"/>
              </a:spcBef>
            </a:pPr>
            <a:endParaRPr lang="en-US" sz="2200" dirty="0"/>
          </a:p>
          <a:p>
            <a:pPr marL="0" indent="0">
              <a:spcBef>
                <a:spcPct val="20000"/>
              </a:spcBef>
            </a:pPr>
            <a:endParaRPr lang="en-US" sz="2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Run options: Requesting walltime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304800" y="1447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Maximum program run time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62800" y="15240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walltime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28600" y="2133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228600" y="21336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304800" y="2590800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–l walltime=8:00:00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228600" y="3429000"/>
            <a:ext cx="8686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71450" indent="-1714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Notice that this maximum time is a job-wise limit (that is, same on all nodes)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If program runs past this amount of time, it will be killed by PBS and return an error.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Walltime is specified in [hours]:[minutes]:[seconds] form.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34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Run options: Queue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304800" y="1447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PBS queue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62800" y="14859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-q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28600" y="20574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608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304800" y="2438400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–q ncn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228600" y="29718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Queue is the realm of privilege where a user can submit his/her job to. As NCN member, you are eligible to submit jobs to NCN owned queue and a common queue called “standby”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If not specified, all jobs will be sent to standby queue. 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200" dirty="0"/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228600" y="4659313"/>
            <a:ext cx="8763000" cy="158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612" name="TextBox 15"/>
          <p:cNvSpPr txBox="1">
            <a:spLocks noChangeArrowheads="1"/>
          </p:cNvSpPr>
          <p:nvPr/>
        </p:nvSpPr>
        <p:spPr bwMode="auto">
          <a:xfrm>
            <a:off x="228600" y="4659313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About “standby” queue</a:t>
            </a:r>
          </a:p>
        </p:txBody>
      </p: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228600" y="50292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 smtClean="0"/>
              <a:t>The “standby</a:t>
            </a:r>
            <a:r>
              <a:rPr lang="en-US" sz="2200" dirty="0"/>
              <a:t>” queue is composed of all unused resources on the cluster and every user is able to access it. 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It has a 4 hours max walltime.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Run options: Output and Error files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304800" y="1447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PBS output/error file </a:t>
            </a:r>
            <a:r>
              <a:rPr lang="en-US" sz="2200" dirty="0" smtClean="0"/>
              <a:t>location and names of files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7162800" y="14859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-o / -e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114300" y="48006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632" name="TextBox 14"/>
          <p:cNvSpPr txBox="1">
            <a:spLocks noChangeArrowheads="1"/>
          </p:cNvSpPr>
          <p:nvPr/>
        </p:nvSpPr>
        <p:spPr bwMode="auto">
          <a:xfrm>
            <a:off x="228600" y="18288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304800" y="2209800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–o /wang159/mydir –e /wang159/mydir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228600" y="32766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PBS by default dumps the output and error messages into two separate files </a:t>
            </a:r>
            <a:r>
              <a:rPr lang="en-US" sz="2200" dirty="0" smtClean="0"/>
              <a:t>in the </a:t>
            </a:r>
            <a:r>
              <a:rPr lang="en-US" sz="2200" dirty="0"/>
              <a:t>working directory.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With this option, you are able to choose where you would like to place those </a:t>
            </a:r>
            <a:r>
              <a:rPr lang="en-US" sz="2200" dirty="0" smtClean="0"/>
              <a:t>files and the names of the files</a:t>
            </a:r>
            <a:endParaRPr lang="en-US" sz="2200" dirty="0"/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20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304800" y="2743200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–o </a:t>
            </a:r>
            <a:r>
              <a:rPr lang="en-US" sz="2200" dirty="0" smtClean="0"/>
              <a:t>output.txt –e error.txt</a:t>
            </a:r>
            <a:endParaRPr lang="en-US" sz="2200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 bwMode="auto">
          <a:xfrm>
            <a:off x="228600" y="49530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Put output and error messages together in one file. </a:t>
            </a:r>
            <a:r>
              <a:rPr lang="en-US" sz="2200" b="1" dirty="0" smtClean="0"/>
              <a:t>oe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to output file, </a:t>
            </a:r>
            <a:r>
              <a:rPr lang="en-US" sz="2200" b="1" dirty="0" smtClean="0">
                <a:sym typeface="Wingdings" pitchFamily="2" charset="2"/>
              </a:rPr>
              <a:t>eo</a:t>
            </a:r>
            <a:r>
              <a:rPr lang="en-US" sz="2200" dirty="0" smtClean="0">
                <a:sym typeface="Wingdings" pitchFamily="2" charset="2"/>
              </a:rPr>
              <a:t>  to error file</a:t>
            </a:r>
            <a:endParaRPr lang="en-US" sz="2200" dirty="0"/>
          </a:p>
        </p:txBody>
      </p:sp>
      <p:sp>
        <p:nvSpPr>
          <p:cNvPr id="12" name="Rounded Rectangle 11"/>
          <p:cNvSpPr/>
          <p:nvPr/>
        </p:nvSpPr>
        <p:spPr>
          <a:xfrm>
            <a:off x="7086600" y="49911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-j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 bwMode="auto">
          <a:xfrm>
            <a:off x="228600" y="6019800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</a:t>
            </a:r>
            <a:r>
              <a:rPr lang="en-US" sz="2200" dirty="0" smtClean="0"/>
              <a:t>–j oe</a:t>
            </a:r>
            <a:endParaRPr lang="en-US" sz="2200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304800" y="5688012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Run options: Job Name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304800" y="1447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PBS job name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62800" y="14859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-N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28600" y="20574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56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304800" y="2438400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–N nanowire_a1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228600" y="29718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This option allows you to choose a specific name for your job. 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/>
              <a:t>It is useful in case you have multiple jobs running. 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Run options: Email Notifications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304800" y="1447800"/>
            <a:ext cx="6629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Have PBS email you with information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-a : job aborted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-b : job begun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-e : job terminated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200" dirty="0" smtClean="0"/>
          </a:p>
          <a:p>
            <a:pPr marL="0" indent="0">
              <a:spcBef>
                <a:spcPct val="20000"/>
              </a:spcBef>
            </a:pP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7162800" y="14859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-M</a:t>
            </a:r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28600" y="32004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656" name="TextBox 14"/>
          <p:cNvSpPr txBox="1">
            <a:spLocks noChangeArrowheads="1"/>
          </p:cNvSpPr>
          <p:nvPr/>
        </p:nvSpPr>
        <p:spPr bwMode="auto">
          <a:xfrm>
            <a:off x="228600" y="32004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228600" y="4648200"/>
            <a:ext cx="373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 smtClean="0"/>
              <a:t>This allows you to receive information about you job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200" dirty="0"/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200" dirty="0" smtClean="0"/>
              <a:t>Example from Gmail</a:t>
            </a:r>
            <a:endParaRPr lang="en-US" sz="2200" dirty="0"/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2200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21336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-m abe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5742" y="4561251"/>
            <a:ext cx="4522058" cy="191574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228600" y="3581400"/>
            <a:ext cx="43053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</a:t>
            </a:r>
            <a:r>
              <a:rPr lang="en-US" sz="2200" dirty="0" smtClean="0"/>
              <a:t>–M </a:t>
            </a:r>
            <a:r>
              <a:rPr lang="en-US" sz="2200" dirty="0" smtClean="0">
                <a:hlinkClick r:id="rId3"/>
              </a:rPr>
              <a:t>username@gmail.com</a:t>
            </a:r>
            <a:endParaRPr lang="en-US" sz="2200" dirty="0" smtClean="0"/>
          </a:p>
          <a:p>
            <a:pPr>
              <a:spcBef>
                <a:spcPct val="20000"/>
              </a:spcBef>
            </a:pPr>
            <a:r>
              <a:rPr lang="en-US" sz="2200" dirty="0" smtClean="0"/>
              <a:t>#PBS –m abe</a:t>
            </a:r>
          </a:p>
          <a:p>
            <a:pPr>
              <a:spcBef>
                <a:spcPct val="20000"/>
              </a:spcBef>
            </a:pPr>
            <a:endParaRPr lang="en-US" sz="2200" dirty="0"/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 flipV="1">
            <a:off x="3352800" y="5519126"/>
            <a:ext cx="1192942" cy="5006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539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Demo #1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5943600" cy="790575"/>
          </a:xfrm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Example script with options covered so far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4872" y="2091323"/>
            <a:ext cx="3178128" cy="373542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cxnSp>
        <p:nvCxnSpPr>
          <p:cNvPr id="9" name="Straight Arrow Connector 8"/>
          <p:cNvCxnSpPr>
            <a:cxnSpLocks noChangeShapeType="1"/>
            <a:stCxn id="34" idx="3"/>
            <a:endCxn id="35" idx="1"/>
          </p:cNvCxnSpPr>
          <p:nvPr/>
        </p:nvCxnSpPr>
        <p:spPr bwMode="auto">
          <a:xfrm flipV="1">
            <a:off x="2105660" y="2655094"/>
            <a:ext cx="637540" cy="278606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  <a:stCxn id="42" idx="3"/>
          </p:cNvCxnSpPr>
          <p:nvPr/>
        </p:nvCxnSpPr>
        <p:spPr bwMode="auto">
          <a:xfrm>
            <a:off x="2105660" y="4183611"/>
            <a:ext cx="338074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35" idx="3"/>
          </p:cNvCxnSpPr>
          <p:nvPr/>
        </p:nvCxnSpPr>
        <p:spPr bwMode="auto">
          <a:xfrm>
            <a:off x="4267200" y="2655094"/>
            <a:ext cx="12192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34" idx="3"/>
            <a:endCxn id="36" idx="1"/>
          </p:cNvCxnSpPr>
          <p:nvPr/>
        </p:nvCxnSpPr>
        <p:spPr bwMode="auto">
          <a:xfrm>
            <a:off x="2105660" y="2933700"/>
            <a:ext cx="637540" cy="25003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Straight Arrow Connector 30"/>
          <p:cNvCxnSpPr>
            <a:cxnSpLocks noChangeShapeType="1"/>
            <a:stCxn id="36" idx="3"/>
          </p:cNvCxnSpPr>
          <p:nvPr/>
        </p:nvCxnSpPr>
        <p:spPr bwMode="auto">
          <a:xfrm>
            <a:off x="4267200" y="3183731"/>
            <a:ext cx="12192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0660" y="2590800"/>
            <a:ext cx="1905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Resource allocation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743200" y="2443163"/>
            <a:ext cx="1524000" cy="423862"/>
          </a:xfrm>
          <a:prstGeom prst="rect">
            <a:avLst/>
          </a:prstGeom>
          <a:solidFill>
            <a:schemeClr val="accent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Chunk-wise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2743200" y="2971800"/>
            <a:ext cx="1524000" cy="423862"/>
          </a:xfrm>
          <a:prstGeom prst="rect">
            <a:avLst/>
          </a:prstGeom>
          <a:solidFill>
            <a:schemeClr val="accent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Job-wise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84872" y="2481284"/>
            <a:ext cx="3124199" cy="252392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584871" y="2890837"/>
            <a:ext cx="3124200" cy="407213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00660" y="3840711"/>
            <a:ext cx="1905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Run options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584871" y="3448942"/>
            <a:ext cx="3124200" cy="1275160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4741" y="1524000"/>
            <a:ext cx="3342459" cy="2595077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</p:spPr>
      </p:pic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Elements of PBS script: PBS environment variables</a:t>
            </a:r>
          </a:p>
        </p:txBody>
      </p:sp>
      <p:sp>
        <p:nvSpPr>
          <p:cNvPr id="20" name="Text Placeholder 2"/>
          <p:cNvSpPr txBox="1">
            <a:spLocks/>
          </p:cNvSpPr>
          <p:nvPr/>
        </p:nvSpPr>
        <p:spPr bwMode="auto">
          <a:xfrm>
            <a:off x="152400" y="1447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9863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4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04863" indent="-23653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9" charset="2"/>
              <a:buChar char="ü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89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31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29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8303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2875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7447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2019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US" kern="0" dirty="0" smtClean="0">
                <a:solidFill>
                  <a:schemeClr val="bg2"/>
                </a:solidFill>
                <a:ea typeface="ＭＳ Ｐゴシック" pitchFamily="29" charset="-128"/>
              </a:rPr>
              <a:t>Shell header</a:t>
            </a:r>
          </a:p>
        </p:txBody>
      </p:sp>
      <p:sp>
        <p:nvSpPr>
          <p:cNvPr id="22" name="Text Placeholder 2"/>
          <p:cNvSpPr txBox="1">
            <a:spLocks/>
          </p:cNvSpPr>
          <p:nvPr/>
        </p:nvSpPr>
        <p:spPr bwMode="auto">
          <a:xfrm>
            <a:off x="152400" y="2133600"/>
            <a:ext cx="388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>
                <a:solidFill>
                  <a:schemeClr val="bg2"/>
                </a:solidFill>
              </a:rPr>
              <a:t>PBS in-script options</a:t>
            </a:r>
          </a:p>
        </p:txBody>
      </p:sp>
      <p:sp>
        <p:nvSpPr>
          <p:cNvPr id="23" name="Text Placeholder 2"/>
          <p:cNvSpPr txBox="1">
            <a:spLocks/>
          </p:cNvSpPr>
          <p:nvPr/>
        </p:nvSpPr>
        <p:spPr bwMode="auto">
          <a:xfrm>
            <a:off x="152400" y="2901373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b="1" dirty="0">
                <a:solidFill>
                  <a:srgbClr val="00B050"/>
                </a:solidFill>
              </a:rPr>
              <a:t>PBS environment variables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24" name="Text Placeholder 2"/>
          <p:cNvSpPr txBox="1">
            <a:spLocks/>
          </p:cNvSpPr>
          <p:nvPr/>
        </p:nvSpPr>
        <p:spPr bwMode="auto">
          <a:xfrm>
            <a:off x="152400" y="3581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>
                <a:solidFill>
                  <a:schemeClr val="bg2"/>
                </a:solidFill>
              </a:rPr>
              <a:t>Commands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1981200" y="1676400"/>
            <a:ext cx="25146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2971800" y="2362200"/>
            <a:ext cx="15240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>
            <a:off x="4114800" y="3200401"/>
            <a:ext cx="3048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1981200" y="3809422"/>
            <a:ext cx="24384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724400" y="1981200"/>
            <a:ext cx="3214842" cy="914400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5181600" y="3022600"/>
            <a:ext cx="2587922" cy="46297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724400" y="3628159"/>
            <a:ext cx="2071841" cy="362527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724399" y="1524000"/>
            <a:ext cx="1665441" cy="381000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Elements of PBS script: PBS environment variables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905000"/>
            <a:ext cx="8610600" cy="2743200"/>
          </a:xfrm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The </a:t>
            </a:r>
            <a:r>
              <a:rPr lang="en-US" b="1" dirty="0">
                <a:solidFill>
                  <a:srgbClr val="00B050"/>
                </a:solidFill>
                <a:ea typeface="ＭＳ Ｐゴシック" pitchFamily="29" charset="-128"/>
              </a:rPr>
              <a:t>PBS environment variables </a:t>
            </a:r>
            <a:r>
              <a:rPr lang="en-US" dirty="0" smtClean="0">
                <a:ea typeface="ＭＳ Ｐゴシック" pitchFamily="29" charset="-128"/>
              </a:rPr>
              <a:t>serves the same purpose as the ones commonly used in Unix; they contains information about the run-time environment of PBS such as working directory, user id, job id and others.</a:t>
            </a:r>
          </a:p>
          <a:p>
            <a:r>
              <a:rPr lang="en-US" dirty="0" smtClean="0">
                <a:ea typeface="ＭＳ Ｐゴシック" pitchFamily="29" charset="-128"/>
              </a:rPr>
              <a:t>There are two kinds of PBS environment variables:</a:t>
            </a:r>
          </a:p>
          <a:p>
            <a:pPr lvl="1"/>
            <a:r>
              <a:rPr lang="en-US" dirty="0" smtClean="0">
                <a:ea typeface="ＭＳ Ｐゴシック" pitchFamily="29" charset="-128"/>
              </a:rPr>
              <a:t>Ones inherited from the shell you submitted your PBS script from. (It has the form of PBS_O_)</a:t>
            </a:r>
          </a:p>
          <a:p>
            <a:pPr lvl="1"/>
            <a:r>
              <a:rPr lang="en-US" dirty="0" smtClean="0">
                <a:ea typeface="ＭＳ Ｐゴシック" pitchFamily="29" charset="-128"/>
              </a:rPr>
              <a:t>Ones that are not inherited. (Do not contain “O”)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58913"/>
            <a:ext cx="8763000" cy="158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228600" y="1458913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PBS environment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34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The Portable Batch System (PBS)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ea typeface="ＭＳ Ｐゴシック" pitchFamily="29" charset="-128"/>
              </a:rPr>
              <a:t>One major computational resource available to NCN is the cluster system at Purdue.</a:t>
            </a:r>
          </a:p>
          <a:p>
            <a:r>
              <a:rPr lang="en-US" dirty="0">
                <a:ea typeface="ＭＳ Ｐゴシック" pitchFamily="29" charset="-128"/>
              </a:rPr>
              <a:t>The cluster system, with its abundant computational power, serves many users and carries massive amount of tasks, thus a workload management system is implemented upon it.</a:t>
            </a:r>
          </a:p>
          <a:p>
            <a:endParaRPr lang="en-US" dirty="0">
              <a:ea typeface="ＭＳ Ｐゴシック" pitchFamily="29" charset="-128"/>
            </a:endParaRPr>
          </a:p>
          <a:p>
            <a:r>
              <a:rPr lang="en-US" dirty="0">
                <a:ea typeface="ＭＳ Ｐゴシック" pitchFamily="29" charset="-128"/>
              </a:rPr>
              <a:t>In order to use these resources, we as users must go </a:t>
            </a:r>
            <a:r>
              <a:rPr lang="en-US">
                <a:ea typeface="ＭＳ Ｐゴシック" pitchFamily="29" charset="-128"/>
              </a:rPr>
              <a:t>through the </a:t>
            </a:r>
            <a:r>
              <a:rPr lang="en-US" smtClean="0">
                <a:ea typeface="ＭＳ Ｐゴシック" pitchFamily="29" charset="-128"/>
              </a:rPr>
              <a:t>management </a:t>
            </a:r>
            <a:r>
              <a:rPr lang="en-US" dirty="0">
                <a:ea typeface="ＭＳ Ｐゴシック" pitchFamily="29" charset="-128"/>
              </a:rPr>
              <a:t>system called Portable Batch System (PBS) to properly schedule cluster usage.</a:t>
            </a:r>
          </a:p>
          <a:p>
            <a:endParaRPr lang="en-US" dirty="0">
              <a:ea typeface="ＭＳ Ｐゴシック" pitchFamily="29" charset="-128"/>
            </a:endParaRPr>
          </a:p>
          <a:p>
            <a:r>
              <a:rPr lang="en-US" dirty="0">
                <a:ea typeface="ＭＳ Ｐゴシック" pitchFamily="29" charset="-128"/>
              </a:rPr>
              <a:t>PBS is the de facto standard on Linux clusters across the world.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List of PBS environment variables</a:t>
            </a:r>
          </a:p>
        </p:txBody>
      </p:sp>
      <p:pic>
        <p:nvPicPr>
          <p:cNvPr id="3174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295400"/>
            <a:ext cx="664845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Common environment variables</a:t>
            </a:r>
          </a:p>
        </p:txBody>
      </p:sp>
      <p:grpSp>
        <p:nvGrpSpPr>
          <p:cNvPr id="32771" name="Group 19"/>
          <p:cNvGrpSpPr>
            <a:grpSpLocks/>
          </p:cNvGrpSpPr>
          <p:nvPr/>
        </p:nvGrpSpPr>
        <p:grpSpPr bwMode="auto">
          <a:xfrm>
            <a:off x="228600" y="3154363"/>
            <a:ext cx="8610600" cy="457200"/>
            <a:chOff x="304800" y="2667000"/>
            <a:chExt cx="8610600" cy="457200"/>
          </a:xfrm>
        </p:grpSpPr>
        <p:sp>
          <p:nvSpPr>
            <p:cNvPr id="5" name="Rounded Rectangle 4"/>
            <p:cNvSpPr/>
            <p:nvPr/>
          </p:nvSpPr>
          <p:spPr>
            <a:xfrm>
              <a:off x="6400800" y="2705100"/>
              <a:ext cx="2514600" cy="381000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  <a:effectLst>
              <a:glow rad="101600">
                <a:srgbClr val="0080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9pPr>
            </a:lstStyle>
            <a:p>
              <a:pPr algn="ctr" eaLnBrk="1" hangingPunct="1"/>
              <a:r>
                <a:rPr lang="en-US" sz="1800" dirty="0">
                  <a:solidFill>
                    <a:srgbClr val="FFFFFF"/>
                  </a:solidFill>
                </a:rPr>
                <a:t>PBS_JOBID / JOBNAME</a:t>
              </a:r>
            </a:p>
          </p:txBody>
        </p:sp>
        <p:sp>
          <p:nvSpPr>
            <p:cNvPr id="6" name="Text Placeholder 2"/>
            <p:cNvSpPr txBox="1">
              <a:spLocks/>
            </p:cNvSpPr>
            <p:nvPr/>
          </p:nvSpPr>
          <p:spPr bwMode="auto">
            <a:xfrm>
              <a:off x="304800" y="2667000"/>
              <a:ext cx="6629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169863" indent="-169863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sz="2200" dirty="0"/>
                <a:t>PBS job ID / job name</a:t>
              </a:r>
            </a:p>
          </p:txBody>
        </p:sp>
      </p:grpSp>
      <p:grpSp>
        <p:nvGrpSpPr>
          <p:cNvPr id="32772" name="Group 18"/>
          <p:cNvGrpSpPr>
            <a:grpSpLocks/>
          </p:cNvGrpSpPr>
          <p:nvPr/>
        </p:nvGrpSpPr>
        <p:grpSpPr bwMode="auto">
          <a:xfrm>
            <a:off x="228600" y="1447800"/>
            <a:ext cx="8610600" cy="457200"/>
            <a:chOff x="304800" y="1447800"/>
            <a:chExt cx="8610600" cy="457200"/>
          </a:xfrm>
        </p:grpSpPr>
        <p:sp>
          <p:nvSpPr>
            <p:cNvPr id="7" name="Text Placeholder 2"/>
            <p:cNvSpPr txBox="1">
              <a:spLocks/>
            </p:cNvSpPr>
            <p:nvPr/>
          </p:nvSpPr>
          <p:spPr bwMode="auto">
            <a:xfrm>
              <a:off x="304800" y="1447800"/>
              <a:ext cx="6629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169863" indent="-169863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sz="2200" dirty="0"/>
                <a:t>If running under PBS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00800" y="1485900"/>
              <a:ext cx="2514600" cy="381000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  <a:effectLst>
              <a:glow rad="101600">
                <a:srgbClr val="0080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9pPr>
            </a:lstStyle>
            <a:p>
              <a:pPr algn="ctr" eaLnBrk="1" hangingPunct="1"/>
              <a:r>
                <a:rPr lang="en-US" sz="1800" dirty="0">
                  <a:solidFill>
                    <a:srgbClr val="FFFFFF"/>
                  </a:solidFill>
                </a:rPr>
                <a:t>PBS_ENVIRONMENT</a:t>
              </a:r>
            </a:p>
          </p:txBody>
        </p:sp>
      </p:grp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228600" y="22098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Boolean variable. Useful for telling if the script is currently running under PBS</a:t>
            </a:r>
          </a:p>
        </p:txBody>
      </p:sp>
      <p:grpSp>
        <p:nvGrpSpPr>
          <p:cNvPr id="32774" name="Group 24"/>
          <p:cNvGrpSpPr>
            <a:grpSpLocks/>
          </p:cNvGrpSpPr>
          <p:nvPr/>
        </p:nvGrpSpPr>
        <p:grpSpPr bwMode="auto">
          <a:xfrm>
            <a:off x="228600" y="4860925"/>
            <a:ext cx="8610600" cy="457200"/>
            <a:chOff x="304800" y="4861560"/>
            <a:chExt cx="8610600" cy="457200"/>
          </a:xfrm>
        </p:grpSpPr>
        <p:sp>
          <p:nvSpPr>
            <p:cNvPr id="13" name="Rounded Rectangle 12"/>
            <p:cNvSpPr/>
            <p:nvPr/>
          </p:nvSpPr>
          <p:spPr>
            <a:xfrm>
              <a:off x="6400800" y="4861560"/>
              <a:ext cx="2514600" cy="381000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  <a:effectLst>
              <a:glow rad="101600">
                <a:srgbClr val="008000">
                  <a:alpha val="75000"/>
                </a:srgb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9pPr>
            </a:lstStyle>
            <a:p>
              <a:pPr algn="ctr" eaLnBrk="1" hangingPunct="1"/>
              <a:r>
                <a:rPr lang="en-US" sz="1800" dirty="0">
                  <a:solidFill>
                    <a:srgbClr val="FFFFFF"/>
                  </a:solidFill>
                </a:rPr>
                <a:t>PBS_O_PATH</a:t>
              </a:r>
            </a:p>
          </p:txBody>
        </p:sp>
        <p:sp>
          <p:nvSpPr>
            <p:cNvPr id="16" name="Text Placeholder 2"/>
            <p:cNvSpPr txBox="1">
              <a:spLocks/>
            </p:cNvSpPr>
            <p:nvPr/>
          </p:nvSpPr>
          <p:spPr bwMode="auto">
            <a:xfrm>
              <a:off x="304800" y="4861560"/>
              <a:ext cx="6629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marL="169863" indent="-169863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29" charset="-128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sz="2200" dirty="0"/>
                <a:t>Executable PATH (inherited)</a:t>
              </a:r>
            </a:p>
          </p:txBody>
        </p:sp>
      </p:grpSp>
      <p:sp>
        <p:nvSpPr>
          <p:cNvPr id="23" name="Text Placeholder 2"/>
          <p:cNvSpPr txBox="1">
            <a:spLocks/>
          </p:cNvSpPr>
          <p:nvPr/>
        </p:nvSpPr>
        <p:spPr bwMode="auto">
          <a:xfrm>
            <a:off x="228600" y="3886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200" dirty="0" smtClean="0"/>
              <a:t>This</a:t>
            </a:r>
            <a:r>
              <a:rPr lang="en-US" sz="2200" dirty="0" smtClean="0"/>
              <a:t> </a:t>
            </a:r>
            <a:r>
              <a:rPr lang="en-US" sz="2200" dirty="0"/>
              <a:t>returns a value that is unique to a certain job. Useful for discriminating different jobs that are running altogether. </a:t>
            </a:r>
          </a:p>
        </p:txBody>
      </p:sp>
      <p:sp>
        <p:nvSpPr>
          <p:cNvPr id="24" name="Text Placeholder 2"/>
          <p:cNvSpPr txBox="1">
            <a:spLocks/>
          </p:cNvSpPr>
          <p:nvPr/>
        </p:nvSpPr>
        <p:spPr bwMode="auto">
          <a:xfrm>
            <a:off x="228600" y="55626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If program is not within the paths defined here, it won’t be found by the program. </a:t>
            </a:r>
          </a:p>
        </p:txBody>
      </p: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>
            <a:off x="228600" y="47244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228600" y="2971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Common environment variables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6629400" cy="457200"/>
          </a:xfrm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Current working directory (inherited)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324600" y="1485900"/>
            <a:ext cx="2514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PBS_O_WORKDIR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458" y="4419835"/>
            <a:ext cx="8653283" cy="1066565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304800" y="2286000"/>
            <a:ext cx="8610600" cy="198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9863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4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04863" indent="-23653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9" charset="2"/>
              <a:buChar char="ü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89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31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29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8303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2875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7447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2019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/>
              <a:t>You will end up at your home folder after connecting to the cluster.</a:t>
            </a:r>
          </a:p>
          <a:p>
            <a:r>
              <a:rPr lang="en-US" dirty="0"/>
              <a:t>If you want to run files in the </a:t>
            </a:r>
            <a:r>
              <a:rPr lang="en-US" dirty="0" smtClean="0"/>
              <a:t>directory where </a:t>
            </a:r>
            <a:r>
              <a:rPr lang="en-US" dirty="0"/>
              <a:t>the </a:t>
            </a:r>
            <a:r>
              <a:rPr lang="en-US" b="1" dirty="0" smtClean="0"/>
              <a:t>qsub</a:t>
            </a:r>
            <a:r>
              <a:rPr lang="en-US" dirty="0" smtClean="0"/>
              <a:t> command was executed, </a:t>
            </a:r>
            <a:r>
              <a:rPr lang="en-US" dirty="0"/>
              <a:t>you have to </a:t>
            </a:r>
            <a:r>
              <a:rPr lang="en-US" b="1" dirty="0"/>
              <a:t>cd</a:t>
            </a:r>
            <a:r>
              <a:rPr lang="en-US" dirty="0"/>
              <a:t> to that </a:t>
            </a:r>
            <a:r>
              <a:rPr lang="en-US" dirty="0" smtClean="0"/>
              <a:t>folder.</a:t>
            </a:r>
            <a:endParaRPr lang="en-US" dirty="0"/>
          </a:p>
          <a:p>
            <a:r>
              <a:rPr lang="en-US" b="1" dirty="0"/>
              <a:t>$PBS_O_WORKDIR</a:t>
            </a:r>
            <a:r>
              <a:rPr lang="en-US" dirty="0"/>
              <a:t> contains the full address of where the script was executed, and is thus an easy way to get back to that </a:t>
            </a:r>
            <a:r>
              <a:rPr lang="en-US" dirty="0" smtClean="0"/>
              <a:t>folder.</a:t>
            </a:r>
            <a:endParaRPr lang="en-US" dirty="0"/>
          </a:p>
          <a:p>
            <a:endParaRPr lang="en-US" kern="0" dirty="0" smtClean="0">
              <a:ea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Demo #2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2400" y="1447800"/>
            <a:ext cx="1943100" cy="4572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a typeface="ＭＳ Ｐゴシック" pitchFamily="29" charset="-128"/>
              </a:rPr>
              <a:t>Shell header</a:t>
            </a:r>
            <a:endParaRPr lang="en-US" dirty="0" smtClean="0">
              <a:solidFill>
                <a:srgbClr val="FF0000"/>
              </a:solidFill>
              <a:ea typeface="ＭＳ Ｐゴシック" pitchFamily="29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3979" y="1524001"/>
            <a:ext cx="4721421" cy="4384176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</p:spPr>
      </p:pic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152399" y="2133600"/>
            <a:ext cx="31308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b="1" dirty="0">
                <a:solidFill>
                  <a:srgbClr val="7030A0"/>
                </a:solidFill>
              </a:rPr>
              <a:t>PBS in-script options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132131" y="3581400"/>
            <a:ext cx="38369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b="1" dirty="0">
                <a:solidFill>
                  <a:srgbClr val="00B050"/>
                </a:solidFill>
              </a:rPr>
              <a:t>PBS environment variables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152400" y="4648200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b="1" dirty="0">
                <a:solidFill>
                  <a:srgbClr val="0070C0"/>
                </a:solidFill>
              </a:rPr>
              <a:t>Commands</a:t>
            </a:r>
            <a:endParaRPr lang="en-US" sz="2200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2330771" y="1676400"/>
            <a:ext cx="17145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3283271" y="2400300"/>
            <a:ext cx="6858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3969071" y="3810000"/>
            <a:ext cx="145729" cy="57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  <a:stCxn id="9" idx="3"/>
          </p:cNvCxnSpPr>
          <p:nvPr/>
        </p:nvCxnSpPr>
        <p:spPr bwMode="auto">
          <a:xfrm>
            <a:off x="2095500" y="4876800"/>
            <a:ext cx="1949771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224511" y="1904999"/>
            <a:ext cx="2865068" cy="1676401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95800" y="3658178"/>
            <a:ext cx="1676400" cy="30422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241544" y="4038600"/>
            <a:ext cx="4524435" cy="182880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230584" y="1524001"/>
            <a:ext cx="1258795" cy="30479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995" name="Slide Number Placeholder 419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Executable Functions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7772400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200" dirty="0" smtClean="0"/>
              <a:t>Remember that the basis of PBS commands consists of the </a:t>
            </a:r>
            <a:r>
              <a:rPr lang="en-US" sz="2200" b="1" dirty="0">
                <a:solidFill>
                  <a:srgbClr val="7030A0"/>
                </a:solidFill>
              </a:rPr>
              <a:t>in-script options</a:t>
            </a:r>
            <a:r>
              <a:rPr lang="en-US" sz="2200" dirty="0" smtClean="0"/>
              <a:t>, </a:t>
            </a:r>
            <a:r>
              <a:rPr lang="en-US" sz="2200" b="1" dirty="0">
                <a:solidFill>
                  <a:srgbClr val="00B050"/>
                </a:solidFill>
              </a:rPr>
              <a:t>environment variables </a:t>
            </a:r>
            <a:r>
              <a:rPr lang="en-US" sz="2200" dirty="0" smtClean="0"/>
              <a:t>and the 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  <a:t>executable functions </a:t>
            </a:r>
            <a:r>
              <a:rPr lang="en-US" sz="2200" dirty="0" smtClean="0"/>
              <a:t>form the basis of PBS commands.</a:t>
            </a:r>
          </a:p>
          <a:p>
            <a:pPr>
              <a:spcBef>
                <a:spcPct val="20000"/>
              </a:spcBef>
            </a:pPr>
            <a:endParaRPr lang="en-US" sz="2200" dirty="0"/>
          </a:p>
          <a:p>
            <a:pPr>
              <a:spcBef>
                <a:spcPct val="20000"/>
              </a:spcBef>
            </a:pPr>
            <a:r>
              <a:rPr lang="en-US" sz="2200" dirty="0" smtClean="0"/>
              <a:t>Let’s take a look at the 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  <a:t>executable functions </a:t>
            </a:r>
            <a:r>
              <a:rPr lang="en-US" sz="2200" dirty="0" smtClean="0"/>
              <a:t>used to submit the script, and monitor and modify the jobs. </a:t>
            </a:r>
          </a:p>
          <a:p>
            <a:pPr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18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Submitting a PBS script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2133600"/>
            <a:ext cx="8610600" cy="990600"/>
          </a:xfrm>
        </p:spPr>
        <p:txBody>
          <a:bodyPr/>
          <a:lstStyle/>
          <a:p>
            <a:r>
              <a:rPr lang="en-US" b="1" dirty="0" smtClean="0">
                <a:ea typeface="ＭＳ Ｐゴシック" pitchFamily="29" charset="-128"/>
              </a:rPr>
              <a:t>qsub [script]</a:t>
            </a:r>
            <a:r>
              <a:rPr lang="en-US" dirty="0" smtClean="0">
                <a:ea typeface="ＭＳ Ｐゴシック" pitchFamily="29" charset="-128"/>
              </a:rPr>
              <a:t> will simply submit the job request to PBS. A successful submission will show a job ID.</a:t>
            </a:r>
          </a:p>
          <a:p>
            <a:endParaRPr lang="en-US" dirty="0" smtClean="0">
              <a:ea typeface="ＭＳ Ｐゴシック" pitchFamily="29" charset="-128"/>
            </a:endParaRP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228600" y="14589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Submission of a job</a:t>
            </a:r>
          </a:p>
        </p:txBody>
      </p:sp>
      <p:pic>
        <p:nvPicPr>
          <p:cNvPr id="3584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4826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7162800" y="16002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qsub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Checking job status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228600" y="14589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Checking </a:t>
            </a:r>
            <a:r>
              <a:rPr lang="en-US" sz="1800" dirty="0" smtClean="0">
                <a:solidFill>
                  <a:srgbClr val="3366FF"/>
                </a:solidFill>
              </a:rPr>
              <a:t>job status</a:t>
            </a:r>
            <a:endParaRPr lang="en-US" sz="1800" dirty="0">
              <a:solidFill>
                <a:srgbClr val="3366FF"/>
              </a:solidFill>
            </a:endParaRPr>
          </a:p>
        </p:txBody>
      </p:sp>
      <p:pic>
        <p:nvPicPr>
          <p:cNvPr id="36869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" y="1828800"/>
            <a:ext cx="8953500" cy="271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7162800" y="16002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qstat -a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086600" y="4572000"/>
          <a:ext cx="1600200" cy="1857375"/>
        </p:xfrm>
        <a:graphic>
          <a:graphicData uri="http://schemas.openxmlformats.org/drawingml/2006/table">
            <a:tbl>
              <a:tblPr/>
              <a:tblGrid>
                <a:gridCol w="457200"/>
                <a:gridCol w="114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queued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running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hold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B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exiting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7050001"/>
              </p:ext>
            </p:extLst>
          </p:nvPr>
        </p:nvGraphicFramePr>
        <p:xfrm>
          <a:off x="152400" y="4572000"/>
          <a:ext cx="4876800" cy="1857375"/>
        </p:xfrm>
        <a:graphic>
          <a:graphicData uri="http://schemas.openxmlformats.org/drawingml/2006/table">
            <a:tbl>
              <a:tblPr/>
              <a:tblGrid>
                <a:gridCol w="1752600"/>
                <a:gridCol w="3124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Number of nodes 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TSK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B9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Total number of processes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B95C">
                        <a:alpha val="20000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Req’d 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Total RAM requested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Req’d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B95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Walltime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B95C">
                        <a:alpha val="20000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Elap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9" charset="-128"/>
                        </a:rPr>
                        <a:t>Has run for how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7B9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30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Checking job status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4343400"/>
            <a:ext cx="8610600" cy="1219200"/>
          </a:xfrm>
        </p:spPr>
        <p:txBody>
          <a:bodyPr/>
          <a:lstStyle/>
          <a:p>
            <a:r>
              <a:rPr lang="en-US" b="1" dirty="0" smtClean="0">
                <a:ea typeface="ＭＳ Ｐゴシック" pitchFamily="29" charset="-128"/>
              </a:rPr>
              <a:t>qstat</a:t>
            </a:r>
            <a:r>
              <a:rPr lang="en-US" dirty="0" smtClean="0">
                <a:ea typeface="ＭＳ Ｐゴシック" pitchFamily="29" charset="-128"/>
              </a:rPr>
              <a:t> and </a:t>
            </a:r>
            <a:r>
              <a:rPr lang="en-US" b="1" dirty="0" smtClean="0">
                <a:ea typeface="ＭＳ Ｐゴシック" pitchFamily="29" charset="-128"/>
              </a:rPr>
              <a:t>qstat –a </a:t>
            </a:r>
            <a:r>
              <a:rPr lang="en-US" dirty="0" smtClean="0">
                <a:ea typeface="ＭＳ Ｐゴシック" pitchFamily="29" charset="-128"/>
              </a:rPr>
              <a:t>will give you a quick view of all current running jobs</a:t>
            </a:r>
            <a:r>
              <a:rPr lang="en-US" dirty="0">
                <a:ea typeface="ＭＳ Ｐゴシック" pitchFamily="29" charset="-128"/>
              </a:rPr>
              <a:t> </a:t>
            </a:r>
            <a:r>
              <a:rPr lang="en-US" dirty="0" smtClean="0">
                <a:ea typeface="ＭＳ Ｐゴシック" pitchFamily="29" charset="-128"/>
              </a:rPr>
              <a:t>on the server on all queues. </a:t>
            </a:r>
          </a:p>
          <a:p>
            <a:r>
              <a:rPr lang="en-US" dirty="0" smtClean="0">
                <a:ea typeface="ＭＳ Ｐゴシック" pitchFamily="29" charset="-128"/>
              </a:rPr>
              <a:t>Too see your own, use </a:t>
            </a:r>
            <a:r>
              <a:rPr lang="en-US" b="1" dirty="0" smtClean="0">
                <a:ea typeface="ＭＳ Ｐゴシック" pitchFamily="29" charset="-128"/>
              </a:rPr>
              <a:t>–u yourusername</a:t>
            </a:r>
            <a:endParaRPr lang="en-US" dirty="0" smtClean="0">
              <a:ea typeface="ＭＳ Ｐゴシック" pitchFamily="2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27</a:t>
            </a:fld>
            <a:endParaRPr lang="en-US" dirty="0"/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228600" y="1447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228600" y="14589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Checking </a:t>
            </a:r>
            <a:r>
              <a:rPr lang="en-US" sz="1800" dirty="0" smtClean="0">
                <a:solidFill>
                  <a:srgbClr val="3366FF"/>
                </a:solidFill>
              </a:rPr>
              <a:t>job status</a:t>
            </a:r>
            <a:endParaRPr lang="en-US" sz="1800" dirty="0">
              <a:solidFill>
                <a:srgbClr val="3366FF"/>
              </a:solidFill>
            </a:endParaRPr>
          </a:p>
        </p:txBody>
      </p:sp>
      <p:pic>
        <p:nvPicPr>
          <p:cNvPr id="17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" y="1847850"/>
            <a:ext cx="8658225" cy="2184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7162800" y="16002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qstat –u </a:t>
            </a:r>
          </a:p>
        </p:txBody>
      </p:sp>
    </p:spTree>
    <p:extLst>
      <p:ext uri="{BB962C8B-B14F-4D97-AF65-F5344CB8AC3E}">
        <p14:creationId xmlns:p14="http://schemas.microsoft.com/office/powerpoint/2010/main" xmlns="" val="9963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Checking job status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105400" y="2362200"/>
            <a:ext cx="3810000" cy="3733800"/>
          </a:xfrm>
        </p:spPr>
        <p:txBody>
          <a:bodyPr/>
          <a:lstStyle/>
          <a:p>
            <a:r>
              <a:rPr lang="en-US" b="1" dirty="0" smtClean="0">
                <a:ea typeface="ＭＳ Ｐゴシック" pitchFamily="29" charset="-128"/>
              </a:rPr>
              <a:t>qstat –f [jobID] </a:t>
            </a:r>
            <a:r>
              <a:rPr lang="en-US" dirty="0" smtClean="0">
                <a:ea typeface="ＭＳ Ｐゴシック" pitchFamily="29" charset="-128"/>
              </a:rPr>
              <a:t>will give you full information about the job, with nodes are used, output paths, memory used etc.</a:t>
            </a:r>
          </a:p>
          <a:p>
            <a:r>
              <a:rPr lang="en-US" dirty="0" smtClean="0">
                <a:ea typeface="ＭＳ Ｐゴシック" pitchFamily="29" charset="-128"/>
              </a:rPr>
              <a:t>Alternatively, the command </a:t>
            </a:r>
            <a:r>
              <a:rPr lang="en-US" b="1" dirty="0" smtClean="0">
                <a:ea typeface="ＭＳ Ｐゴシック" pitchFamily="29" charset="-128"/>
              </a:rPr>
              <a:t>checkjob –v [jobID] </a:t>
            </a:r>
            <a:r>
              <a:rPr lang="en-US" dirty="0" smtClean="0">
                <a:ea typeface="ＭＳ Ｐゴシック" pitchFamily="29" charset="-128"/>
              </a:rPr>
              <a:t>does almost the same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28</a:t>
            </a:fld>
            <a:endParaRPr lang="en-US" dirty="0"/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228600" y="1447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228600" y="14589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Checking </a:t>
            </a:r>
            <a:r>
              <a:rPr lang="en-US" sz="1800" dirty="0" smtClean="0">
                <a:solidFill>
                  <a:srgbClr val="3366FF"/>
                </a:solidFill>
              </a:rPr>
              <a:t>job status</a:t>
            </a:r>
            <a:endParaRPr lang="en-US" sz="1800" dirty="0">
              <a:solidFill>
                <a:srgbClr val="3366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62800" y="16002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qstat </a:t>
            </a:r>
            <a:r>
              <a:rPr lang="en-US" sz="1800" dirty="0" smtClean="0">
                <a:solidFill>
                  <a:srgbClr val="FFFFFF"/>
                </a:solidFill>
              </a:rPr>
              <a:t>–f </a:t>
            </a: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108" y="1828800"/>
            <a:ext cx="4208892" cy="472440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5356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8718550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Checking queue status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228600" y="14589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Checking queue status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62800" y="16002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qstat –Q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3429000"/>
            <a:ext cx="8610600" cy="1219200"/>
          </a:xfrm>
        </p:spPr>
        <p:txBody>
          <a:bodyPr/>
          <a:lstStyle/>
          <a:p>
            <a:r>
              <a:rPr lang="en-US" b="1" dirty="0" smtClean="0">
                <a:ea typeface="ＭＳ Ｐゴシック" pitchFamily="29" charset="-128"/>
              </a:rPr>
              <a:t>qstat –Q </a:t>
            </a:r>
            <a:r>
              <a:rPr lang="en-US" dirty="0" smtClean="0">
                <a:ea typeface="ＭＳ Ｐゴシック" pitchFamily="29" charset="-128"/>
              </a:rPr>
              <a:t>will give an overview of the queue</a:t>
            </a:r>
          </a:p>
          <a:p>
            <a:endParaRPr lang="en-US" dirty="0">
              <a:ea typeface="ＭＳ Ｐゴシック" pitchFamily="29" charset="-128"/>
            </a:endParaRPr>
          </a:p>
          <a:p>
            <a:r>
              <a:rPr lang="en-US" dirty="0" smtClean="0">
                <a:ea typeface="ＭＳ Ｐゴシック" pitchFamily="29" charset="-128"/>
              </a:rPr>
              <a:t>Refer to </a:t>
            </a:r>
            <a:r>
              <a:rPr lang="en-US" b="1" dirty="0" smtClean="0">
                <a:ea typeface="ＭＳ Ｐゴシック" pitchFamily="29" charset="-128"/>
              </a:rPr>
              <a:t>man qstat</a:t>
            </a:r>
            <a:r>
              <a:rPr lang="en-US" dirty="0" smtClean="0">
                <a:ea typeface="ＭＳ Ｐゴシック" pitchFamily="29" charset="-128"/>
              </a:rPr>
              <a:t> </a:t>
            </a:r>
            <a:r>
              <a:rPr lang="en-US" dirty="0" smtClean="0">
                <a:ea typeface="ＭＳ Ｐゴシック" pitchFamily="29" charset="-128"/>
                <a:sym typeface="Wingdings" pitchFamily="2" charset="2"/>
              </a:rPr>
              <a:t> “Displaying Queue Status”</a:t>
            </a:r>
            <a:endParaRPr lang="en-US" dirty="0" smtClean="0">
              <a:ea typeface="ＭＳ Ｐゴシック" pitchFamily="2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Demo #1: a PBS run example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971800" y="1447800"/>
            <a:ext cx="6096000" cy="4953000"/>
          </a:xfrm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We will use this example as a guide to learn about PBS piece by piece.</a:t>
            </a:r>
          </a:p>
          <a:p>
            <a:endParaRPr lang="en-US" dirty="0" smtClean="0">
              <a:ea typeface="ＭＳ Ｐゴシック" pitchFamily="29" charset="-128"/>
            </a:endParaRPr>
          </a:p>
          <a:p>
            <a:r>
              <a:rPr lang="en-US" dirty="0" smtClean="0">
                <a:ea typeface="ＭＳ Ｐゴシック" pitchFamily="29" charset="-128"/>
              </a:rPr>
              <a:t>In the script file, all lines beginning with #PBS are understood by the PBS system as PBS commands – not as comments.</a:t>
            </a:r>
          </a:p>
          <a:p>
            <a:r>
              <a:rPr lang="en-US" dirty="0" smtClean="0">
                <a:ea typeface="ＭＳ Ｐゴシック" pitchFamily="29" charset="-128"/>
              </a:rPr>
              <a:t>The have to be in the top, however. Otherwise they </a:t>
            </a:r>
            <a:r>
              <a:rPr lang="en-US" i="1" dirty="0" smtClean="0">
                <a:ea typeface="ＭＳ Ｐゴシック" pitchFamily="29" charset="-128"/>
              </a:rPr>
              <a:t>will</a:t>
            </a:r>
            <a:r>
              <a:rPr lang="en-US" dirty="0" smtClean="0">
                <a:ea typeface="ＭＳ Ｐゴシック" pitchFamily="29" charset="-128"/>
              </a:rPr>
              <a:t> be interpreted as comments by the shell.</a:t>
            </a:r>
          </a:p>
          <a:p>
            <a:r>
              <a:rPr lang="en-US" dirty="0" smtClean="0">
                <a:ea typeface="ＭＳ Ｐゴシック" pitchFamily="29" charset="-128"/>
              </a:rPr>
              <a:t>The script </a:t>
            </a:r>
            <a:r>
              <a:rPr lang="en-US" b="1" dirty="0" smtClean="0">
                <a:ea typeface="ＭＳ Ｐゴシック" pitchFamily="29" charset="-128"/>
              </a:rPr>
              <a:t>does not </a:t>
            </a:r>
            <a:r>
              <a:rPr lang="en-US" dirty="0" smtClean="0">
                <a:ea typeface="ＭＳ Ｐゴシック" pitchFamily="29" charset="-128"/>
              </a:rPr>
              <a:t>have to have a specific file type ending, but to make it easier to sort out your files, I recommend the ending </a:t>
            </a:r>
            <a:r>
              <a:rPr lang="en-US" b="1" dirty="0" smtClean="0">
                <a:ea typeface="ＭＳ Ｐゴシック" pitchFamily="29" charset="-128"/>
              </a:rPr>
              <a:t>.pbs </a:t>
            </a:r>
            <a:r>
              <a:rPr lang="en-US" dirty="0" smtClean="0">
                <a:ea typeface="ＭＳ Ｐゴシック" pitchFamily="29" charset="-128"/>
              </a:rPr>
              <a:t>as in </a:t>
            </a:r>
            <a:r>
              <a:rPr lang="en-US" b="1" dirty="0" smtClean="0">
                <a:ea typeface="ＭＳ Ｐゴシック" pitchFamily="29" charset="-128"/>
              </a:rPr>
              <a:t>myjobfile.pbs</a:t>
            </a:r>
          </a:p>
          <a:p>
            <a:endParaRPr lang="en-US" dirty="0" smtClean="0">
              <a:ea typeface="ＭＳ Ｐゴシック" pitchFamily="29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24000"/>
            <a:ext cx="2667000" cy="2070652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5" y="1362075"/>
            <a:ext cx="77819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NCN queue</a:t>
            </a:r>
          </a:p>
        </p:txBody>
      </p:sp>
      <p:pic>
        <p:nvPicPr>
          <p:cNvPr id="3891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3419475"/>
            <a:ext cx="80454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7162800" y="16002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qstat –Qf ncn</a:t>
            </a:r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>
            <a:off x="457200" y="3343275"/>
            <a:ext cx="7696200" cy="158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Delete your jobs</a:t>
            </a:r>
          </a:p>
        </p:txBody>
      </p:sp>
      <p:sp>
        <p:nvSpPr>
          <p:cNvPr id="4096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524000"/>
            <a:ext cx="8610600" cy="457200"/>
          </a:xfrm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Delete specific job(s)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62800" y="16002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qdel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68" name="TextBox 7"/>
          <p:cNvSpPr txBox="1">
            <a:spLocks noChangeArrowheads="1"/>
          </p:cNvSpPr>
          <p:nvPr/>
        </p:nvSpPr>
        <p:spPr bwMode="auto">
          <a:xfrm>
            <a:off x="228600" y="20685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pic>
        <p:nvPicPr>
          <p:cNvPr id="4096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91000"/>
            <a:ext cx="883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210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152400" y="24384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200" smtClean="0"/>
              <a:t>Correctly</a:t>
            </a:r>
            <a:r>
              <a:rPr lang="en-US" sz="2200" smtClean="0"/>
              <a:t> </a:t>
            </a:r>
            <a:r>
              <a:rPr lang="en-US" sz="2200"/>
              <a:t>delete </a:t>
            </a:r>
            <a:r>
              <a:rPr lang="en-US" sz="2200" dirty="0"/>
              <a:t>a job of yours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 bwMode="auto">
          <a:xfrm>
            <a:off x="152400" y="37084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Attempting to delete a job of others</a:t>
            </a:r>
          </a:p>
        </p:txBody>
      </p:sp>
      <p:sp>
        <p:nvSpPr>
          <p:cNvPr id="14" name="Text Placeholder 2"/>
          <p:cNvSpPr txBox="1">
            <a:spLocks/>
          </p:cNvSpPr>
          <p:nvPr/>
        </p:nvSpPr>
        <p:spPr bwMode="auto">
          <a:xfrm>
            <a:off x="152400" y="51054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/>
              <a:t>You may only delete a job of yours, not others.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536" y="3276600"/>
            <a:ext cx="7858297" cy="1169607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itchFamily="29" charset="-128"/>
              </a:rPr>
              <a:t>Selecting</a:t>
            </a:r>
            <a:r>
              <a:rPr lang="en-US">
                <a:ea typeface="ＭＳ Ｐゴシック" pitchFamily="29" charset="-128"/>
              </a:rPr>
              <a:t> specific </a:t>
            </a:r>
            <a:r>
              <a:rPr lang="en-US" dirty="0">
                <a:ea typeface="ＭＳ Ｐゴシック" pitchFamily="29" charset="-128"/>
              </a:rPr>
              <a:t>jobs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511300"/>
            <a:ext cx="8610600" cy="457200"/>
          </a:xfrm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Selecting specific job(s)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62800" y="15875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qselect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351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9944" name="TextBox 7"/>
          <p:cNvSpPr txBox="1">
            <a:spLocks noChangeArrowheads="1"/>
          </p:cNvSpPr>
          <p:nvPr/>
        </p:nvSpPr>
        <p:spPr bwMode="auto">
          <a:xfrm>
            <a:off x="228600" y="19923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Selecting your jobs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228600" y="2895600"/>
            <a:ext cx="86106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9863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4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04863" indent="-23653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9" charset="2"/>
              <a:buChar char="ü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89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31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29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8303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2875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7447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2019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>
                <a:ea typeface="ＭＳ Ｐゴシック" pitchFamily="29" charset="-128"/>
              </a:rPr>
              <a:t>Can be used to delete all jobs returned by </a:t>
            </a:r>
            <a:r>
              <a:rPr lang="en-US" b="1" kern="0" dirty="0" smtClean="0">
                <a:ea typeface="ＭＳ Ｐゴシック" pitchFamily="29" charset="-128"/>
              </a:rPr>
              <a:t>qselect</a:t>
            </a:r>
            <a:endParaRPr lang="en-US" b="1" kern="0" dirty="0">
              <a:ea typeface="ＭＳ Ｐゴシック" pitchFamily="29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537" y="2362200"/>
            <a:ext cx="7858297" cy="39291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cxnSp>
        <p:nvCxnSpPr>
          <p:cNvPr id="4" name="Straight Connector 3"/>
          <p:cNvCxnSpPr/>
          <p:nvPr/>
        </p:nvCxnSpPr>
        <p:spPr>
          <a:xfrm>
            <a:off x="1219200" y="3429000"/>
            <a:ext cx="198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91400" y="3480403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3" name="Text Placeholder 2"/>
          <p:cNvSpPr txBox="1">
            <a:spLocks/>
          </p:cNvSpPr>
          <p:nvPr/>
        </p:nvSpPr>
        <p:spPr bwMode="auto">
          <a:xfrm>
            <a:off x="228600" y="4588396"/>
            <a:ext cx="86106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9863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4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04863" indent="-23653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9" charset="2"/>
              <a:buChar char="ü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89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31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29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8303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2875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7447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2019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>
                <a:ea typeface="ＭＳ Ｐゴシック" pitchFamily="29" charset="-128"/>
              </a:rPr>
              <a:t>Or you can write out a list of all your jobs to a file</a:t>
            </a:r>
            <a:endParaRPr lang="en-US" b="1" kern="0" dirty="0">
              <a:ea typeface="ＭＳ Ｐゴシック" pitchFamily="29" charset="-12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537" y="5039143"/>
            <a:ext cx="7858297" cy="112391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Interactive jobs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799"/>
            <a:ext cx="8534400" cy="3683025"/>
          </a:xfrm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If you want direct control of your job, there is one more way to run jobs on the cluster. This is called “interactive jobs”.</a:t>
            </a:r>
          </a:p>
          <a:p>
            <a:r>
              <a:rPr lang="en-US" dirty="0" smtClean="0">
                <a:ea typeface="ＭＳ Ｐゴシック" pitchFamily="29" charset="-128"/>
              </a:rPr>
              <a:t>If you supply the option </a:t>
            </a:r>
            <a:r>
              <a:rPr lang="en-US" b="1" dirty="0" smtClean="0">
                <a:ea typeface="ＭＳ Ｐゴシック" pitchFamily="29" charset="-128"/>
              </a:rPr>
              <a:t>–I</a:t>
            </a:r>
            <a:r>
              <a:rPr lang="en-US" dirty="0" smtClean="0">
                <a:ea typeface="ＭＳ Ｐゴシック" pitchFamily="29" charset="-128"/>
              </a:rPr>
              <a:t> (capital “</a:t>
            </a:r>
            <a:r>
              <a:rPr lang="en-US" dirty="0" err="1" smtClean="0">
                <a:ea typeface="ＭＳ Ｐゴシック" pitchFamily="29" charset="-128"/>
              </a:rPr>
              <a:t>i</a:t>
            </a:r>
            <a:r>
              <a:rPr lang="en-US" dirty="0" smtClean="0">
                <a:ea typeface="ＭＳ Ｐゴシック" pitchFamily="29" charset="-128"/>
              </a:rPr>
              <a:t>” ), you will be interactively connected to your requested nodes, which means that you can navigate your folders and files as </a:t>
            </a:r>
            <a:r>
              <a:rPr lang="en-US" dirty="0" smtClean="0">
                <a:ea typeface="ＭＳ Ｐゴシック" pitchFamily="29" charset="-128"/>
              </a:rPr>
              <a:t>normally.</a:t>
            </a:r>
            <a:endParaRPr lang="en-US" dirty="0" smtClean="0">
              <a:ea typeface="ＭＳ Ｐゴシック" pitchFamily="29" charset="-128"/>
            </a:endParaRPr>
          </a:p>
          <a:p>
            <a:r>
              <a:rPr lang="en-US" dirty="0" smtClean="0">
                <a:ea typeface="ＭＳ Ｐゴシック" pitchFamily="29" charset="-128"/>
              </a:rPr>
              <a:t>The job will be waiting in the queue until ready. Then just run the commands as you otherwise would have done. When done, type </a:t>
            </a:r>
            <a:r>
              <a:rPr lang="en-US" b="1" dirty="0" smtClean="0">
                <a:ea typeface="ＭＳ Ｐゴシック" pitchFamily="29" charset="-128"/>
              </a:rPr>
              <a:t>exit</a:t>
            </a:r>
            <a:r>
              <a:rPr lang="en-US" dirty="0" smtClean="0">
                <a:ea typeface="ＭＳ Ｐゴシック" pitchFamily="29" charset="-128"/>
              </a:rPr>
              <a:t>, otherwise you will be disconnected after your </a:t>
            </a:r>
            <a:r>
              <a:rPr lang="en-US" dirty="0" err="1" smtClean="0">
                <a:ea typeface="ＭＳ Ｐゴシック" pitchFamily="29" charset="-128"/>
              </a:rPr>
              <a:t>walltime</a:t>
            </a:r>
            <a:r>
              <a:rPr lang="en-US" dirty="0" smtClean="0">
                <a:ea typeface="ＭＳ Ｐゴシック" pitchFamily="29" charset="-128"/>
              </a:rPr>
              <a:t> is up.</a:t>
            </a:r>
          </a:p>
          <a:p>
            <a:r>
              <a:rPr lang="en-US" dirty="0" smtClean="0">
                <a:ea typeface="ＭＳ Ｐゴシック" pitchFamily="29" charset="-128"/>
              </a:rPr>
              <a:t>If the job is interactive, all commands past the last </a:t>
            </a:r>
            <a:r>
              <a:rPr lang="en-US" b="1" dirty="0" smtClean="0">
                <a:ea typeface="ＭＳ Ｐゴシック" pitchFamily="29" charset="-128"/>
              </a:rPr>
              <a:t>#PBS </a:t>
            </a:r>
            <a:r>
              <a:rPr lang="en-US" dirty="0" smtClean="0">
                <a:ea typeface="ＭＳ Ｐゴシック" pitchFamily="29" charset="-128"/>
              </a:rPr>
              <a:t>line are ignored</a:t>
            </a:r>
          </a:p>
          <a:p>
            <a:endParaRPr lang="en-US" dirty="0" smtClean="0">
              <a:ea typeface="ＭＳ Ｐゴシック" pitchFamily="2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0773" y="5130824"/>
            <a:ext cx="2722418" cy="1373399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1173" y="5130824"/>
            <a:ext cx="4172682" cy="58417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1173" y="5920047"/>
            <a:ext cx="4172682" cy="584176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cxnSp>
        <p:nvCxnSpPr>
          <p:cNvPr id="18" name="Straight Arrow Connector 17"/>
          <p:cNvCxnSpPr/>
          <p:nvPr/>
        </p:nvCxnSpPr>
        <p:spPr>
          <a:xfrm flipH="1">
            <a:off x="1600200" y="64008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61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PBS scripts together with command line arguments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799"/>
            <a:ext cx="8077200" cy="1144589"/>
          </a:xfrm>
        </p:spPr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This guide was about writing PBS scripts to take care of everything to make the process of submitting jobs fast and easy. But that’s not the only way…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4071257"/>
            <a:ext cx="7010400" cy="653143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04800" y="4953000"/>
            <a:ext cx="8077200" cy="149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9863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4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04863" indent="-23653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9" charset="2"/>
              <a:buChar char="ü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89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31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29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8303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2875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7447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2019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>
                <a:ea typeface="ＭＳ Ｐゴシック" pitchFamily="29" charset="-128"/>
              </a:rPr>
              <a:t>To see all possible commands, refer to the qsub manual: </a:t>
            </a:r>
            <a:r>
              <a:rPr lang="en-US" b="1" kern="0" dirty="0" smtClean="0">
                <a:ea typeface="ＭＳ Ｐゴシック" pitchFamily="29" charset="-128"/>
              </a:rPr>
              <a:t>bash$</a:t>
            </a:r>
            <a:r>
              <a:rPr lang="en-US" kern="0" dirty="0" smtClean="0">
                <a:ea typeface="ＭＳ Ｐゴシック" pitchFamily="29" charset="-128"/>
              </a:rPr>
              <a:t> </a:t>
            </a:r>
            <a:r>
              <a:rPr lang="en-US" b="1" kern="0" dirty="0" smtClean="0">
                <a:ea typeface="ＭＳ Ｐゴシック" pitchFamily="29" charset="-128"/>
              </a:rPr>
              <a:t>man qsub</a:t>
            </a:r>
          </a:p>
          <a:p>
            <a:r>
              <a:rPr lang="en-US" kern="0" dirty="0" smtClean="0">
                <a:ea typeface="ＭＳ Ｐゴシック" pitchFamily="29" charset="-128"/>
              </a:rPr>
              <a:t>In case of a conflict between command line arguments and arguments in the script, </a:t>
            </a:r>
            <a:r>
              <a:rPr lang="en-US" u="sng" kern="0" dirty="0" smtClean="0">
                <a:ea typeface="ＭＳ Ｐゴシック" pitchFamily="29" charset="-128"/>
              </a:rPr>
              <a:t>the command line takes precedence</a:t>
            </a:r>
            <a:r>
              <a:rPr lang="en-US" kern="0" dirty="0" smtClean="0">
                <a:ea typeface="ＭＳ Ｐゴシック" pitchFamily="29" charset="-128"/>
              </a:rPr>
              <a:t>.</a:t>
            </a:r>
          </a:p>
          <a:p>
            <a:endParaRPr lang="en-US" kern="0" dirty="0" smtClean="0">
              <a:ea typeface="ＭＳ Ｐゴシック" pitchFamily="29" charset="-128"/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2590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304800" y="2774268"/>
            <a:ext cx="8077200" cy="114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69863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4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804863" indent="-236538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9" charset="2"/>
              <a:buChar char="ü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890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31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 3" pitchFamily="29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8303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2875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7447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201988" indent="-169863" algn="l" rtl="0" fontAlgn="base">
              <a:spcBef>
                <a:spcPct val="20000"/>
              </a:spcBef>
              <a:spcAft>
                <a:spcPct val="0"/>
              </a:spcAft>
              <a:buFont typeface="Wingdings 3" charset="2"/>
              <a:buChar char="´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>
                <a:ea typeface="ＭＳ Ｐゴシック" pitchFamily="29" charset="-128"/>
              </a:rPr>
              <a:t>You can also combine PBS script arguments with command line arguments. All arguments we have seen in this guide can be provided as a command line argument. </a:t>
            </a:r>
          </a:p>
        </p:txBody>
      </p:sp>
    </p:spTree>
    <p:extLst>
      <p:ext uri="{BB962C8B-B14F-4D97-AF65-F5344CB8AC3E}">
        <p14:creationId xmlns:p14="http://schemas.microsoft.com/office/powerpoint/2010/main" xmlns="" val="39526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4030805"/>
            <a:ext cx="3085682" cy="237779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29" charset="-128"/>
              </a:rPr>
              <a:t>Example</a:t>
            </a:r>
            <a:r>
              <a:rPr lang="en-US">
                <a:ea typeface="ＭＳ Ｐゴシック" pitchFamily="29" charset="-128"/>
              </a:rPr>
              <a:t>: Script and Command Line </a:t>
            </a:r>
            <a:r>
              <a:rPr lang="en-US" smtClean="0">
                <a:ea typeface="ＭＳ Ｐゴシック" pitchFamily="29" charset="-128"/>
              </a:rPr>
              <a:t>comparison</a:t>
            </a:r>
            <a:endParaRPr lang="en-US" dirty="0">
              <a:ea typeface="ＭＳ Ｐゴシック" pitchFamily="29" charset="-128"/>
            </a:endParaRPr>
          </a:p>
        </p:txBody>
      </p:sp>
      <p:sp>
        <p:nvSpPr>
          <p:cNvPr id="184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534400" cy="2286000"/>
          </a:xfrm>
        </p:spPr>
        <p:txBody>
          <a:bodyPr/>
          <a:lstStyle/>
          <a:p>
            <a:r>
              <a:rPr lang="en-US" dirty="0">
                <a:ea typeface="ＭＳ Ｐゴシック" pitchFamily="29" charset="-128"/>
              </a:rPr>
              <a:t>As mentioned , all </a:t>
            </a:r>
            <a:r>
              <a:rPr lang="en-US" b="1" dirty="0">
                <a:ea typeface="ＭＳ Ｐゴシック" pitchFamily="29" charset="-128"/>
              </a:rPr>
              <a:t>#PBS</a:t>
            </a:r>
            <a:r>
              <a:rPr lang="en-US" dirty="0">
                <a:ea typeface="ＭＳ Ｐゴシック" pitchFamily="29" charset="-128"/>
              </a:rPr>
              <a:t> lines in scripts can be written out on the command line as arguments to </a:t>
            </a:r>
            <a:r>
              <a:rPr lang="en-US" b="1" dirty="0" err="1">
                <a:ea typeface="ＭＳ Ｐゴシック" pitchFamily="29" charset="-128"/>
              </a:rPr>
              <a:t>qsub</a:t>
            </a:r>
            <a:r>
              <a:rPr lang="en-US" dirty="0">
                <a:ea typeface="ＭＳ Ｐゴシック" pitchFamily="29" charset="-128"/>
              </a:rPr>
              <a:t>.</a:t>
            </a:r>
          </a:p>
          <a:p>
            <a:r>
              <a:rPr lang="en-US" dirty="0">
                <a:ea typeface="ＭＳ Ｐゴシック" pitchFamily="29" charset="-128"/>
              </a:rPr>
              <a:t>A purely command line call to </a:t>
            </a:r>
            <a:r>
              <a:rPr lang="en-US" b="1" dirty="0" err="1">
                <a:ea typeface="ＭＳ Ｐゴシック" pitchFamily="29" charset="-128"/>
              </a:rPr>
              <a:t>qsub</a:t>
            </a:r>
            <a:r>
              <a:rPr lang="en-US" dirty="0">
                <a:ea typeface="ＭＳ Ｐゴシック" pitchFamily="29" charset="-128"/>
              </a:rPr>
              <a:t> is only useful if an interactive job is wanted because </a:t>
            </a:r>
            <a:r>
              <a:rPr lang="en-US" u="sng" dirty="0">
                <a:ea typeface="ＭＳ Ｐゴシック" pitchFamily="29" charset="-128"/>
              </a:rPr>
              <a:t>everything after the last </a:t>
            </a:r>
            <a:r>
              <a:rPr lang="en-US" b="1" u="sng" dirty="0">
                <a:ea typeface="ＭＳ Ｐゴシック" pitchFamily="29" charset="-128"/>
              </a:rPr>
              <a:t>#PBS</a:t>
            </a:r>
            <a:r>
              <a:rPr lang="en-US" u="sng" dirty="0">
                <a:ea typeface="ＭＳ Ｐゴシック" pitchFamily="29" charset="-128"/>
              </a:rPr>
              <a:t> is ignored</a:t>
            </a:r>
            <a:r>
              <a:rPr lang="en-US" dirty="0">
                <a:ea typeface="ＭＳ Ｐゴシック" pitchFamily="29" charset="-128"/>
              </a:rPr>
              <a:t>.</a:t>
            </a:r>
          </a:p>
          <a:p>
            <a:r>
              <a:rPr lang="en-US" dirty="0">
                <a:ea typeface="ＭＳ Ｐゴシック" pitchFamily="29" charset="-128"/>
              </a:rPr>
              <a:t>This example shows how the PBS script compares to the command </a:t>
            </a:r>
            <a:r>
              <a:rPr lang="en-US" dirty="0" smtClean="0">
                <a:ea typeface="ＭＳ Ｐゴシック" pitchFamily="29" charset="-128"/>
              </a:rPr>
              <a:t>line.</a:t>
            </a:r>
            <a:endParaRPr lang="en-US" b="1" dirty="0">
              <a:ea typeface="ＭＳ Ｐゴシック" pitchFamily="29" charset="-128"/>
            </a:endParaRPr>
          </a:p>
          <a:p>
            <a:endParaRPr lang="en-US" dirty="0">
              <a:ea typeface="ＭＳ Ｐゴシック" pitchFamily="2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9100" y="4626650"/>
            <a:ext cx="5552500" cy="1322504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8" name="Rectangle 7"/>
          <p:cNvSpPr/>
          <p:nvPr/>
        </p:nvSpPr>
        <p:spPr>
          <a:xfrm>
            <a:off x="228600" y="4267200"/>
            <a:ext cx="2362200" cy="1121450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5483619"/>
            <a:ext cx="1905000" cy="126604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8599" y="5751871"/>
            <a:ext cx="3029907" cy="648929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  <a:endCxn id="19" idx="1"/>
          </p:cNvCxnSpPr>
          <p:nvPr/>
        </p:nvCxnSpPr>
        <p:spPr>
          <a:xfrm flipV="1">
            <a:off x="2590800" y="4776191"/>
            <a:ext cx="840680" cy="51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21" idx="1"/>
          </p:cNvCxnSpPr>
          <p:nvPr/>
        </p:nvCxnSpPr>
        <p:spPr>
          <a:xfrm flipV="1">
            <a:off x="2133600" y="5310012"/>
            <a:ext cx="1297880" cy="236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  <a:endCxn id="23" idx="1"/>
          </p:cNvCxnSpPr>
          <p:nvPr/>
        </p:nvCxnSpPr>
        <p:spPr>
          <a:xfrm flipV="1">
            <a:off x="3258506" y="5668902"/>
            <a:ext cx="172974" cy="407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431480" y="4626650"/>
            <a:ext cx="5560120" cy="299082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431480" y="5231373"/>
            <a:ext cx="2359720" cy="15727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431480" y="5388650"/>
            <a:ext cx="4267200" cy="560504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Topics in next presentation “Advanced PBS”</a:t>
            </a:r>
          </a:p>
        </p:txBody>
      </p:sp>
      <p:sp>
        <p:nvSpPr>
          <p:cNvPr id="45059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Modifying queued job attributes</a:t>
            </a:r>
          </a:p>
          <a:p>
            <a:r>
              <a:rPr lang="en-US" dirty="0" smtClean="0">
                <a:ea typeface="ＭＳ Ｐゴシック" pitchFamily="29" charset="-128"/>
              </a:rPr>
              <a:t>Job arrays</a:t>
            </a:r>
          </a:p>
          <a:p>
            <a:r>
              <a:rPr lang="en-US" dirty="0" smtClean="0">
                <a:ea typeface="ＭＳ Ｐゴシック" pitchFamily="29" charset="-128"/>
              </a:rPr>
              <a:t>Hold/reshuffle jobs orders</a:t>
            </a:r>
          </a:p>
          <a:p>
            <a:r>
              <a:rPr lang="en-US" dirty="0" smtClean="0">
                <a:ea typeface="ＭＳ Ｐゴシック" pitchFamily="29" charset="-128"/>
              </a:rPr>
              <a:t>Sending message/signals to jobs</a:t>
            </a:r>
          </a:p>
          <a:p>
            <a:r>
              <a:rPr lang="en-US" dirty="0" smtClean="0">
                <a:ea typeface="ＭＳ Ｐゴシック" pitchFamily="29" charset="-128"/>
              </a:rPr>
              <a:t>Moving jobs between queues</a:t>
            </a:r>
          </a:p>
          <a:p>
            <a:r>
              <a:rPr lang="en-US" dirty="0" smtClean="0">
                <a:ea typeface="ＭＳ Ｐゴシック" pitchFamily="29" charset="-128"/>
              </a:rPr>
              <a:t>Passing variables to jobs</a:t>
            </a:r>
          </a:p>
          <a:p>
            <a:r>
              <a:rPr lang="en-US" dirty="0" smtClean="0">
                <a:ea typeface="ＭＳ Ｐゴシック" pitchFamily="29" charset="-128"/>
              </a:rPr>
              <a:t>Job dependencies</a:t>
            </a:r>
          </a:p>
          <a:p>
            <a:endParaRPr lang="en-US" dirty="0" smtClean="0">
              <a:ea typeface="ＭＳ Ｐゴシック" pitchFamily="29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Composition of The PBS script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2400" y="1447800"/>
            <a:ext cx="3886200" cy="4572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a typeface="ＭＳ Ｐゴシック" pitchFamily="29" charset="-128"/>
              </a:rPr>
              <a:t>Shell header</a:t>
            </a:r>
            <a:endParaRPr lang="en-US" dirty="0" smtClean="0">
              <a:solidFill>
                <a:srgbClr val="FF0000"/>
              </a:solidFill>
              <a:ea typeface="ＭＳ Ｐゴシック" pitchFamily="29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4741" y="1524000"/>
            <a:ext cx="3342459" cy="2595077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</p:spPr>
      </p:pic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152400" y="2133600"/>
            <a:ext cx="388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b="1" dirty="0">
                <a:solidFill>
                  <a:srgbClr val="7030A0"/>
                </a:solidFill>
              </a:rPr>
              <a:t>PBS in-script options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152400" y="2901373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b="1" dirty="0">
                <a:solidFill>
                  <a:srgbClr val="00B050"/>
                </a:solidFill>
              </a:rPr>
              <a:t>PBS environment variables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152400" y="3581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b="1" dirty="0">
                <a:solidFill>
                  <a:srgbClr val="0070C0"/>
                </a:solidFill>
              </a:rPr>
              <a:t>Commands</a:t>
            </a:r>
            <a:endParaRPr lang="en-US" sz="2200" dirty="0">
              <a:solidFill>
                <a:srgbClr val="0070C0"/>
              </a:solidFill>
            </a:endParaRP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1981200" y="1676400"/>
            <a:ext cx="25146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3352800" y="2362200"/>
            <a:ext cx="11430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>
            <a:off x="4114800" y="3200401"/>
            <a:ext cx="3048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>
            <a:off x="1981200" y="3809422"/>
            <a:ext cx="24384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724400" y="1981200"/>
            <a:ext cx="3214842" cy="914400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181600" y="3022600"/>
            <a:ext cx="2587922" cy="46297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724400" y="3628159"/>
            <a:ext cx="2071841" cy="36252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Text Placeholder 2"/>
          <p:cNvSpPr txBox="1">
            <a:spLocks/>
          </p:cNvSpPr>
          <p:nvPr/>
        </p:nvSpPr>
        <p:spPr bwMode="auto">
          <a:xfrm>
            <a:off x="152400" y="4495800"/>
            <a:ext cx="876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In addition, PBS has its own Unix 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executable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functions </a:t>
            </a:r>
            <a:r>
              <a:rPr lang="en-US" sz="2200" dirty="0"/>
              <a:t>to submit the </a:t>
            </a:r>
            <a:r>
              <a:rPr lang="en-US" sz="2200" dirty="0" smtClean="0"/>
              <a:t>script, and monitor </a:t>
            </a:r>
            <a:r>
              <a:rPr lang="en-US" sz="2200" dirty="0"/>
              <a:t>and modify the jobs</a:t>
            </a:r>
            <a:r>
              <a:rPr lang="en-US" sz="2200" dirty="0" smtClean="0"/>
              <a:t>. We will see them later.</a:t>
            </a:r>
          </a:p>
          <a:p>
            <a:pPr>
              <a:spcBef>
                <a:spcPct val="20000"/>
              </a:spcBef>
            </a:pPr>
            <a:endParaRPr lang="en-US" sz="2200" dirty="0"/>
          </a:p>
          <a:p>
            <a:pPr>
              <a:spcBef>
                <a:spcPct val="20000"/>
              </a:spcBef>
            </a:pPr>
            <a:r>
              <a:rPr lang="en-US" sz="2200" b="1" dirty="0"/>
              <a:t>Together, </a:t>
            </a:r>
            <a:r>
              <a:rPr lang="en-US" sz="2200" b="1" dirty="0" smtClean="0"/>
              <a:t>the </a:t>
            </a:r>
            <a:r>
              <a:rPr lang="en-US" sz="2200" b="1" dirty="0" smtClean="0">
                <a:solidFill>
                  <a:srgbClr val="7030A0"/>
                </a:solidFill>
              </a:rPr>
              <a:t>in-script options</a:t>
            </a:r>
            <a:r>
              <a:rPr lang="en-US" sz="2200" b="1" dirty="0" smtClean="0"/>
              <a:t>, </a:t>
            </a:r>
            <a:r>
              <a:rPr lang="en-US" sz="2200" b="1" dirty="0" smtClean="0">
                <a:solidFill>
                  <a:srgbClr val="00B050"/>
                </a:solidFill>
              </a:rPr>
              <a:t>environment variables </a:t>
            </a:r>
            <a:r>
              <a:rPr lang="en-US" sz="2200" b="1" dirty="0" smtClean="0"/>
              <a:t>and the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executable functions </a:t>
            </a:r>
            <a:r>
              <a:rPr lang="en-US" sz="2200" b="1" dirty="0"/>
              <a:t>form the basis of PBS commands.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724399" y="1524000"/>
            <a:ext cx="1665441" cy="38100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4741" y="1524000"/>
            <a:ext cx="3342459" cy="2595077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Shell Header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2400" y="1447800"/>
            <a:ext cx="3886200" cy="4572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ea typeface="ＭＳ Ｐゴシック" pitchFamily="29" charset="-128"/>
              </a:rPr>
              <a:t>Shell header</a:t>
            </a:r>
            <a:endParaRPr lang="en-US" dirty="0" smtClean="0">
              <a:solidFill>
                <a:srgbClr val="FF0000"/>
              </a:solidFill>
              <a:ea typeface="ＭＳ Ｐゴシック" pitchFamily="29" charset="-128"/>
            </a:endParaRP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1981200" y="1676400"/>
            <a:ext cx="25146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 Placeholder 2"/>
          <p:cNvSpPr txBox="1">
            <a:spLocks/>
          </p:cNvSpPr>
          <p:nvPr/>
        </p:nvSpPr>
        <p:spPr bwMode="auto">
          <a:xfrm>
            <a:off x="152400" y="4191000"/>
            <a:ext cx="8763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 smtClean="0"/>
              <a:t>By default PBS will run the script in your login shell, so if you are happy with that, you don’t need a shell header.</a:t>
            </a:r>
          </a:p>
          <a:p>
            <a:pPr>
              <a:spcBef>
                <a:spcPct val="20000"/>
              </a:spcBef>
            </a:pPr>
            <a:endParaRPr lang="en-US" sz="2200" dirty="0" smtClean="0"/>
          </a:p>
          <a:p>
            <a:pPr>
              <a:spcBef>
                <a:spcPct val="20000"/>
              </a:spcBef>
            </a:pPr>
            <a:r>
              <a:rPr lang="en-US" sz="2200" dirty="0" smtClean="0"/>
              <a:t>If you want to run the script in a different shell than your login shell, specify it with a shell header (as shown), or with the option </a:t>
            </a:r>
            <a:r>
              <a:rPr lang="en-US" sz="2200" b="1" dirty="0" smtClean="0"/>
              <a:t>–S</a:t>
            </a:r>
          </a:p>
          <a:p>
            <a:pPr>
              <a:spcBef>
                <a:spcPct val="20000"/>
              </a:spcBef>
            </a:pPr>
            <a:r>
              <a:rPr lang="en-US" sz="2200" b="1" dirty="0" smtClean="0"/>
              <a:t>#PBS –S /bin/bash</a:t>
            </a:r>
            <a:endParaRPr lang="en-US" sz="2200" b="1" dirty="0"/>
          </a:p>
        </p:txBody>
      </p:sp>
      <p:sp>
        <p:nvSpPr>
          <p:cNvPr id="30" name="Text Placeholder 2"/>
          <p:cNvSpPr txBox="1">
            <a:spLocks/>
          </p:cNvSpPr>
          <p:nvPr/>
        </p:nvSpPr>
        <p:spPr bwMode="auto">
          <a:xfrm>
            <a:off x="152400" y="2133600"/>
            <a:ext cx="388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>
                <a:solidFill>
                  <a:schemeClr val="bg2"/>
                </a:solidFill>
              </a:rPr>
              <a:t>PBS in-script options</a:t>
            </a:r>
          </a:p>
        </p:txBody>
      </p:sp>
      <p:sp>
        <p:nvSpPr>
          <p:cNvPr id="31" name="Text Placeholder 2"/>
          <p:cNvSpPr txBox="1">
            <a:spLocks/>
          </p:cNvSpPr>
          <p:nvPr/>
        </p:nvSpPr>
        <p:spPr bwMode="auto">
          <a:xfrm>
            <a:off x="152400" y="2901373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>
                <a:solidFill>
                  <a:schemeClr val="bg2"/>
                </a:solidFill>
              </a:rPr>
              <a:t>PBS environment variables</a:t>
            </a:r>
          </a:p>
        </p:txBody>
      </p: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>
            <a:off x="2971800" y="2362200"/>
            <a:ext cx="15240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>
            <a:off x="3810000" y="3200400"/>
            <a:ext cx="609600" cy="1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724399" y="1524000"/>
            <a:ext cx="1665441" cy="38100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724400" y="1981200"/>
            <a:ext cx="3214842" cy="914400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181600" y="3022600"/>
            <a:ext cx="2587922" cy="462972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724400" y="3628159"/>
            <a:ext cx="2071841" cy="362527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" name="Text Placeholder 2"/>
          <p:cNvSpPr txBox="1">
            <a:spLocks/>
          </p:cNvSpPr>
          <p:nvPr/>
        </p:nvSpPr>
        <p:spPr bwMode="auto">
          <a:xfrm>
            <a:off x="152400" y="3581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>
                <a:solidFill>
                  <a:schemeClr val="bg2"/>
                </a:solidFill>
              </a:rPr>
              <a:t>Commands</a:t>
            </a:r>
          </a:p>
        </p:txBody>
      </p:sp>
      <p:cxnSp>
        <p:nvCxnSpPr>
          <p:cNvPr id="41" name="Straight Arrow Connector 40"/>
          <p:cNvCxnSpPr>
            <a:cxnSpLocks noChangeShapeType="1"/>
          </p:cNvCxnSpPr>
          <p:nvPr/>
        </p:nvCxnSpPr>
        <p:spPr bwMode="auto">
          <a:xfrm>
            <a:off x="1981200" y="3809422"/>
            <a:ext cx="2438400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67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4741" y="1524000"/>
            <a:ext cx="3342459" cy="2595077"/>
          </a:xfrm>
          <a:prstGeom prst="rect">
            <a:avLst/>
          </a:prstGeom>
          <a:effectLst>
            <a:glow rad="101600">
              <a:schemeClr val="accent1">
                <a:alpha val="75000"/>
              </a:schemeClr>
            </a:glow>
          </a:effectLst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Elements of PBS: PBS in-script options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4038600" cy="3505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ea typeface="ＭＳ Ｐゴシック" pitchFamily="29" charset="-128"/>
              </a:rPr>
              <a:t>PBS in-script options </a:t>
            </a:r>
            <a:r>
              <a:rPr lang="en-US" dirty="0">
                <a:ea typeface="ＭＳ Ｐゴシック" pitchFamily="29" charset="-128"/>
              </a:rPr>
              <a:t>can be divided </a:t>
            </a:r>
            <a:r>
              <a:rPr lang="en-US">
                <a:ea typeface="ＭＳ Ｐゴシック" pitchFamily="29" charset="-128"/>
              </a:rPr>
              <a:t>into two </a:t>
            </a:r>
            <a:r>
              <a:rPr lang="en-US" smtClean="0">
                <a:ea typeface="ＭＳ Ｐゴシック" pitchFamily="29" charset="-128"/>
              </a:rPr>
              <a:t>categories:</a:t>
            </a:r>
            <a:endParaRPr lang="en-US" dirty="0">
              <a:ea typeface="ＭＳ Ｐゴシック" pitchFamily="29" charset="-128"/>
            </a:endParaRPr>
          </a:p>
          <a:p>
            <a:pPr lvl="1"/>
            <a:r>
              <a:rPr lang="en-US" dirty="0">
                <a:ea typeface="ＭＳ Ｐゴシック" pitchFamily="29" charset="-128"/>
              </a:rPr>
              <a:t>Resource allocation options</a:t>
            </a:r>
          </a:p>
          <a:p>
            <a:pPr lvl="1"/>
            <a:r>
              <a:rPr lang="en-US" dirty="0">
                <a:ea typeface="ＭＳ Ｐゴシック" pitchFamily="29" charset="-128"/>
              </a:rPr>
              <a:t>Run options</a:t>
            </a:r>
          </a:p>
          <a:p>
            <a:r>
              <a:rPr lang="en-US" dirty="0">
                <a:ea typeface="ＭＳ Ｐゴシック" pitchFamily="29" charset="-128"/>
              </a:rPr>
              <a:t>Resource allocation options can be further divided into:</a:t>
            </a:r>
          </a:p>
          <a:p>
            <a:pPr lvl="1"/>
            <a:r>
              <a:rPr lang="en-US" dirty="0">
                <a:ea typeface="ＭＳ Ｐゴシック" pitchFamily="29" charset="-128"/>
              </a:rPr>
              <a:t>Chunk allocation options</a:t>
            </a:r>
          </a:p>
          <a:p>
            <a:pPr lvl="1"/>
            <a:r>
              <a:rPr lang="en-US" dirty="0">
                <a:ea typeface="ＭＳ Ｐゴシック" pitchFamily="29" charset="-128"/>
              </a:rPr>
              <a:t>Job allocation options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4991100"/>
            <a:ext cx="1905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PBS in-script options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52800" y="4343400"/>
            <a:ext cx="1905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Resource allocation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352800" y="5562600"/>
            <a:ext cx="19050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Run options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389841" y="4343400"/>
            <a:ext cx="2196514" cy="685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Chunk-wise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89841" y="5562600"/>
            <a:ext cx="2220759" cy="685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Job-wise</a:t>
            </a:r>
          </a:p>
        </p:txBody>
      </p:sp>
      <p:cxnSp>
        <p:nvCxnSpPr>
          <p:cNvPr id="14" name="Straight Arrow Connector 13"/>
          <p:cNvCxnSpPr>
            <a:cxnSpLocks noChangeShapeType="1"/>
            <a:stCxn id="8" idx="3"/>
            <a:endCxn id="9" idx="1"/>
          </p:cNvCxnSpPr>
          <p:nvPr/>
        </p:nvCxnSpPr>
        <p:spPr bwMode="auto">
          <a:xfrm flipV="1">
            <a:off x="2362200" y="4686300"/>
            <a:ext cx="990600" cy="6477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  <a:stCxn id="8" idx="3"/>
            <a:endCxn id="10" idx="1"/>
          </p:cNvCxnSpPr>
          <p:nvPr/>
        </p:nvCxnSpPr>
        <p:spPr bwMode="auto">
          <a:xfrm>
            <a:off x="2362200" y="5334000"/>
            <a:ext cx="990600" cy="5715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  <a:stCxn id="9" idx="3"/>
            <a:endCxn id="11" idx="1"/>
          </p:cNvCxnSpPr>
          <p:nvPr/>
        </p:nvCxnSpPr>
        <p:spPr bwMode="auto">
          <a:xfrm>
            <a:off x="5257800" y="4686300"/>
            <a:ext cx="1132041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" name="Straight Arrow Connector 20"/>
          <p:cNvCxnSpPr>
            <a:cxnSpLocks noChangeShapeType="1"/>
            <a:stCxn id="9" idx="3"/>
            <a:endCxn id="12" idx="1"/>
          </p:cNvCxnSpPr>
          <p:nvPr/>
        </p:nvCxnSpPr>
        <p:spPr bwMode="auto">
          <a:xfrm>
            <a:off x="5257800" y="4686300"/>
            <a:ext cx="1132041" cy="12192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352800" y="5029200"/>
            <a:ext cx="1905000" cy="3048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dirty="0"/>
              <a:t>#PBS –l 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389841" y="5029200"/>
            <a:ext cx="2196514" cy="3048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dirty="0"/>
              <a:t>#PBS –l </a:t>
            </a:r>
            <a:r>
              <a:rPr lang="en-US" dirty="0" smtClean="0"/>
              <a:t>nodes …</a:t>
            </a:r>
            <a:endParaRPr lang="en-US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352800" y="6248400"/>
            <a:ext cx="1905000" cy="3048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dirty="0"/>
              <a:t>#PBS –q/N/… 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389841" y="6248400"/>
            <a:ext cx="2220760" cy="3048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dirty="0"/>
              <a:t>#PBS –l </a:t>
            </a:r>
            <a:r>
              <a:rPr lang="en-US" dirty="0" smtClean="0"/>
              <a:t>walltime …</a:t>
            </a:r>
            <a:endParaRPr lang="en-US" dirty="0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724400" y="1981200"/>
            <a:ext cx="3214842" cy="914400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181600" y="3022600"/>
            <a:ext cx="2587922" cy="462972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724400" y="3628159"/>
            <a:ext cx="2071841" cy="362527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>
            <a:off x="3886200" y="1905000"/>
            <a:ext cx="609600" cy="4572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4724399" y="1524000"/>
            <a:ext cx="1665441" cy="381000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Resource allocation options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a typeface="ＭＳ Ｐゴシック" pitchFamily="29" charset="-128"/>
              </a:rPr>
              <a:t>Before we hand the program to PBS, we need to explicitly request the resource.</a:t>
            </a:r>
          </a:p>
          <a:p>
            <a:r>
              <a:rPr lang="en-US" dirty="0" smtClean="0">
                <a:ea typeface="ＭＳ Ｐゴシック" pitchFamily="29" charset="-128"/>
              </a:rPr>
              <a:t>Resources in PBS has two levels: chunk-wise and job-wise:</a:t>
            </a:r>
          </a:p>
          <a:p>
            <a:pPr lvl="1"/>
            <a:r>
              <a:rPr lang="en-US" dirty="0" smtClean="0">
                <a:ea typeface="ＭＳ Ｐゴシック" pitchFamily="29" charset="-128"/>
              </a:rPr>
              <a:t>A </a:t>
            </a:r>
            <a:r>
              <a:rPr lang="en-US" u="sng" dirty="0" smtClean="0">
                <a:ea typeface="ＭＳ Ｐゴシック" pitchFamily="29" charset="-128"/>
              </a:rPr>
              <a:t>chunk is basically a node </a:t>
            </a:r>
            <a:r>
              <a:rPr lang="en-US" dirty="0" smtClean="0">
                <a:ea typeface="ＭＳ Ｐゴシック" pitchFamily="29" charset="-128"/>
              </a:rPr>
              <a:t>on Purdue’s system</a:t>
            </a:r>
          </a:p>
          <a:p>
            <a:pPr lvl="1"/>
            <a:r>
              <a:rPr lang="en-US" dirty="0" smtClean="0">
                <a:ea typeface="ＭＳ Ｐゴシック" pitchFamily="29" charset="-128"/>
              </a:rPr>
              <a:t>A job is basically the sum of all nodes</a:t>
            </a:r>
          </a:p>
          <a:p>
            <a:pPr marL="284162" lvl="1" indent="0">
              <a:buNone/>
            </a:pPr>
            <a:endParaRPr lang="en-US" dirty="0" smtClean="0">
              <a:ea typeface="ＭＳ Ｐゴシック" pitchFamily="29" charset="-128"/>
            </a:endParaRPr>
          </a:p>
          <a:p>
            <a:r>
              <a:rPr lang="en-US" dirty="0" smtClean="0">
                <a:ea typeface="ＭＳ Ｐゴシック" pitchFamily="29" charset="-128"/>
              </a:rPr>
              <a:t>Resource node-wise (chunk-wise), we usually specify: </a:t>
            </a:r>
          </a:p>
          <a:p>
            <a:pPr lvl="1"/>
            <a:r>
              <a:rPr lang="en-US" dirty="0" smtClean="0">
                <a:ea typeface="ＭＳ Ｐゴシック" pitchFamily="29" charset="-128"/>
              </a:rPr>
              <a:t>How many nodes we need</a:t>
            </a:r>
          </a:p>
          <a:p>
            <a:pPr lvl="1"/>
            <a:r>
              <a:rPr lang="en-US" dirty="0" smtClean="0">
                <a:ea typeface="ＭＳ Ｐゴシック" pitchFamily="29" charset="-128"/>
              </a:rPr>
              <a:t>Cores on each node</a:t>
            </a:r>
          </a:p>
          <a:p>
            <a:pPr lvl="1"/>
            <a:r>
              <a:rPr lang="en-US" dirty="0" smtClean="0">
                <a:ea typeface="ＭＳ Ｐゴシック" pitchFamily="29" charset="-128"/>
              </a:rPr>
              <a:t>Memory for each core </a:t>
            </a:r>
          </a:p>
          <a:p>
            <a:pPr marL="284162" lvl="1" indent="0">
              <a:buNone/>
            </a:pPr>
            <a:endParaRPr lang="en-US" dirty="0" smtClean="0">
              <a:ea typeface="ＭＳ Ｐゴシック" pitchFamily="29" charset="-128"/>
            </a:endParaRPr>
          </a:p>
          <a:p>
            <a:r>
              <a:rPr lang="en-US" dirty="0" smtClean="0">
                <a:ea typeface="ＭＳ Ｐゴシック" pitchFamily="29" charset="-128"/>
              </a:rPr>
              <a:t>Resource job-wise, we usually specify:</a:t>
            </a:r>
          </a:p>
          <a:p>
            <a:pPr lvl="1"/>
            <a:r>
              <a:rPr lang="en-US" dirty="0" smtClean="0">
                <a:ea typeface="ＭＳ Ｐゴシック" pitchFamily="29" charset="-128"/>
              </a:rPr>
              <a:t>Maximum runtime </a:t>
            </a:r>
          </a:p>
          <a:p>
            <a:pPr lvl="1"/>
            <a:r>
              <a:rPr lang="en-US" dirty="0" smtClean="0">
                <a:ea typeface="ＭＳ Ｐゴシック" pitchFamily="29" charset="-128"/>
              </a:rPr>
              <a:t>Total memory for job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Resource Allocation: Asking for multiple cores and nodes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62800" y="3275012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nodes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04800" y="3198812"/>
            <a:ext cx="6629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N total cores distributed on exactly N nodes, one process per node</a:t>
            </a:r>
            <a:endParaRPr lang="en-US" sz="22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304800" y="1371600"/>
            <a:ext cx="662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N total cores on any number of nodes, distributed automatically by queuing system (job might start faster)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7162800" y="14478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procs</a:t>
            </a:r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28600" y="3121024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496" name="TextBox 14"/>
          <p:cNvSpPr txBox="1">
            <a:spLocks noChangeArrowheads="1"/>
          </p:cNvSpPr>
          <p:nvPr/>
        </p:nvSpPr>
        <p:spPr bwMode="auto">
          <a:xfrm>
            <a:off x="228600" y="2449512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1295400" y="2513012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–l </a:t>
            </a:r>
            <a:r>
              <a:rPr lang="en-US" sz="2200" dirty="0" smtClean="0"/>
              <a:t>procs=N</a:t>
            </a:r>
            <a:endParaRPr lang="en-US" sz="2200" dirty="0"/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304800" y="4799012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4800" y="4037012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 bwMode="auto">
          <a:xfrm>
            <a:off x="1361209" y="4128655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–l </a:t>
            </a:r>
            <a:r>
              <a:rPr lang="en-US" sz="2200" dirty="0" smtClean="0"/>
              <a:t>nodes=N</a:t>
            </a:r>
            <a:endParaRPr lang="en-US" sz="2200" dirty="0"/>
          </a:p>
        </p:txBody>
      </p:sp>
      <p:sp>
        <p:nvSpPr>
          <p:cNvPr id="35" name="Rounded Rectangle 34"/>
          <p:cNvSpPr/>
          <p:nvPr/>
        </p:nvSpPr>
        <p:spPr>
          <a:xfrm>
            <a:off x="7162800" y="48768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-n </a:t>
            </a:r>
            <a:r>
              <a:rPr lang="en-US" sz="1800" i="1" dirty="0" smtClean="0">
                <a:solidFill>
                  <a:srgbClr val="FFFFFF"/>
                </a:solidFill>
              </a:rPr>
              <a:t>and</a:t>
            </a:r>
            <a:r>
              <a:rPr lang="en-US" sz="1800" dirty="0" smtClean="0">
                <a:solidFill>
                  <a:srgbClr val="FFFFFF"/>
                </a:solidFill>
              </a:rPr>
              <a:t> nodes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6" name="Text Placeholder 2"/>
          <p:cNvSpPr txBox="1">
            <a:spLocks/>
          </p:cNvSpPr>
          <p:nvPr/>
        </p:nvSpPr>
        <p:spPr bwMode="auto">
          <a:xfrm>
            <a:off x="304800" y="4876800"/>
            <a:ext cx="66294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N total cores distributed on exactly N nodes, one process per node, </a:t>
            </a:r>
            <a:r>
              <a:rPr lang="en-US" sz="2200" u="sng" dirty="0" smtClean="0"/>
              <a:t>exclusive access to entire node</a:t>
            </a:r>
            <a:endParaRPr lang="en-US" sz="2200" u="sng" dirty="0"/>
          </a:p>
        </p:txBody>
      </p: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304800" y="6400800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04800" y="576883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39" name="Text Placeholder 2"/>
          <p:cNvSpPr txBox="1">
            <a:spLocks/>
          </p:cNvSpPr>
          <p:nvPr/>
        </p:nvSpPr>
        <p:spPr bwMode="auto">
          <a:xfrm>
            <a:off x="1361209" y="5860473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</a:t>
            </a:r>
            <a:r>
              <a:rPr lang="en-US" sz="2200" dirty="0" smtClean="0"/>
              <a:t>–n –l nodes=N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</a:rPr>
              <a:t>Resource Allocation: Asking for multiple cores and nodes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304800" y="4343400"/>
            <a:ext cx="662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(N*P) total cores on exactly N nodes with P processes per node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7162800" y="43815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nodes </a:t>
            </a:r>
            <a:r>
              <a:rPr lang="en-US" sz="1800" i="1" dirty="0" smtClean="0">
                <a:solidFill>
                  <a:srgbClr val="FFFFFF"/>
                </a:solidFill>
              </a:rPr>
              <a:t>and</a:t>
            </a:r>
            <a:r>
              <a:rPr lang="en-US" sz="1800" dirty="0" smtClean="0">
                <a:solidFill>
                  <a:srgbClr val="FFFFFF"/>
                </a:solidFill>
              </a:rPr>
              <a:t> ppn</a:t>
            </a:r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28600" y="6094412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496" name="TextBox 14"/>
          <p:cNvSpPr txBox="1">
            <a:spLocks noChangeArrowheads="1"/>
          </p:cNvSpPr>
          <p:nvPr/>
        </p:nvSpPr>
        <p:spPr bwMode="auto">
          <a:xfrm>
            <a:off x="228600" y="54102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1295400" y="5486400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–l </a:t>
            </a:r>
            <a:r>
              <a:rPr lang="en-US" sz="2200" dirty="0" smtClean="0"/>
              <a:t>nodes=N:ppn=P</a:t>
            </a:r>
            <a:endParaRPr lang="en-US" sz="2200" dirty="0"/>
          </a:p>
        </p:txBody>
      </p:sp>
      <p:sp>
        <p:nvSpPr>
          <p:cNvPr id="18" name="Rounded Rectangle 17"/>
          <p:cNvSpPr/>
          <p:nvPr/>
        </p:nvSpPr>
        <p:spPr>
          <a:xfrm>
            <a:off x="7162800" y="1447800"/>
            <a:ext cx="1752600" cy="381000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algn="ctr" eaLnBrk="1" hangingPunct="1"/>
            <a:r>
              <a:rPr lang="en-US" sz="1800" dirty="0" smtClean="0">
                <a:solidFill>
                  <a:srgbClr val="FFFFFF"/>
                </a:solidFill>
              </a:rPr>
              <a:t>nodes </a:t>
            </a:r>
            <a:r>
              <a:rPr lang="en-US" sz="1800" i="1" dirty="0" smtClean="0">
                <a:solidFill>
                  <a:srgbClr val="FFFFFF"/>
                </a:solidFill>
              </a:rPr>
              <a:t>and</a:t>
            </a:r>
            <a:r>
              <a:rPr lang="en-US" sz="1800" dirty="0" smtClean="0">
                <a:solidFill>
                  <a:srgbClr val="FFFFFF"/>
                </a:solidFill>
              </a:rPr>
              <a:t> ppn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4" name="Text Placeholder 2"/>
          <p:cNvSpPr txBox="1">
            <a:spLocks/>
          </p:cNvSpPr>
          <p:nvPr/>
        </p:nvSpPr>
        <p:spPr bwMode="auto">
          <a:xfrm>
            <a:off x="304800" y="1371600"/>
            <a:ext cx="662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N total cores on same node</a:t>
            </a:r>
            <a:endParaRPr lang="en-US" sz="2200" dirty="0"/>
          </a:p>
        </p:txBody>
      </p: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304800" y="4189412"/>
            <a:ext cx="8763000" cy="1588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04800" y="2058988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27" name="Text Placeholder 2"/>
          <p:cNvSpPr txBox="1">
            <a:spLocks/>
          </p:cNvSpPr>
          <p:nvPr/>
        </p:nvSpPr>
        <p:spPr bwMode="auto">
          <a:xfrm>
            <a:off x="1371600" y="2157558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–l </a:t>
            </a:r>
            <a:r>
              <a:rPr lang="en-US" sz="2200" dirty="0" smtClean="0"/>
              <a:t>nodes=1:ppn=N</a:t>
            </a:r>
            <a:endParaRPr lang="en-US" sz="2200" dirty="0"/>
          </a:p>
        </p:txBody>
      </p:sp>
      <p:sp>
        <p:nvSpPr>
          <p:cNvPr id="28" name="Text Placeholder 2"/>
          <p:cNvSpPr txBox="1">
            <a:spLocks/>
          </p:cNvSpPr>
          <p:nvPr/>
        </p:nvSpPr>
        <p:spPr bwMode="auto">
          <a:xfrm>
            <a:off x="304800" y="2667000"/>
            <a:ext cx="7734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sz="2200" dirty="0" smtClean="0"/>
              <a:t>To have exclusive access to entire node, set N = maximum number of cores per node on the given cluster </a:t>
            </a:r>
            <a:endParaRPr lang="en-US" sz="2200" dirty="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04800" y="340663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3366FF"/>
                </a:solidFill>
              </a:rPr>
              <a:t>Example</a:t>
            </a:r>
          </a:p>
        </p:txBody>
      </p:sp>
      <p:sp>
        <p:nvSpPr>
          <p:cNvPr id="30" name="Text Placeholder 2"/>
          <p:cNvSpPr txBox="1">
            <a:spLocks/>
          </p:cNvSpPr>
          <p:nvPr/>
        </p:nvSpPr>
        <p:spPr bwMode="auto">
          <a:xfrm>
            <a:off x="1371600" y="3505200"/>
            <a:ext cx="6629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9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200" dirty="0"/>
              <a:t>#PBS –l </a:t>
            </a:r>
            <a:r>
              <a:rPr lang="en-US" sz="2200" dirty="0" smtClean="0"/>
              <a:t>nodes=1:ppn=24       (</a:t>
            </a:r>
            <a:r>
              <a:rPr lang="en-US" sz="2200" i="1" dirty="0" smtClean="0"/>
              <a:t>Rossmann)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2B71B-34E1-4DCE-B1BE-626B93E323A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42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noHUB-v2">
  <a:themeElements>
    <a:clrScheme name="nanoHUB-v2 1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5C90A7"/>
      </a:accent1>
      <a:accent2>
        <a:srgbClr val="FFCC66"/>
      </a:accent2>
      <a:accent3>
        <a:srgbClr val="FFFFFF"/>
      </a:accent3>
      <a:accent4>
        <a:srgbClr val="000000"/>
      </a:accent4>
      <a:accent5>
        <a:srgbClr val="B5C6D0"/>
      </a:accent5>
      <a:accent6>
        <a:srgbClr val="E7B95C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anoHUB-v2">
  <a:themeElements>
    <a:clrScheme name="nanoHUB-v2 1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5C90A7"/>
      </a:accent1>
      <a:accent2>
        <a:srgbClr val="FFCC66"/>
      </a:accent2>
      <a:accent3>
        <a:srgbClr val="FFFFFF"/>
      </a:accent3>
      <a:accent4>
        <a:srgbClr val="000000"/>
      </a:accent4>
      <a:accent5>
        <a:srgbClr val="B5C6D0"/>
      </a:accent5>
      <a:accent6>
        <a:srgbClr val="E7B95C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3102</TotalTime>
  <Words>2290</Words>
  <Application>Microsoft Office PowerPoint</Application>
  <PresentationFormat>Skærmshow (4:3)</PresentationFormat>
  <Paragraphs>344</Paragraphs>
  <Slides>36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36</vt:i4>
      </vt:variant>
    </vt:vector>
  </HeadingPairs>
  <TitlesOfParts>
    <vt:vector size="38" baseType="lpstr">
      <vt:lpstr>nanoHUB-v2</vt:lpstr>
      <vt:lpstr>1_nanoHUB-v2</vt:lpstr>
      <vt:lpstr>Basic Portable Batch System (PBS)</vt:lpstr>
      <vt:lpstr>The Portable Batch System (PBS)</vt:lpstr>
      <vt:lpstr>Demo #1: a PBS run example</vt:lpstr>
      <vt:lpstr>Composition of The PBS script</vt:lpstr>
      <vt:lpstr>Shell Header</vt:lpstr>
      <vt:lpstr>Elements of PBS: PBS in-script options</vt:lpstr>
      <vt:lpstr>Resource allocation options</vt:lpstr>
      <vt:lpstr>Resource Allocation: Asking for multiple cores and nodes</vt:lpstr>
      <vt:lpstr>Resource Allocation: Asking for multiple cores and nodes</vt:lpstr>
      <vt:lpstr>Resource Allocation: Asking for memory</vt:lpstr>
      <vt:lpstr>Resource Allocation: Asking for multiple cores and nodes</vt:lpstr>
      <vt:lpstr>Run options: Requesting walltime</vt:lpstr>
      <vt:lpstr>Run options: Queue</vt:lpstr>
      <vt:lpstr>Run options: Output and Error files</vt:lpstr>
      <vt:lpstr>Run options: Job Name</vt:lpstr>
      <vt:lpstr>Run options: Email Notifications</vt:lpstr>
      <vt:lpstr>Demo #1</vt:lpstr>
      <vt:lpstr>Elements of PBS script: PBS environment variables</vt:lpstr>
      <vt:lpstr>Elements of PBS script: PBS environment variables</vt:lpstr>
      <vt:lpstr>List of PBS environment variables</vt:lpstr>
      <vt:lpstr>Common environment variables</vt:lpstr>
      <vt:lpstr>Common environment variables</vt:lpstr>
      <vt:lpstr>Demo #2</vt:lpstr>
      <vt:lpstr>Executable Functions</vt:lpstr>
      <vt:lpstr>Submitting a PBS script</vt:lpstr>
      <vt:lpstr>Checking job status</vt:lpstr>
      <vt:lpstr>Checking job status</vt:lpstr>
      <vt:lpstr>Checking job status</vt:lpstr>
      <vt:lpstr>Checking queue status</vt:lpstr>
      <vt:lpstr>NCN queue</vt:lpstr>
      <vt:lpstr>Delete your jobs</vt:lpstr>
      <vt:lpstr>Selecting specific jobs</vt:lpstr>
      <vt:lpstr>Interactive jobs</vt:lpstr>
      <vt:lpstr>PBS scripts together with command line arguments</vt:lpstr>
      <vt:lpstr>Example: Script and Command Line comparison</vt:lpstr>
      <vt:lpstr>Topics in next presentation “Advanced PBS”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Mindy McCutchan</dc:creator>
  <cp:lastModifiedBy>Haume</cp:lastModifiedBy>
  <cp:revision>175</cp:revision>
  <dcterms:created xsi:type="dcterms:W3CDTF">2009-07-10T05:32:56Z</dcterms:created>
  <dcterms:modified xsi:type="dcterms:W3CDTF">2013-06-04T01:36:04Z</dcterms:modified>
</cp:coreProperties>
</file>