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1pPr>
    <a:lvl2pPr marL="1567443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2pPr>
    <a:lvl3pPr marL="3134886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3pPr>
    <a:lvl4pPr marL="4702329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4pPr>
    <a:lvl5pPr marL="6269772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5pPr>
    <a:lvl6pPr marL="7837215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6pPr>
    <a:lvl7pPr marL="9404658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7pPr>
    <a:lvl8pPr marL="10972101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8pPr>
    <a:lvl9pPr marL="12539544" algn="l" defTabSz="3134886" rtl="0" eaLnBrk="1" latinLnBrk="0" hangingPunct="1">
      <a:defRPr sz="61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howGuides="1">
      <p:cViewPr varScale="1">
        <p:scale>
          <a:sx n="27" d="100"/>
          <a:sy n="27" d="100"/>
        </p:scale>
        <p:origin x="156" y="240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32918400" cy="4009292"/>
          </a:xfrm>
          <a:solidFill>
            <a:srgbClr val="82D2E5"/>
          </a:solidFill>
        </p:spPr>
        <p:txBody>
          <a:bodyPr/>
          <a:lstStyle>
            <a:lvl1pPr algn="r">
              <a:defRPr baseline="0"/>
            </a:lvl1pPr>
          </a:lstStyle>
          <a:p>
            <a:r>
              <a:rPr lang="en-US" dirty="0" smtClean="0"/>
              <a:t>Your poster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/>
          <a:lstStyle/>
          <a:p>
            <a:fld id="{96B8E2C0-E22F-4503-8C7B-C5F819545AF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/>
          <a:lstStyle/>
          <a:p>
            <a:fld id="{31ADCF32-4AF7-48A4-870A-983996CCC9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75657" y="5205046"/>
            <a:ext cx="13307786" cy="998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543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956973" y="5196253"/>
            <a:ext cx="16785771" cy="99968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543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75657" y="15685477"/>
            <a:ext cx="30567087" cy="37982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543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7" y="211015"/>
            <a:ext cx="8164286" cy="353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18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22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45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68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90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1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3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658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181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/>
          <a:lstStyle/>
          <a:p>
            <a:fld id="{96B8E2C0-E22F-4503-8C7B-C5F819545AFE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/>
          <a:lstStyle/>
          <a:p>
            <a:fld id="{31ADCF32-4AF7-48A4-870A-983996CC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355308" tIns="177654" rIns="355308" bIns="17765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</p:spPr>
        <p:txBody>
          <a:bodyPr vert="horz" lIns="355308" tIns="177654" rIns="355308" bIns="1776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"/>
            <a:ext cx="32918400" cy="4009292"/>
          </a:xfrm>
          <a:prstGeom prst="rect">
            <a:avLst/>
          </a:prstGeom>
          <a:gradFill>
            <a:gsLst>
              <a:gs pos="86000">
                <a:srgbClr val="F4F4F4"/>
              </a:gs>
              <a:gs pos="66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</p:spPr>
        <p:txBody>
          <a:bodyPr/>
          <a:lstStyle>
            <a:lvl1pPr algn="r" defTabSz="3553084" rtl="0" eaLnBrk="1" latinLnBrk="0" hangingPunct="1">
              <a:spcBef>
                <a:spcPct val="0"/>
              </a:spcBef>
              <a:buNone/>
              <a:defRPr sz="171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656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816" y="20324517"/>
            <a:ext cx="3330127" cy="1128714"/>
          </a:xfrm>
          <a:prstGeom prst="rect">
            <a:avLst/>
          </a:prstGeom>
        </p:spPr>
      </p:pic>
      <p:pic>
        <p:nvPicPr>
          <p:cNvPr id="10" name="Picture 20" descr="nsf4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1143" y="20216814"/>
            <a:ext cx="979714" cy="105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75657" y="452546"/>
            <a:ext cx="8164286" cy="274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3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3045348" rtl="0" eaLnBrk="1" latinLnBrk="0" hangingPunct="1">
        <a:spcBef>
          <a:spcPct val="0"/>
        </a:spcBef>
        <a:buNone/>
        <a:defRPr sz="146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2006" indent="-1142006" algn="l" defTabSz="30453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28" kern="1200">
          <a:solidFill>
            <a:schemeClr val="tx1"/>
          </a:solidFill>
          <a:latin typeface="+mn-lt"/>
          <a:ea typeface="+mn-ea"/>
          <a:cs typeface="+mn-cs"/>
        </a:defRPr>
      </a:lvl1pPr>
      <a:lvl2pPr marL="2474346" indent="-951672" algn="l" defTabSz="3045348" rtl="0" eaLnBrk="1" latinLnBrk="0" hangingPunct="1">
        <a:spcBef>
          <a:spcPct val="20000"/>
        </a:spcBef>
        <a:buFont typeface="Arial" panose="020B0604020202020204" pitchFamily="34" charset="0"/>
        <a:buChar char="–"/>
        <a:defRPr sz="9342" kern="1200">
          <a:solidFill>
            <a:schemeClr val="tx1"/>
          </a:solidFill>
          <a:latin typeface="+mn-lt"/>
          <a:ea typeface="+mn-ea"/>
          <a:cs typeface="+mn-cs"/>
        </a:defRPr>
      </a:lvl2pPr>
      <a:lvl3pPr marL="3806685" indent="-761337" algn="l" defTabSz="3045348" rtl="0" eaLnBrk="1" latinLnBrk="0" hangingPunct="1">
        <a:spcBef>
          <a:spcPct val="20000"/>
        </a:spcBef>
        <a:buFont typeface="Arial" panose="020B0604020202020204" pitchFamily="34" charset="0"/>
        <a:buChar char="•"/>
        <a:defRPr sz="7971" kern="1200">
          <a:solidFill>
            <a:schemeClr val="tx1"/>
          </a:solidFill>
          <a:latin typeface="+mn-lt"/>
          <a:ea typeface="+mn-ea"/>
          <a:cs typeface="+mn-cs"/>
        </a:defRPr>
      </a:lvl3pPr>
      <a:lvl4pPr marL="5329360" indent="-761337" algn="l" defTabSz="3045348" rtl="0" eaLnBrk="1" latinLnBrk="0" hangingPunct="1">
        <a:spcBef>
          <a:spcPct val="20000"/>
        </a:spcBef>
        <a:buFont typeface="Arial" panose="020B0604020202020204" pitchFamily="34" charset="0"/>
        <a:buChar char="–"/>
        <a:defRPr sz="6685" kern="1200">
          <a:solidFill>
            <a:schemeClr val="tx1"/>
          </a:solidFill>
          <a:latin typeface="+mn-lt"/>
          <a:ea typeface="+mn-ea"/>
          <a:cs typeface="+mn-cs"/>
        </a:defRPr>
      </a:lvl4pPr>
      <a:lvl5pPr marL="6852034" indent="-761337" algn="l" defTabSz="3045348" rtl="0" eaLnBrk="1" latinLnBrk="0" hangingPunct="1">
        <a:spcBef>
          <a:spcPct val="20000"/>
        </a:spcBef>
        <a:buFont typeface="Arial" panose="020B0604020202020204" pitchFamily="34" charset="0"/>
        <a:buChar char="»"/>
        <a:defRPr sz="6685" kern="1200">
          <a:solidFill>
            <a:schemeClr val="tx1"/>
          </a:solidFill>
          <a:latin typeface="+mn-lt"/>
          <a:ea typeface="+mn-ea"/>
          <a:cs typeface="+mn-cs"/>
        </a:defRPr>
      </a:lvl5pPr>
      <a:lvl6pPr marL="8374708" indent="-761337" algn="l" defTabSz="3045348" rtl="0" eaLnBrk="1" latinLnBrk="0" hangingPunct="1">
        <a:spcBef>
          <a:spcPct val="20000"/>
        </a:spcBef>
        <a:buFont typeface="Arial" panose="020B0604020202020204" pitchFamily="34" charset="0"/>
        <a:buChar char="•"/>
        <a:defRPr sz="6685" kern="1200">
          <a:solidFill>
            <a:schemeClr val="tx1"/>
          </a:solidFill>
          <a:latin typeface="+mn-lt"/>
          <a:ea typeface="+mn-ea"/>
          <a:cs typeface="+mn-cs"/>
        </a:defRPr>
      </a:lvl6pPr>
      <a:lvl7pPr marL="9897382" indent="-761337" algn="l" defTabSz="3045348" rtl="0" eaLnBrk="1" latinLnBrk="0" hangingPunct="1">
        <a:spcBef>
          <a:spcPct val="20000"/>
        </a:spcBef>
        <a:buFont typeface="Arial" panose="020B0604020202020204" pitchFamily="34" charset="0"/>
        <a:buChar char="•"/>
        <a:defRPr sz="6685" kern="1200">
          <a:solidFill>
            <a:schemeClr val="tx1"/>
          </a:solidFill>
          <a:latin typeface="+mn-lt"/>
          <a:ea typeface="+mn-ea"/>
          <a:cs typeface="+mn-cs"/>
        </a:defRPr>
      </a:lvl7pPr>
      <a:lvl8pPr marL="11420056" indent="-761337" algn="l" defTabSz="3045348" rtl="0" eaLnBrk="1" latinLnBrk="0" hangingPunct="1">
        <a:spcBef>
          <a:spcPct val="20000"/>
        </a:spcBef>
        <a:buFont typeface="Arial" panose="020B0604020202020204" pitchFamily="34" charset="0"/>
        <a:buChar char="•"/>
        <a:defRPr sz="6685" kern="1200">
          <a:solidFill>
            <a:schemeClr val="tx1"/>
          </a:solidFill>
          <a:latin typeface="+mn-lt"/>
          <a:ea typeface="+mn-ea"/>
          <a:cs typeface="+mn-cs"/>
        </a:defRPr>
      </a:lvl8pPr>
      <a:lvl9pPr marL="12942730" indent="-761337" algn="l" defTabSz="3045348" rtl="0" eaLnBrk="1" latinLnBrk="0" hangingPunct="1">
        <a:spcBef>
          <a:spcPct val="20000"/>
        </a:spcBef>
        <a:buFont typeface="Arial" panose="020B0604020202020204" pitchFamily="34" charset="0"/>
        <a:buChar char="•"/>
        <a:defRPr sz="6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22674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45348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68022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90697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13371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36045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58719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81393" algn="l" defTabSz="304534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50057" y="1436915"/>
            <a:ext cx="7053943" cy="90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293" dirty="0"/>
              <a:t>Your poster 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64457" y="3069772"/>
            <a:ext cx="6139543" cy="804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628" dirty="0"/>
              <a:t>Your name, group,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7192" y="19920857"/>
            <a:ext cx="4310743" cy="61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28" dirty="0"/>
              <a:t>Your logo here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67543" y="4833257"/>
            <a:ext cx="12083143" cy="92746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543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911943" y="4842266"/>
            <a:ext cx="17700171" cy="92746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543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567543" y="14434457"/>
            <a:ext cx="30109886" cy="4963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543"/>
          </a:p>
        </p:txBody>
      </p:sp>
      <p:sp>
        <p:nvSpPr>
          <p:cNvPr id="15" name="Rectangle 14"/>
          <p:cNvSpPr/>
          <p:nvPr/>
        </p:nvSpPr>
        <p:spPr>
          <a:xfrm>
            <a:off x="1581057" y="6134929"/>
            <a:ext cx="12083143" cy="670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altLang="en-US" sz="4114" dirty="0">
                <a:solidFill>
                  <a:srgbClr val="000000"/>
                </a:solidFill>
                <a:ea typeface="MS Gothic" pitchFamily="49" charset="-128"/>
              </a:rPr>
              <a:t>Describe the work – </a:t>
            </a:r>
            <a:r>
              <a:rPr lang="en-GB" altLang="en-US" sz="4114" dirty="0">
                <a:ea typeface="MS Gothic" pitchFamily="49" charset="-128"/>
              </a:rPr>
              <a:t>The problems, objectives, results, and conclusions should be stated </a:t>
            </a:r>
            <a:r>
              <a:rPr lang="en-GB" altLang="en-US" sz="4114" b="1" dirty="0">
                <a:ea typeface="MS Gothic" pitchFamily="49" charset="-128"/>
              </a:rPr>
              <a:t>briefly and concisely</a:t>
            </a:r>
            <a:r>
              <a:rPr lang="en-GB" altLang="en-US" sz="4114" dirty="0">
                <a:ea typeface="MS Gothic" pitchFamily="49" charset="-128"/>
              </a:rPr>
              <a:t>.</a:t>
            </a: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altLang="en-US" sz="4114" dirty="0">
              <a:solidFill>
                <a:srgbClr val="000000"/>
              </a:solidFill>
              <a:ea typeface="MS Gothic" pitchFamily="49" charset="-128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US" altLang="en-US" sz="4114" dirty="0">
                <a:ea typeface="MS Gothic" pitchFamily="49" charset="-128"/>
              </a:rPr>
              <a:t>It is important that your poster contain as much information as possible, but that it is not a book — this is to “show” your project. You will be able to explain the poster to those who come by. </a:t>
            </a:r>
            <a:endParaRPr lang="en-GB" altLang="en-US" sz="4114" dirty="0">
              <a:solidFill>
                <a:srgbClr val="000000"/>
              </a:solidFill>
              <a:ea typeface="MS Gothic" pitchFamily="49" charset="-128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altLang="en-US" sz="4114" dirty="0">
              <a:solidFill>
                <a:srgbClr val="000000"/>
              </a:solidFill>
              <a:ea typeface="MS Gothic" pitchFamily="49" charset="-128"/>
            </a:endParaRPr>
          </a:p>
          <a:p>
            <a:r>
              <a:rPr lang="en-GB" altLang="en-US" sz="4114" dirty="0">
                <a:ea typeface="MS Gothic" pitchFamily="49" charset="-128"/>
              </a:rPr>
              <a:t>Please remember this may be viewed by those who may not be knowledgeable in the underlying scientific principles.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0622695" y="5355772"/>
            <a:ext cx="10991744" cy="635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98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7143" tIns="38571" rIns="77143" bIns="38571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+mn-lt"/>
              </a:rPr>
              <a:t>Overall Design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Divide your content into modular components - allows you to visually group related elements.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Arrange your poster elements so that there is a sensible visual flow -- left to right or top to bottom - helpful to number elements with bold numerals or use arrows to mark the suggested flow. </a:t>
            </a:r>
          </a:p>
          <a:p>
            <a:pPr eaLnBrk="1" hangingPunct="1"/>
            <a:endParaRPr lang="en-US" altLang="en-US" b="1" dirty="0">
              <a:latin typeface="+mn-lt"/>
            </a:endParaRPr>
          </a:p>
          <a:p>
            <a:pPr eaLnBrk="1" hangingPunct="1"/>
            <a:r>
              <a:rPr lang="en-US" altLang="en-US" b="1" dirty="0">
                <a:latin typeface="+mn-lt"/>
              </a:rPr>
              <a:t>Presenting Text 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Able to be read quickly and places visual emphasis on the most important parts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Select one or two easy-to-read fonts.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Text should be set in a large font -- 20 </a:t>
            </a:r>
            <a:r>
              <a:rPr lang="en-US" altLang="en-US" dirty="0" err="1">
                <a:latin typeface="+mn-lt"/>
              </a:rPr>
              <a:t>pt</a:t>
            </a:r>
            <a:r>
              <a:rPr lang="en-US" altLang="en-US" dirty="0">
                <a:latin typeface="+mn-lt"/>
              </a:rPr>
              <a:t> minimum, 30 to 60 </a:t>
            </a:r>
            <a:r>
              <a:rPr lang="en-US" altLang="en-US" dirty="0" err="1">
                <a:latin typeface="+mn-lt"/>
              </a:rPr>
              <a:t>pt</a:t>
            </a:r>
            <a:r>
              <a:rPr lang="en-US" altLang="en-US" dirty="0">
                <a:latin typeface="+mn-lt"/>
              </a:rPr>
              <a:t> preferred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Use larger, bold font for headings - smaller font for details and footnote.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Whenever possible, present text as bulleted or numbered lists.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Use a bold font or an alternate color to emphasize the most important bits of text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Place details in a smaller font below the main points or in separate boxes off to the side. 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Finally, don't forget to spell check and proof read your text! 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3914195" y="7979197"/>
            <a:ext cx="6330489" cy="598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98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7143" tIns="38571" rIns="77143" bIns="38571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+mn-lt"/>
              </a:rPr>
              <a:t>Presenting Graphics 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A picture is worth a thousand words!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Use for explaining procedures, describing equipment, or summarizing results.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Use graphs, flow-charts, photographs, and diagrams to illustrate your points.</a:t>
            </a:r>
          </a:p>
          <a:p>
            <a:pPr eaLnBrk="1" hangingPunct="1"/>
            <a:endParaRPr lang="en-US" altLang="en-US" dirty="0">
              <a:latin typeface="+mn-lt"/>
            </a:endParaRPr>
          </a:p>
          <a:p>
            <a:pPr eaLnBrk="1" hangingPunct="1"/>
            <a:r>
              <a:rPr lang="en-US" altLang="en-US" b="1" dirty="0">
                <a:latin typeface="+mn-lt"/>
              </a:rPr>
              <a:t>Use Color 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Use to brighten up your poster, visually group elements, and draw attention to key elements.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Select a palette of one to four colors and use them consistently throughout your poster.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Dark colors for your main text - Bright color such as red for important text.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+mn-lt"/>
              </a:rPr>
              <a:t> Use color to visually distinguish each section of your poster.</a:t>
            </a:r>
            <a:endParaRPr lang="en-GB" altLang="en-US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5832" y="14739980"/>
            <a:ext cx="30094119" cy="4365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4628" b="1" dirty="0"/>
              <a:t>Tips to remember</a:t>
            </a:r>
          </a:p>
          <a:p>
            <a:pPr algn="ctr">
              <a:buFontTx/>
              <a:buChar char="•"/>
            </a:pPr>
            <a:r>
              <a:rPr lang="en-GB" altLang="en-US" sz="4628" dirty="0"/>
              <a:t> Don’t use too many words</a:t>
            </a:r>
          </a:p>
          <a:p>
            <a:pPr algn="ctr">
              <a:buFontTx/>
              <a:buChar char="•"/>
            </a:pPr>
            <a:r>
              <a:rPr lang="en-GB" altLang="en-US" sz="4628" dirty="0"/>
              <a:t> Use a combination of illustrations and words – graphics should be high resolution</a:t>
            </a:r>
          </a:p>
          <a:p>
            <a:pPr algn="ctr">
              <a:buFontTx/>
              <a:buChar char="•"/>
            </a:pPr>
            <a:r>
              <a:rPr lang="en-GB" altLang="en-US" sz="4628" dirty="0"/>
              <a:t> Leave white space on the poster – about 20% - do not clutter</a:t>
            </a:r>
          </a:p>
          <a:p>
            <a:pPr algn="ctr">
              <a:buFontTx/>
              <a:buChar char="•"/>
            </a:pPr>
            <a:r>
              <a:rPr lang="en-GB" altLang="en-US" sz="4628" dirty="0"/>
              <a:t> Make sure the poster is balanced</a:t>
            </a:r>
          </a:p>
          <a:p>
            <a:pPr algn="ctr">
              <a:buFontTx/>
              <a:buChar char="•"/>
            </a:pPr>
            <a:r>
              <a:rPr lang="en-GB" altLang="en-US" sz="4628" dirty="0"/>
              <a:t> Read more in the notes…</a:t>
            </a:r>
          </a:p>
        </p:txBody>
      </p:sp>
    </p:spTree>
    <p:extLst>
      <p:ext uri="{BB962C8B-B14F-4D97-AF65-F5344CB8AC3E}">
        <p14:creationId xmlns:p14="http://schemas.microsoft.com/office/powerpoint/2010/main" val="367138669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</TotalTime>
  <Words>434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Gothic</vt:lpstr>
      <vt:lpstr>MS PGothic</vt:lpstr>
      <vt:lpstr>Arial</vt:lpstr>
      <vt:lpstr>Calibri</vt:lpstr>
      <vt:lpstr>Theme2</vt:lpstr>
      <vt:lpstr>PowerPoint Presentation</vt:lpstr>
    </vt:vector>
  </TitlesOfParts>
  <Company>Engineering Computer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Rush, Megan M</dc:creator>
  <cp:lastModifiedBy>Ilya Shunko</cp:lastModifiedBy>
  <cp:revision>6</cp:revision>
  <dcterms:created xsi:type="dcterms:W3CDTF">2014-02-13T19:35:39Z</dcterms:created>
  <dcterms:modified xsi:type="dcterms:W3CDTF">2015-04-01T18:46:02Z</dcterms:modified>
</cp:coreProperties>
</file>